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2"/>
  </p:handoutMasterIdLst>
  <p:sldIdLst>
    <p:sldId id="256" r:id="rId2"/>
    <p:sldId id="290" r:id="rId3"/>
    <p:sldId id="265" r:id="rId4"/>
    <p:sldId id="262" r:id="rId5"/>
    <p:sldId id="263" r:id="rId6"/>
    <p:sldId id="264" r:id="rId7"/>
    <p:sldId id="295" r:id="rId8"/>
    <p:sldId id="297" r:id="rId9"/>
    <p:sldId id="298" r:id="rId10"/>
    <p:sldId id="275" r:id="rId11"/>
    <p:sldId id="308" r:id="rId12"/>
    <p:sldId id="274" r:id="rId13"/>
    <p:sldId id="271" r:id="rId14"/>
    <p:sldId id="270" r:id="rId15"/>
    <p:sldId id="273" r:id="rId16"/>
    <p:sldId id="309" r:id="rId17"/>
    <p:sldId id="277" r:id="rId18"/>
    <p:sldId id="300" r:id="rId19"/>
    <p:sldId id="276" r:id="rId20"/>
    <p:sldId id="310" r:id="rId21"/>
    <p:sldId id="278" r:id="rId22"/>
    <p:sldId id="279" r:id="rId23"/>
    <p:sldId id="280" r:id="rId24"/>
    <p:sldId id="257" r:id="rId25"/>
    <p:sldId id="258" r:id="rId26"/>
    <p:sldId id="259" r:id="rId27"/>
    <p:sldId id="260" r:id="rId28"/>
    <p:sldId id="302" r:id="rId29"/>
    <p:sldId id="301" r:id="rId30"/>
    <p:sldId id="303" r:id="rId31"/>
    <p:sldId id="261" r:id="rId32"/>
    <p:sldId id="304" r:id="rId33"/>
    <p:sldId id="299" r:id="rId34"/>
    <p:sldId id="307" r:id="rId35"/>
    <p:sldId id="305" r:id="rId36"/>
    <p:sldId id="282" r:id="rId37"/>
    <p:sldId id="286" r:id="rId38"/>
    <p:sldId id="287" r:id="rId39"/>
    <p:sldId id="289" r:id="rId40"/>
    <p:sldId id="288" r:id="rId41"/>
    <p:sldId id="267" r:id="rId42"/>
    <p:sldId id="306" r:id="rId43"/>
    <p:sldId id="266" r:id="rId44"/>
    <p:sldId id="268" r:id="rId45"/>
    <p:sldId id="283" r:id="rId46"/>
    <p:sldId id="284" r:id="rId47"/>
    <p:sldId id="294" r:id="rId48"/>
    <p:sldId id="291" r:id="rId49"/>
    <p:sldId id="292" r:id="rId50"/>
    <p:sldId id="293" r:id="rId5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0" d="100"/>
          <a:sy n="120" d="100"/>
        </p:scale>
        <p:origin x="-1136"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73FFCC1-8E10-4FA4-BB79-8D4D11718912}" type="datetimeFigureOut">
              <a:rPr lang="it-IT" smtClean="0"/>
              <a:t>28/11/15</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A5C4C94-FC32-4D7C-BA81-BFC0EDA42F40}" type="slidenum">
              <a:rPr lang="it-IT" smtClean="0"/>
              <a:t>‹n.›</a:t>
            </a:fld>
            <a:endParaRPr lang="it-IT"/>
          </a:p>
        </p:txBody>
      </p:sp>
    </p:spTree>
    <p:extLst>
      <p:ext uri="{BB962C8B-B14F-4D97-AF65-F5344CB8AC3E}">
        <p14:creationId xmlns:p14="http://schemas.microsoft.com/office/powerpoint/2010/main" val="21326495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stile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28/11/15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28/11/15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28/11/15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28/11/15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A2683B9-6ECA-47FA-93CF-B124A0FAC208}" type="datetime1">
              <a:rPr lang="en-US" smtClean="0"/>
              <a:pPr/>
              <a:t>28/11/15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28/11/15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28/11/15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‹n.›</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28/11/15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28/11/15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stile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93F2040-9975-4642-A906-1DF87F8BE202}" type="datetime1">
              <a:rPr lang="en-US" smtClean="0"/>
              <a:pPr/>
              <a:t>28/11/15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stile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51E52B4A-BA08-4841-AB08-A0D822ABC34D}" type="datetime1">
              <a:rPr lang="en-US" smtClean="0"/>
              <a:pPr/>
              <a:t>28/11/15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stile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28/11/15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‹n.›</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62000" y="4303362"/>
            <a:ext cx="7543800" cy="1524000"/>
          </a:xfrm>
        </p:spPr>
        <p:txBody>
          <a:bodyPr/>
          <a:lstStyle/>
          <a:p>
            <a:r>
              <a:rPr lang="it-IT" dirty="0" smtClean="0"/>
              <a:t>MANDATO PROFESSIONALE</a:t>
            </a:r>
            <a:endParaRPr lang="it-IT" dirty="0"/>
          </a:p>
        </p:txBody>
      </p:sp>
    </p:spTree>
    <p:extLst>
      <p:ext uri="{BB962C8B-B14F-4D97-AF65-F5344CB8AC3E}">
        <p14:creationId xmlns:p14="http://schemas.microsoft.com/office/powerpoint/2010/main" val="1794524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19700"/>
            <a:ext cx="6781800" cy="952500"/>
          </a:xfrm>
        </p:spPr>
        <p:txBody>
          <a:bodyPr>
            <a:normAutofit fontScale="90000"/>
          </a:bodyPr>
          <a:lstStyle/>
          <a:p>
            <a:r>
              <a:rPr lang="it-IT" dirty="0"/>
              <a:t>Oggetto della prestazione</a:t>
            </a:r>
          </a:p>
        </p:txBody>
      </p:sp>
      <p:sp>
        <p:nvSpPr>
          <p:cNvPr id="3" name="Segnaposto contenuto 2"/>
          <p:cNvSpPr>
            <a:spLocks noGrp="1"/>
          </p:cNvSpPr>
          <p:nvPr>
            <p:ph idx="1"/>
          </p:nvPr>
        </p:nvSpPr>
        <p:spPr/>
        <p:txBody>
          <a:bodyPr/>
          <a:lstStyle/>
          <a:p>
            <a:pPr marL="0" indent="0" algn="just">
              <a:buNone/>
            </a:pPr>
            <a:r>
              <a:rPr lang="it-IT" dirty="0">
                <a:latin typeface="Arial" panose="020B0604020202020204" pitchFamily="34" charset="0"/>
                <a:cs typeface="Arial" panose="020B0604020202020204" pitchFamily="34" charset="0"/>
              </a:rPr>
              <a:t>Definire in modo puntuale l’oggetto dell’incarico consente al professionista </a:t>
            </a:r>
            <a:r>
              <a:rPr lang="it-IT" dirty="0" smtClean="0">
                <a:latin typeface="Arial" panose="020B0604020202020204" pitchFamily="34" charset="0"/>
                <a:cs typeface="Arial" panose="020B0604020202020204" pitchFamily="34" charset="0"/>
              </a:rPr>
              <a:t>comprendere e far comprendere meglio al cliente stesso quelle </a:t>
            </a:r>
            <a:r>
              <a:rPr lang="it-IT" dirty="0">
                <a:latin typeface="Arial" panose="020B0604020202020204" pitchFamily="34" charset="0"/>
                <a:cs typeface="Arial" panose="020B0604020202020204" pitchFamily="34" charset="0"/>
              </a:rPr>
              <a:t>che sono le esigenze </a:t>
            </a:r>
            <a:r>
              <a:rPr lang="it-IT" dirty="0" smtClean="0">
                <a:latin typeface="Arial" panose="020B0604020202020204" pitchFamily="34" charset="0"/>
                <a:cs typeface="Arial" panose="020B0604020202020204" pitchFamily="34" charset="0"/>
              </a:rPr>
              <a:t>prospettate, e </a:t>
            </a:r>
            <a:r>
              <a:rPr lang="it-IT" dirty="0">
                <a:latin typeface="Arial" panose="020B0604020202020204" pitchFamily="34" charset="0"/>
                <a:cs typeface="Arial" panose="020B0604020202020204" pitchFamily="34" charset="0"/>
              </a:rPr>
              <a:t>di conseguenza impostare in maniera corretta l’esecuzione </a:t>
            </a:r>
            <a:r>
              <a:rPr lang="it-IT" dirty="0" smtClean="0">
                <a:latin typeface="Arial" panose="020B0604020202020204" pitchFamily="34" charset="0"/>
                <a:cs typeface="Arial" panose="020B0604020202020204" pitchFamily="34" charset="0"/>
              </a:rPr>
              <a:t>dell’incarico limitando e circoscrivendo a specifiche fattispecie la propria responsabilità.</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79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evasione 1.jpg"/>
          <p:cNvPicPr>
            <a:picLocks noGrp="1" noChangeAspect="1"/>
          </p:cNvPicPr>
          <p:nvPr>
            <p:ph idx="1"/>
          </p:nvPr>
        </p:nvPicPr>
        <p:blipFill>
          <a:blip r:embed="rId2">
            <a:extLst>
              <a:ext uri="{28A0092B-C50C-407E-A947-70E740481C1C}">
                <a14:useLocalDpi xmlns:a14="http://schemas.microsoft.com/office/drawing/2010/main" val="0"/>
              </a:ext>
            </a:extLst>
          </a:blip>
          <a:srcRect t="-22545" b="-22545"/>
          <a:stretch>
            <a:fillRect/>
          </a:stretch>
        </p:blipFill>
        <p:spPr>
          <a:xfrm>
            <a:off x="1259416" y="685799"/>
            <a:ext cx="5439834" cy="1885951"/>
          </a:xfrm>
        </p:spPr>
      </p:pic>
      <p:pic>
        <p:nvPicPr>
          <p:cNvPr id="5" name="Immagine 4" descr="istigator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3583" y="2571750"/>
            <a:ext cx="6243201" cy="1629832"/>
          </a:xfrm>
          <a:prstGeom prst="rect">
            <a:avLst/>
          </a:prstGeom>
        </p:spPr>
      </p:pic>
      <p:pic>
        <p:nvPicPr>
          <p:cNvPr id="6" name="Immagine 5" descr="evasione 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667" y="4362450"/>
            <a:ext cx="7919946" cy="1733550"/>
          </a:xfrm>
          <a:prstGeom prst="rect">
            <a:avLst/>
          </a:prstGeom>
        </p:spPr>
      </p:pic>
    </p:spTree>
    <p:extLst>
      <p:ext uri="{BB962C8B-B14F-4D97-AF65-F5344CB8AC3E}">
        <p14:creationId xmlns:p14="http://schemas.microsoft.com/office/powerpoint/2010/main" val="303926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43500"/>
            <a:ext cx="7454900" cy="1028700"/>
          </a:xfrm>
        </p:spPr>
        <p:txBody>
          <a:bodyPr>
            <a:normAutofit/>
          </a:bodyPr>
          <a:lstStyle/>
          <a:p>
            <a:r>
              <a:rPr lang="it-IT" dirty="0" smtClean="0"/>
              <a:t>Tenuta della contabilità 1</a:t>
            </a:r>
            <a:endParaRPr lang="it-IT" dirty="0"/>
          </a:p>
        </p:txBody>
      </p:sp>
      <p:sp>
        <p:nvSpPr>
          <p:cNvPr id="3" name="Segnaposto contenuto 2"/>
          <p:cNvSpPr>
            <a:spLocks noGrp="1"/>
          </p:cNvSpPr>
          <p:nvPr>
            <p:ph idx="1"/>
          </p:nvPr>
        </p:nvSpPr>
        <p:spPr>
          <a:xfrm>
            <a:off x="762000" y="685800"/>
            <a:ext cx="7543800" cy="4343400"/>
          </a:xfrm>
        </p:spPr>
        <p:txBody>
          <a:bodyPr>
            <a:normAutofit/>
          </a:bodyPr>
          <a:lstStyle/>
          <a:p>
            <a:pPr marL="0" indent="0" algn="just">
              <a:buNone/>
            </a:pPr>
            <a:r>
              <a:rPr lang="it-IT" dirty="0">
                <a:latin typeface="Arial"/>
                <a:cs typeface="Arial"/>
              </a:rPr>
              <a:t>Oggetto della prestazione è l’elaborazione, informatica e non, dei dati contabili relativi all’azienda, al fine dell’assolvimento degli obblighi di tenuta delle scritture contabili, ai sensi dell’artt. 2214-2220 c.c., nonché delle disposizioni dettate in materia di tenuta delle scritture contabili dal DPR 600/1973, artt. 13-22 e delle disposizioni dettate dal DPR 633/1972 in materia di Imposta sul valore aggiunto, artt. 21-27, con liquidazione IVA mensile/trimestrale</a:t>
            </a:r>
            <a:r>
              <a:rPr lang="it-IT" dirty="0" smtClean="0">
                <a:latin typeface="Arial"/>
                <a:cs typeface="Arial"/>
              </a:rPr>
              <a:t>.</a:t>
            </a:r>
            <a:endParaRPr lang="it-IT" dirty="0">
              <a:latin typeface="Arial"/>
              <a:cs typeface="Arial"/>
            </a:endParaRPr>
          </a:p>
        </p:txBody>
      </p:sp>
    </p:spTree>
    <p:extLst>
      <p:ext uri="{BB962C8B-B14F-4D97-AF65-F5344CB8AC3E}">
        <p14:creationId xmlns:p14="http://schemas.microsoft.com/office/powerpoint/2010/main" val="1859763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029200"/>
            <a:ext cx="7391400" cy="1143000"/>
          </a:xfrm>
        </p:spPr>
        <p:txBody>
          <a:bodyPr>
            <a:normAutofit/>
          </a:bodyPr>
          <a:lstStyle/>
          <a:p>
            <a:r>
              <a:rPr lang="it-IT" dirty="0" smtClean="0"/>
              <a:t>Tenuta della contabilità 2</a:t>
            </a:r>
            <a:endParaRPr lang="it-IT" dirty="0"/>
          </a:p>
        </p:txBody>
      </p:sp>
      <p:sp>
        <p:nvSpPr>
          <p:cNvPr id="3" name="Segnaposto contenuto 2"/>
          <p:cNvSpPr>
            <a:spLocks noGrp="1"/>
          </p:cNvSpPr>
          <p:nvPr>
            <p:ph idx="1"/>
          </p:nvPr>
        </p:nvSpPr>
        <p:spPr>
          <a:xfrm>
            <a:off x="762000" y="685800"/>
            <a:ext cx="7543800" cy="4343400"/>
          </a:xfrm>
        </p:spPr>
        <p:txBody>
          <a:bodyPr>
            <a:noAutofit/>
          </a:bodyPr>
          <a:lstStyle/>
          <a:p>
            <a:pPr lvl="0">
              <a:buFont typeface="Wingdings" charset="2"/>
              <a:buChar char="ü"/>
            </a:pPr>
            <a:r>
              <a:rPr lang="it-IT" sz="1500" dirty="0" smtClean="0">
                <a:latin typeface="Arial"/>
                <a:cs typeface="Arial"/>
              </a:rPr>
              <a:t>le </a:t>
            </a:r>
            <a:r>
              <a:rPr lang="it-IT" sz="1500" dirty="0">
                <a:latin typeface="Arial"/>
                <a:cs typeface="Arial"/>
              </a:rPr>
              <a:t>registrazioni movimenti contabili così come rilevabili dalla prima nota fornita dal Cliente;</a:t>
            </a:r>
          </a:p>
          <a:p>
            <a:pPr lvl="0">
              <a:buFont typeface="Wingdings" charset="2"/>
              <a:buChar char="ü"/>
            </a:pPr>
            <a:r>
              <a:rPr lang="it-IT" sz="1500" dirty="0">
                <a:latin typeface="Arial"/>
                <a:cs typeface="Arial"/>
              </a:rPr>
              <a:t>le registrazioni contabili delle fatture di acquisto, vendita e dei corrispettivi;</a:t>
            </a:r>
          </a:p>
          <a:p>
            <a:pPr lvl="0">
              <a:buFont typeface="Wingdings" charset="2"/>
              <a:buChar char="ü"/>
            </a:pPr>
            <a:r>
              <a:rPr lang="it-IT" sz="1500" dirty="0">
                <a:latin typeface="Arial"/>
                <a:cs typeface="Arial"/>
              </a:rPr>
              <a:t>l’elaborazione delle liquidazioni iva periodiche;</a:t>
            </a:r>
          </a:p>
          <a:p>
            <a:pPr lvl="0">
              <a:buFont typeface="Wingdings" charset="2"/>
              <a:buChar char="ü"/>
            </a:pPr>
            <a:r>
              <a:rPr lang="it-IT" sz="1500" dirty="0">
                <a:latin typeface="Arial"/>
                <a:cs typeface="Arial"/>
              </a:rPr>
              <a:t>la predisposizione e la stampa modello F24 per i versamenti di imposte e tributi;</a:t>
            </a:r>
          </a:p>
          <a:p>
            <a:pPr lvl="0">
              <a:buFont typeface="Wingdings" charset="2"/>
              <a:buChar char="ü"/>
            </a:pPr>
            <a:r>
              <a:rPr lang="it-IT" sz="1500" dirty="0">
                <a:latin typeface="Arial"/>
                <a:cs typeface="Arial"/>
              </a:rPr>
              <a:t>l’invio telematico del modello F24</a:t>
            </a:r>
          </a:p>
          <a:p>
            <a:pPr lvl="0">
              <a:buFont typeface="Wingdings" charset="2"/>
              <a:buChar char="ü"/>
            </a:pPr>
            <a:r>
              <a:rPr lang="it-IT" sz="1500" dirty="0">
                <a:latin typeface="Arial"/>
                <a:cs typeface="Arial"/>
              </a:rPr>
              <a:t>la predisposizione delle scritture di assestamento e chiusura;</a:t>
            </a:r>
          </a:p>
          <a:p>
            <a:pPr lvl="0">
              <a:buFont typeface="Wingdings" charset="2"/>
              <a:buChar char="ü"/>
            </a:pPr>
            <a:r>
              <a:rPr lang="it-IT" sz="1500" dirty="0">
                <a:latin typeface="Arial"/>
                <a:cs typeface="Arial"/>
              </a:rPr>
              <a:t>l’elaborazione dei dati contabili per la formazione del Bilancio di esercizio contabile;</a:t>
            </a:r>
          </a:p>
          <a:p>
            <a:pPr lvl="0">
              <a:buFont typeface="Wingdings" charset="2"/>
              <a:buChar char="ü"/>
            </a:pPr>
            <a:r>
              <a:rPr lang="it-IT" sz="1500" dirty="0">
                <a:latin typeface="Arial"/>
                <a:cs typeface="Arial"/>
              </a:rPr>
              <a:t>la gestione delle stampe dei registri contabili anche in formato elettronico: del libro giornale; del libro degli inventari; del registro iva acquisti; del registro iva vendite; del registro iva corrispettivi; del registro beni ammortizzabili;</a:t>
            </a:r>
          </a:p>
          <a:p>
            <a:pPr lvl="0">
              <a:buFont typeface="Wingdings" charset="2"/>
              <a:buChar char="ü"/>
            </a:pPr>
            <a:r>
              <a:rPr lang="it-IT" sz="1500" dirty="0">
                <a:latin typeface="Arial"/>
                <a:cs typeface="Arial"/>
              </a:rPr>
              <a:t>la gestione e stampa di modelli di versamento diversi dal modello F24;</a:t>
            </a:r>
          </a:p>
          <a:p>
            <a:pPr lvl="0">
              <a:buFont typeface="Wingdings" charset="2"/>
              <a:buChar char="ü"/>
            </a:pPr>
            <a:r>
              <a:rPr lang="it-IT" sz="1500" dirty="0">
                <a:latin typeface="Arial"/>
                <a:cs typeface="Arial"/>
              </a:rPr>
              <a:t>la gestione della posizione previdenziale del titolare, dei collaboratori, dei soci, dei professionisti;</a:t>
            </a:r>
          </a:p>
          <a:p>
            <a:pPr lvl="0">
              <a:buFont typeface="Wingdings" charset="2"/>
              <a:buChar char="ü"/>
            </a:pPr>
            <a:r>
              <a:rPr lang="it-IT" sz="1500" dirty="0">
                <a:latin typeface="Arial"/>
                <a:cs typeface="Arial"/>
              </a:rPr>
              <a:t>la predisposizione della certificazione dei compensi corrisposti a terzi, soggetti a ritenuta d’acconto;</a:t>
            </a:r>
          </a:p>
        </p:txBody>
      </p:sp>
    </p:spTree>
    <p:extLst>
      <p:ext uri="{BB962C8B-B14F-4D97-AF65-F5344CB8AC3E}">
        <p14:creationId xmlns:p14="http://schemas.microsoft.com/office/powerpoint/2010/main" val="47319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43500"/>
            <a:ext cx="7454900" cy="1028700"/>
          </a:xfrm>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smtClean="0"/>
              <a:t/>
            </a:r>
            <a:br>
              <a:rPr lang="it-IT" dirty="0" smtClean="0"/>
            </a:br>
            <a:r>
              <a:rPr lang="it-IT" dirty="0" smtClean="0"/>
              <a:t>Bilancio</a:t>
            </a:r>
            <a:endParaRPr lang="it-IT" dirty="0"/>
          </a:p>
        </p:txBody>
      </p:sp>
      <p:sp>
        <p:nvSpPr>
          <p:cNvPr id="3" name="Segnaposto contenuto 2"/>
          <p:cNvSpPr>
            <a:spLocks noGrp="1"/>
          </p:cNvSpPr>
          <p:nvPr>
            <p:ph idx="1"/>
          </p:nvPr>
        </p:nvSpPr>
        <p:spPr>
          <a:xfrm>
            <a:off x="762000" y="685800"/>
            <a:ext cx="7543800" cy="4343400"/>
          </a:xfrm>
        </p:spPr>
        <p:txBody>
          <a:bodyPr>
            <a:normAutofit fontScale="85000" lnSpcReduction="10000"/>
          </a:bodyPr>
          <a:lstStyle/>
          <a:p>
            <a:pPr marL="0" indent="0" algn="just">
              <a:buNone/>
            </a:pPr>
            <a:r>
              <a:rPr lang="it-IT" dirty="0">
                <a:latin typeface="Arial"/>
                <a:cs typeface="Arial"/>
              </a:rPr>
              <a:t>Oggetto della prestazione è l’attività di </a:t>
            </a:r>
            <a:r>
              <a:rPr lang="it-IT" b="1" dirty="0">
                <a:latin typeface="Arial"/>
                <a:cs typeface="Arial"/>
              </a:rPr>
              <a:t>consulenza ed assistenza</a:t>
            </a:r>
            <a:r>
              <a:rPr lang="it-IT" dirty="0">
                <a:latin typeface="Arial"/>
                <a:cs typeface="Arial"/>
              </a:rPr>
              <a:t> svolta nei confronti del cliente per la formazione, a norma di legge, dello Stato patrimoniale e del Conto economico, e della Nota integrativa, </a:t>
            </a:r>
            <a:r>
              <a:rPr lang="it-IT" b="1" dirty="0">
                <a:latin typeface="Arial"/>
                <a:cs typeface="Arial"/>
              </a:rPr>
              <a:t>nonché l’eventuale attività di consulenza ed assistenza per la materiale formazione da parte del Professionista della relazione sulla gestione per conto dell’organo amministrativo.</a:t>
            </a:r>
          </a:p>
          <a:p>
            <a:pPr marL="0" indent="0">
              <a:buNone/>
            </a:pPr>
            <a:r>
              <a:rPr lang="it-IT" dirty="0">
                <a:latin typeface="Arial"/>
                <a:cs typeface="Arial"/>
              </a:rPr>
              <a:t>Formano oggetto della prestazione:</a:t>
            </a:r>
          </a:p>
          <a:p>
            <a:pPr lvl="0">
              <a:buFont typeface="Wingdings" charset="2"/>
              <a:buChar char="ü"/>
            </a:pPr>
            <a:r>
              <a:rPr lang="it-IT" dirty="0">
                <a:latin typeface="Arial"/>
                <a:cs typeface="Arial"/>
              </a:rPr>
              <a:t> riclassificazione del bilancio, secondo lo schema previsto dagli artt. 2423 e seguenti del codice civile;</a:t>
            </a:r>
          </a:p>
          <a:p>
            <a:pPr lvl="0">
              <a:buFont typeface="Wingdings" charset="2"/>
              <a:buChar char="ü"/>
            </a:pPr>
            <a:r>
              <a:rPr lang="it-IT" dirty="0">
                <a:latin typeface="Arial"/>
                <a:cs typeface="Arial"/>
              </a:rPr>
              <a:t> predisposizione della Nota integrativa secondo gli schemi previsti agli artt. 2427-2427 </a:t>
            </a:r>
            <a:r>
              <a:rPr lang="it-IT" i="1" dirty="0">
                <a:latin typeface="Arial"/>
                <a:cs typeface="Arial"/>
              </a:rPr>
              <a:t>bis </a:t>
            </a:r>
            <a:r>
              <a:rPr lang="it-IT" dirty="0">
                <a:latin typeface="Arial"/>
                <a:cs typeface="Arial"/>
              </a:rPr>
              <a:t>c.c.;</a:t>
            </a:r>
          </a:p>
          <a:p>
            <a:pPr lvl="0">
              <a:buFont typeface="Wingdings" charset="2"/>
              <a:buChar char="ü"/>
            </a:pPr>
            <a:r>
              <a:rPr lang="it-IT" dirty="0">
                <a:latin typeface="Arial"/>
                <a:cs typeface="Arial"/>
              </a:rPr>
              <a:t> deposito telematico del bilancio presso il Registro delle imprese.</a:t>
            </a:r>
          </a:p>
        </p:txBody>
      </p:sp>
    </p:spTree>
    <p:extLst>
      <p:ext uri="{BB962C8B-B14F-4D97-AF65-F5344CB8AC3E}">
        <p14:creationId xmlns:p14="http://schemas.microsoft.com/office/powerpoint/2010/main" val="3633169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56200"/>
            <a:ext cx="6781800" cy="1016000"/>
          </a:xfrm>
        </p:spPr>
        <p:txBody>
          <a:bodyPr/>
          <a:lstStyle/>
          <a:p>
            <a:r>
              <a:rPr lang="it-IT" dirty="0" smtClean="0"/>
              <a:t>Dichiarazioni fiscali</a:t>
            </a:r>
            <a:endParaRPr lang="it-IT" dirty="0"/>
          </a:p>
        </p:txBody>
      </p:sp>
      <p:sp>
        <p:nvSpPr>
          <p:cNvPr id="3" name="Segnaposto contenuto 2"/>
          <p:cNvSpPr>
            <a:spLocks noGrp="1"/>
          </p:cNvSpPr>
          <p:nvPr>
            <p:ph idx="1"/>
          </p:nvPr>
        </p:nvSpPr>
        <p:spPr>
          <a:xfrm>
            <a:off x="762000" y="685800"/>
            <a:ext cx="7543800" cy="4305300"/>
          </a:xfrm>
        </p:spPr>
        <p:txBody>
          <a:bodyPr>
            <a:normAutofit fontScale="77500" lnSpcReduction="20000"/>
          </a:bodyPr>
          <a:lstStyle/>
          <a:p>
            <a:pPr marL="0" indent="0">
              <a:buNone/>
            </a:pPr>
            <a:r>
              <a:rPr lang="it-IT" dirty="0">
                <a:solidFill>
                  <a:schemeClr val="tx1"/>
                </a:solidFill>
                <a:latin typeface="Arial"/>
                <a:cs typeface="Arial"/>
              </a:rPr>
              <a:t>Oggetto della prestazione è </a:t>
            </a:r>
            <a:r>
              <a:rPr lang="it-IT" b="1" u="sng" dirty="0">
                <a:solidFill>
                  <a:schemeClr val="tx1"/>
                </a:solidFill>
                <a:latin typeface="Arial"/>
                <a:cs typeface="Arial"/>
              </a:rPr>
              <a:t>l’attività di assistenza e consulenza </a:t>
            </a:r>
            <a:r>
              <a:rPr lang="it-IT" dirty="0">
                <a:solidFill>
                  <a:schemeClr val="tx1"/>
                </a:solidFill>
                <a:latin typeface="Arial"/>
                <a:cs typeface="Arial"/>
              </a:rPr>
              <a:t>resa al</a:t>
            </a:r>
            <a:r>
              <a:rPr lang="it-IT" dirty="0">
                <a:latin typeface="Arial"/>
                <a:cs typeface="Arial"/>
              </a:rPr>
              <a:t> cliente per l’assolvimento degli obblighi dichiarativi previsti dalla normativa tributaria vigente. (DPR 322/1998).</a:t>
            </a:r>
          </a:p>
          <a:p>
            <a:pPr marL="0" indent="0">
              <a:buNone/>
            </a:pPr>
            <a:r>
              <a:rPr lang="it-IT" dirty="0">
                <a:latin typeface="Arial"/>
                <a:cs typeface="Arial"/>
              </a:rPr>
              <a:t>Formano oggetto della prestazione:</a:t>
            </a:r>
          </a:p>
          <a:p>
            <a:pPr lvl="0">
              <a:buFont typeface="Wingdings" charset="2"/>
              <a:buChar char="ü"/>
            </a:pPr>
            <a:r>
              <a:rPr lang="it-IT" dirty="0">
                <a:latin typeface="Arial"/>
                <a:cs typeface="Arial"/>
              </a:rPr>
              <a:t>Predisposizione ed invio telematico della comunicazione dati ai fini IVA;</a:t>
            </a:r>
          </a:p>
          <a:p>
            <a:pPr lvl="0">
              <a:buFont typeface="Wingdings" charset="2"/>
              <a:buChar char="ü"/>
            </a:pPr>
            <a:r>
              <a:rPr lang="it-IT" dirty="0">
                <a:latin typeface="Arial"/>
                <a:cs typeface="Arial"/>
              </a:rPr>
              <a:t>predisposizione ed invio telematico della dichiarazione annuale IVA;</a:t>
            </a:r>
          </a:p>
          <a:p>
            <a:pPr lvl="0">
              <a:buFont typeface="Wingdings" charset="2"/>
              <a:buChar char="ü"/>
            </a:pPr>
            <a:r>
              <a:rPr lang="it-IT" dirty="0">
                <a:latin typeface="Arial"/>
                <a:cs typeface="Arial"/>
              </a:rPr>
              <a:t>predisposizione ed invio telematico della dichiarazione dei redditi;</a:t>
            </a:r>
          </a:p>
          <a:p>
            <a:pPr lvl="0">
              <a:buFont typeface="Wingdings" charset="2"/>
              <a:buChar char="ü"/>
            </a:pPr>
            <a:r>
              <a:rPr lang="it-IT" dirty="0">
                <a:latin typeface="Arial"/>
                <a:cs typeface="Arial"/>
              </a:rPr>
              <a:t>predisposizione ed invio telematico della dichiarazione IRAP;</a:t>
            </a:r>
          </a:p>
          <a:p>
            <a:pPr lvl="0">
              <a:buFont typeface="Wingdings" charset="2"/>
              <a:buChar char="ü"/>
            </a:pPr>
            <a:r>
              <a:rPr lang="it-IT" dirty="0">
                <a:latin typeface="Arial"/>
                <a:cs typeface="Arial"/>
              </a:rPr>
              <a:t>invio telematico della comunicazione relativa agli studi di settore;</a:t>
            </a:r>
          </a:p>
          <a:p>
            <a:pPr lvl="0">
              <a:buFont typeface="Wingdings" charset="2"/>
              <a:buChar char="ü"/>
            </a:pPr>
            <a:r>
              <a:rPr lang="it-IT" dirty="0">
                <a:latin typeface="Arial"/>
                <a:cs typeface="Arial"/>
              </a:rPr>
              <a:t>elaborazione e liquidazione delle imposte relative, predisposizione dei modelli di versamento;</a:t>
            </a:r>
          </a:p>
          <a:p>
            <a:pPr lvl="0">
              <a:buFont typeface="Wingdings" charset="2"/>
              <a:buChar char="ü"/>
            </a:pPr>
            <a:r>
              <a:rPr lang="it-IT" dirty="0">
                <a:latin typeface="Arial"/>
                <a:cs typeface="Arial"/>
              </a:rPr>
              <a:t>invio telematico del modello F24</a:t>
            </a:r>
            <a:r>
              <a:rPr lang="it-IT" dirty="0" smtClean="0">
                <a:latin typeface="Arial"/>
                <a:cs typeface="Arial"/>
              </a:rPr>
              <a:t>.</a:t>
            </a:r>
            <a:endParaRPr lang="it-IT" dirty="0">
              <a:latin typeface="Arial"/>
              <a:cs typeface="Arial"/>
            </a:endParaRPr>
          </a:p>
          <a:p>
            <a:endParaRPr lang="it-IT" dirty="0"/>
          </a:p>
        </p:txBody>
      </p:sp>
    </p:spTree>
    <p:extLst>
      <p:ext uri="{BB962C8B-B14F-4D97-AF65-F5344CB8AC3E}">
        <p14:creationId xmlns:p14="http://schemas.microsoft.com/office/powerpoint/2010/main" val="310002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Assistenza e Consulenza</a:t>
            </a:r>
            <a:endParaRPr lang="it-IT" dirty="0"/>
          </a:p>
        </p:txBody>
      </p:sp>
      <p:sp>
        <p:nvSpPr>
          <p:cNvPr id="3" name="Segnaposto contenuto 2"/>
          <p:cNvSpPr>
            <a:spLocks noGrp="1"/>
          </p:cNvSpPr>
          <p:nvPr>
            <p:ph idx="1"/>
          </p:nvPr>
        </p:nvSpPr>
        <p:spPr>
          <a:xfrm>
            <a:off x="762000" y="685799"/>
            <a:ext cx="7543800" cy="4436533"/>
          </a:xfrm>
        </p:spPr>
        <p:txBody>
          <a:bodyPr>
            <a:normAutofit lnSpcReduction="10000"/>
          </a:bodyPr>
          <a:lstStyle/>
          <a:p>
            <a:pPr marL="0" indent="0" algn="ctr">
              <a:buNone/>
            </a:pPr>
            <a:r>
              <a:rPr lang="it-IT" sz="2200" b="1" dirty="0" smtClean="0">
                <a:latin typeface="Arial"/>
                <a:cs typeface="Arial"/>
              </a:rPr>
              <a:t>DEVOTO-OLI VOCABOLARIO DELLA LINGUA ITALIANA</a:t>
            </a:r>
          </a:p>
          <a:p>
            <a:pPr marL="0" indent="0" algn="ctr">
              <a:buNone/>
            </a:pPr>
            <a:endParaRPr lang="it-IT" sz="2200" b="1" dirty="0" smtClean="0">
              <a:latin typeface="Arial"/>
              <a:cs typeface="Arial"/>
            </a:endParaRPr>
          </a:p>
          <a:p>
            <a:pPr algn="just"/>
            <a:r>
              <a:rPr lang="it-IT" b="1" dirty="0" smtClean="0">
                <a:latin typeface="Arial"/>
                <a:cs typeface="Arial"/>
              </a:rPr>
              <a:t>Assistenza</a:t>
            </a:r>
            <a:r>
              <a:rPr lang="it-IT" dirty="0" smtClean="0">
                <a:latin typeface="Arial"/>
                <a:cs typeface="Arial"/>
              </a:rPr>
              <a:t> </a:t>
            </a:r>
            <a:r>
              <a:rPr lang="it-IT" dirty="0" smtClean="0">
                <a:latin typeface="Arial"/>
                <a:cs typeface="Arial"/>
                <a:sym typeface="Wingdings"/>
              </a:rPr>
              <a:t></a:t>
            </a:r>
            <a:r>
              <a:rPr lang="it-IT" dirty="0" smtClean="0">
                <a:latin typeface="Arial"/>
                <a:cs typeface="Arial"/>
              </a:rPr>
              <a:t> Opera svolta da chi si trattiene presso chi ha bisogno di cure o prestazioni professionali, da “Assistere”.</a:t>
            </a:r>
          </a:p>
          <a:p>
            <a:pPr algn="just"/>
            <a:r>
              <a:rPr lang="it-IT" b="1" dirty="0" smtClean="0">
                <a:latin typeface="Arial"/>
                <a:cs typeface="Arial"/>
              </a:rPr>
              <a:t>Assistere</a:t>
            </a:r>
            <a:r>
              <a:rPr lang="it-IT" dirty="0" smtClean="0">
                <a:latin typeface="Arial"/>
                <a:cs typeface="Arial"/>
              </a:rPr>
              <a:t> (</a:t>
            </a:r>
            <a:r>
              <a:rPr lang="it-IT" b="1" i="1" dirty="0" err="1" smtClean="0">
                <a:latin typeface="Arial"/>
                <a:cs typeface="Arial"/>
              </a:rPr>
              <a:t>tr</a:t>
            </a:r>
            <a:r>
              <a:rPr lang="it-IT" dirty="0" smtClean="0">
                <a:latin typeface="Arial"/>
                <a:cs typeface="Arial"/>
              </a:rPr>
              <a:t>.) </a:t>
            </a:r>
            <a:r>
              <a:rPr lang="it-IT" dirty="0" smtClean="0">
                <a:latin typeface="Arial"/>
                <a:cs typeface="Arial"/>
                <a:sym typeface="Wingdings"/>
              </a:rPr>
              <a:t></a:t>
            </a:r>
            <a:r>
              <a:rPr lang="it-IT" dirty="0" smtClean="0">
                <a:latin typeface="Arial"/>
                <a:cs typeface="Arial"/>
              </a:rPr>
              <a:t> Aiutare prestando la propria opera professionale.</a:t>
            </a:r>
          </a:p>
          <a:p>
            <a:pPr algn="just"/>
            <a:r>
              <a:rPr lang="it-IT" b="1" dirty="0" smtClean="0">
                <a:latin typeface="Arial"/>
                <a:cs typeface="Arial"/>
              </a:rPr>
              <a:t>Consulenza </a:t>
            </a:r>
            <a:r>
              <a:rPr lang="it-IT" dirty="0" smtClean="0">
                <a:latin typeface="Arial"/>
                <a:cs typeface="Arial"/>
                <a:sym typeface="Wingdings"/>
              </a:rPr>
              <a:t> prestazione di un “Consulente”. </a:t>
            </a:r>
          </a:p>
          <a:p>
            <a:pPr algn="just"/>
            <a:r>
              <a:rPr lang="it-IT" b="1" dirty="0" smtClean="0">
                <a:latin typeface="Arial"/>
                <a:cs typeface="Arial"/>
                <a:sym typeface="Wingdings"/>
              </a:rPr>
              <a:t>Consulente</a:t>
            </a:r>
            <a:r>
              <a:rPr lang="it-IT" dirty="0" smtClean="0">
                <a:latin typeface="Arial"/>
                <a:cs typeface="Arial"/>
                <a:sym typeface="Wingdings"/>
              </a:rPr>
              <a:t>  Professionista a cui si ricorre per consigli, chiarimenti, pareri su materia inerente la sua professione.</a:t>
            </a:r>
            <a:endParaRPr lang="it-IT" dirty="0">
              <a:latin typeface="Arial"/>
              <a:cs typeface="Arial"/>
            </a:endParaRPr>
          </a:p>
        </p:txBody>
      </p:sp>
    </p:spTree>
    <p:extLst>
      <p:ext uri="{BB962C8B-B14F-4D97-AF65-F5344CB8AC3E}">
        <p14:creationId xmlns:p14="http://schemas.microsoft.com/office/powerpoint/2010/main" val="170851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1999" y="5577416"/>
            <a:ext cx="7543801" cy="594783"/>
          </a:xfrm>
        </p:spPr>
        <p:txBody>
          <a:bodyPr>
            <a:normAutofit/>
          </a:bodyPr>
          <a:lstStyle/>
          <a:p>
            <a:r>
              <a:rPr lang="it-IT" sz="2800" dirty="0" smtClean="0"/>
              <a:t>Consulenza e assistenza generica e continuativa 1</a:t>
            </a:r>
            <a:endParaRPr lang="it-IT" sz="2800" dirty="0"/>
          </a:p>
        </p:txBody>
      </p:sp>
      <p:sp>
        <p:nvSpPr>
          <p:cNvPr id="3" name="Segnaposto contenuto 2"/>
          <p:cNvSpPr>
            <a:spLocks noGrp="1"/>
          </p:cNvSpPr>
          <p:nvPr>
            <p:ph idx="1"/>
          </p:nvPr>
        </p:nvSpPr>
        <p:spPr>
          <a:xfrm>
            <a:off x="762000" y="685799"/>
            <a:ext cx="7543800" cy="4722283"/>
          </a:xfrm>
        </p:spPr>
        <p:txBody>
          <a:bodyPr>
            <a:normAutofit fontScale="77500" lnSpcReduction="20000"/>
          </a:bodyPr>
          <a:lstStyle/>
          <a:p>
            <a:pPr marL="0" indent="0">
              <a:buNone/>
            </a:pPr>
            <a:r>
              <a:rPr lang="it-IT" b="1" dirty="0">
                <a:latin typeface="Arial"/>
                <a:cs typeface="Arial"/>
              </a:rPr>
              <a:t>Oggetto della prestazione è l’attività di assistenza e consulenza in materia </a:t>
            </a:r>
            <a:r>
              <a:rPr lang="it-IT" b="1" dirty="0">
                <a:solidFill>
                  <a:srgbClr val="0000FF"/>
                </a:solidFill>
                <a:latin typeface="Arial"/>
                <a:cs typeface="Arial"/>
              </a:rPr>
              <a:t>societaria</a:t>
            </a:r>
            <a:r>
              <a:rPr lang="it-IT" b="1" dirty="0">
                <a:latin typeface="Arial"/>
                <a:cs typeface="Arial"/>
              </a:rPr>
              <a:t>, </a:t>
            </a:r>
            <a:r>
              <a:rPr lang="it-IT" b="1" dirty="0">
                <a:solidFill>
                  <a:srgbClr val="FF0000"/>
                </a:solidFill>
                <a:latin typeface="Arial"/>
                <a:cs typeface="Arial"/>
              </a:rPr>
              <a:t>aziendale e tributaria</a:t>
            </a:r>
            <a:r>
              <a:rPr lang="it-IT" b="1" dirty="0">
                <a:solidFill>
                  <a:srgbClr val="FF6600"/>
                </a:solidFill>
                <a:latin typeface="Arial"/>
                <a:cs typeface="Arial"/>
              </a:rPr>
              <a:t> </a:t>
            </a:r>
            <a:r>
              <a:rPr lang="it-IT" b="1" dirty="0">
                <a:latin typeface="Arial"/>
                <a:cs typeface="Arial"/>
              </a:rPr>
              <a:t>a carattere continuativo e generico, svolta dal Professionista nei confronti del cliente</a:t>
            </a:r>
            <a:r>
              <a:rPr lang="it-IT" dirty="0">
                <a:latin typeface="Arial"/>
                <a:cs typeface="Arial"/>
              </a:rPr>
              <a:t>.</a:t>
            </a:r>
            <a:endParaRPr lang="it-IT" sz="4400" dirty="0">
              <a:latin typeface="Arial"/>
              <a:cs typeface="Arial"/>
            </a:endParaRPr>
          </a:p>
          <a:p>
            <a:pPr marL="0" indent="0">
              <a:buNone/>
            </a:pPr>
            <a:endParaRPr lang="it-IT" dirty="0" smtClean="0">
              <a:latin typeface="Arial"/>
              <a:cs typeface="Arial"/>
            </a:endParaRPr>
          </a:p>
          <a:p>
            <a:pPr marL="0" indent="0">
              <a:buNone/>
            </a:pPr>
            <a:r>
              <a:rPr lang="it-IT" dirty="0" smtClean="0">
                <a:latin typeface="Arial"/>
                <a:cs typeface="Arial"/>
              </a:rPr>
              <a:t>Per </a:t>
            </a:r>
            <a:r>
              <a:rPr lang="it-IT" dirty="0">
                <a:latin typeface="Arial"/>
                <a:cs typeface="Arial"/>
              </a:rPr>
              <a:t>consulenza </a:t>
            </a:r>
            <a:r>
              <a:rPr lang="it-IT" b="1" dirty="0" smtClean="0">
                <a:solidFill>
                  <a:srgbClr val="0000FF"/>
                </a:solidFill>
                <a:latin typeface="Arial"/>
                <a:cs typeface="Arial"/>
              </a:rPr>
              <a:t>SOCIETARIA</a:t>
            </a:r>
            <a:r>
              <a:rPr lang="it-IT" dirty="0" smtClean="0">
                <a:solidFill>
                  <a:srgbClr val="0000FF"/>
                </a:solidFill>
                <a:latin typeface="Arial"/>
                <a:cs typeface="Arial"/>
              </a:rPr>
              <a:t> </a:t>
            </a:r>
            <a:r>
              <a:rPr lang="it-IT" dirty="0">
                <a:solidFill>
                  <a:srgbClr val="0000FF"/>
                </a:solidFill>
                <a:latin typeface="Arial"/>
                <a:cs typeface="Arial"/>
              </a:rPr>
              <a:t>deve intendersi quell’attività di assistenza volta </a:t>
            </a:r>
            <a:r>
              <a:rPr lang="it-IT" b="1" u="sng" dirty="0">
                <a:solidFill>
                  <a:srgbClr val="0000FF"/>
                </a:solidFill>
                <a:latin typeface="Arial"/>
                <a:cs typeface="Arial"/>
              </a:rPr>
              <a:t>ad assicurare il rispetto degli adempimenti di natura prevalentemente formale</a:t>
            </a:r>
            <a:r>
              <a:rPr lang="it-IT" dirty="0">
                <a:solidFill>
                  <a:srgbClr val="0000FF"/>
                </a:solidFill>
                <a:latin typeface="Arial"/>
                <a:cs typeface="Arial"/>
              </a:rPr>
              <a:t>, relativi al regolare svolgimento della vita dell’ente societario in quanto tale</a:t>
            </a:r>
            <a:r>
              <a:rPr lang="it-IT" dirty="0">
                <a:latin typeface="Arial"/>
                <a:cs typeface="Arial"/>
              </a:rPr>
              <a:t>, con riferimento alla forma giuridica in cui l’ente è costituito</a:t>
            </a:r>
            <a:r>
              <a:rPr lang="it-IT" dirty="0" smtClean="0">
                <a:latin typeface="Arial"/>
                <a:cs typeface="Arial"/>
              </a:rPr>
              <a:t>.</a:t>
            </a:r>
          </a:p>
          <a:p>
            <a:pPr marL="0" indent="0">
              <a:buNone/>
            </a:pPr>
            <a:endParaRPr lang="it-IT" sz="4400" dirty="0">
              <a:latin typeface="Arial"/>
              <a:cs typeface="Arial"/>
            </a:endParaRPr>
          </a:p>
          <a:p>
            <a:pPr marL="0" indent="0">
              <a:buNone/>
            </a:pPr>
            <a:r>
              <a:rPr lang="it-IT" dirty="0">
                <a:latin typeface="Arial"/>
                <a:cs typeface="Arial"/>
              </a:rPr>
              <a:t>Per attività di </a:t>
            </a:r>
            <a:r>
              <a:rPr lang="it-IT" u="sng" dirty="0">
                <a:latin typeface="Arial"/>
                <a:cs typeface="Arial"/>
              </a:rPr>
              <a:t>consulenza </a:t>
            </a:r>
            <a:r>
              <a:rPr lang="it-IT" b="1" u="sng" dirty="0" smtClean="0">
                <a:solidFill>
                  <a:srgbClr val="FF0000"/>
                </a:solidFill>
                <a:latin typeface="Arial"/>
                <a:cs typeface="Arial"/>
              </a:rPr>
              <a:t>AZIENDALE E TRIBUTARIA </a:t>
            </a:r>
            <a:r>
              <a:rPr lang="it-IT" u="sng" dirty="0" smtClean="0">
                <a:solidFill>
                  <a:srgbClr val="FF0000"/>
                </a:solidFill>
                <a:latin typeface="Arial"/>
                <a:cs typeface="Arial"/>
              </a:rPr>
              <a:t>deve </a:t>
            </a:r>
            <a:r>
              <a:rPr lang="it-IT" u="sng" dirty="0">
                <a:solidFill>
                  <a:srgbClr val="FF0000"/>
                </a:solidFill>
                <a:latin typeface="Arial"/>
                <a:cs typeface="Arial"/>
              </a:rPr>
              <a:t>intendersi quel complesso di attività di consulenza e assistenza all’impresa, poste in essere dal Professionista e relative all’attività economica effettivamente svolta dall’azienda nello sviluppo dei suoi rapporti articolati nei vari aspetti contrattuali, tributari, amministrativi, commerciali e gestionali, </a:t>
            </a:r>
            <a:r>
              <a:rPr lang="it-IT" b="1" u="sng" dirty="0">
                <a:solidFill>
                  <a:srgbClr val="FF0000"/>
                </a:solidFill>
                <a:latin typeface="Arial"/>
                <a:cs typeface="Arial"/>
              </a:rPr>
              <a:t>svolta a livello generale</a:t>
            </a:r>
            <a:r>
              <a:rPr lang="it-IT" dirty="0" smtClean="0">
                <a:solidFill>
                  <a:srgbClr val="FF0000"/>
                </a:solidFill>
                <a:latin typeface="Arial"/>
                <a:cs typeface="Arial"/>
              </a:rPr>
              <a:t>.</a:t>
            </a:r>
            <a:endParaRPr lang="it-IT" sz="4400" dirty="0">
              <a:solidFill>
                <a:srgbClr val="FF0000"/>
              </a:solidFill>
              <a:latin typeface="Arial"/>
              <a:cs typeface="Arial"/>
            </a:endParaRPr>
          </a:p>
        </p:txBody>
      </p:sp>
    </p:spTree>
    <p:extLst>
      <p:ext uri="{BB962C8B-B14F-4D97-AF65-F5344CB8AC3E}">
        <p14:creationId xmlns:p14="http://schemas.microsoft.com/office/powerpoint/2010/main" val="2381453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1999" y="5334000"/>
            <a:ext cx="7736417" cy="838200"/>
          </a:xfrm>
        </p:spPr>
        <p:txBody>
          <a:bodyPr>
            <a:normAutofit/>
          </a:bodyPr>
          <a:lstStyle/>
          <a:p>
            <a:r>
              <a:rPr lang="it-IT" sz="2800" dirty="0"/>
              <a:t>Consulenza e assistenza generica e </a:t>
            </a:r>
            <a:r>
              <a:rPr lang="it-IT" sz="2800" dirty="0" smtClean="0"/>
              <a:t>continuativa 2</a:t>
            </a:r>
            <a:endParaRPr lang="it-IT" sz="2800" dirty="0"/>
          </a:p>
        </p:txBody>
      </p:sp>
      <p:sp>
        <p:nvSpPr>
          <p:cNvPr id="3" name="Segnaposto contenuto 2"/>
          <p:cNvSpPr>
            <a:spLocks noGrp="1"/>
          </p:cNvSpPr>
          <p:nvPr>
            <p:ph idx="1"/>
          </p:nvPr>
        </p:nvSpPr>
        <p:spPr>
          <a:xfrm>
            <a:off x="762000" y="685800"/>
            <a:ext cx="7543800" cy="4648200"/>
          </a:xfrm>
        </p:spPr>
        <p:txBody>
          <a:bodyPr>
            <a:normAutofit fontScale="85000" lnSpcReduction="10000"/>
          </a:bodyPr>
          <a:lstStyle/>
          <a:p>
            <a:pPr marL="0" indent="0" algn="just">
              <a:buNone/>
            </a:pPr>
            <a:r>
              <a:rPr lang="it-IT" dirty="0">
                <a:latin typeface="Arial"/>
                <a:cs typeface="Arial"/>
              </a:rPr>
              <a:t>Ciò premesso si conviene che </a:t>
            </a:r>
            <a:r>
              <a:rPr lang="it-IT" b="1" u="sng" dirty="0">
                <a:latin typeface="Arial"/>
                <a:cs typeface="Arial"/>
              </a:rPr>
              <a:t>sono ricompresi nel presente incarico</a:t>
            </a:r>
            <a:r>
              <a:rPr lang="it-IT" dirty="0">
                <a:latin typeface="Arial"/>
                <a:cs typeface="Arial"/>
              </a:rPr>
              <a:t>: </a:t>
            </a:r>
            <a:endParaRPr lang="it-IT" sz="4400" dirty="0">
              <a:latin typeface="Arial"/>
              <a:cs typeface="Arial"/>
            </a:endParaRPr>
          </a:p>
          <a:p>
            <a:pPr lvl="0" algn="just">
              <a:buFont typeface="Wingdings" charset="2"/>
              <a:buChar char="ü"/>
            </a:pPr>
            <a:r>
              <a:rPr lang="it-IT" dirty="0">
                <a:latin typeface="Arial"/>
                <a:cs typeface="Arial"/>
              </a:rPr>
              <a:t>la </a:t>
            </a:r>
            <a:r>
              <a:rPr lang="it-IT" b="1" dirty="0">
                <a:latin typeface="Arial"/>
                <a:cs typeface="Arial"/>
              </a:rPr>
              <a:t>consulenza</a:t>
            </a:r>
            <a:r>
              <a:rPr lang="it-IT" dirty="0">
                <a:latin typeface="Arial"/>
                <a:cs typeface="Arial"/>
              </a:rPr>
              <a:t>, anche telefonica, sulle procedure fiscali ricorrenti su problematiche specifiche del cliente;</a:t>
            </a:r>
            <a:endParaRPr lang="it-IT" sz="4400" dirty="0">
              <a:latin typeface="Arial"/>
              <a:cs typeface="Arial"/>
            </a:endParaRPr>
          </a:p>
          <a:p>
            <a:pPr lvl="0" algn="just">
              <a:buFont typeface="Wingdings" charset="2"/>
              <a:buChar char="ü"/>
            </a:pPr>
            <a:r>
              <a:rPr lang="it-IT" dirty="0">
                <a:latin typeface="Arial"/>
                <a:cs typeface="Arial"/>
              </a:rPr>
              <a:t>l’</a:t>
            </a:r>
            <a:r>
              <a:rPr lang="it-IT" b="1" dirty="0">
                <a:latin typeface="Arial"/>
                <a:cs typeface="Arial"/>
              </a:rPr>
              <a:t>aggiornamento</a:t>
            </a:r>
            <a:r>
              <a:rPr lang="it-IT" dirty="0">
                <a:latin typeface="Arial"/>
                <a:cs typeface="Arial"/>
              </a:rPr>
              <a:t> sulle novità e modifiche della legislazione fiscale mediante invio di circolari e comunicazioni telefoniche;</a:t>
            </a:r>
            <a:endParaRPr lang="it-IT" sz="4400" dirty="0">
              <a:latin typeface="Arial"/>
              <a:cs typeface="Arial"/>
            </a:endParaRPr>
          </a:p>
          <a:p>
            <a:pPr lvl="0" algn="just">
              <a:buFont typeface="Wingdings" charset="2"/>
              <a:buChar char="ü"/>
            </a:pPr>
            <a:r>
              <a:rPr lang="it-IT" dirty="0">
                <a:latin typeface="Arial"/>
                <a:cs typeface="Arial"/>
              </a:rPr>
              <a:t>l’</a:t>
            </a:r>
            <a:r>
              <a:rPr lang="it-IT" b="1" dirty="0">
                <a:latin typeface="Arial"/>
                <a:cs typeface="Arial"/>
              </a:rPr>
              <a:t>assistenza</a:t>
            </a:r>
            <a:r>
              <a:rPr lang="it-IT" dirty="0">
                <a:latin typeface="Arial"/>
                <a:cs typeface="Arial"/>
              </a:rPr>
              <a:t> nella predisposizione e elaborazione di due situazioni contabili periodiche (al 30 giugno ed al 30 settembre);</a:t>
            </a:r>
            <a:endParaRPr lang="it-IT" sz="4400" dirty="0">
              <a:latin typeface="Arial"/>
              <a:cs typeface="Arial"/>
            </a:endParaRPr>
          </a:p>
          <a:p>
            <a:pPr lvl="0" algn="just">
              <a:buFont typeface="Wingdings" charset="2"/>
              <a:buChar char="ü"/>
            </a:pPr>
            <a:r>
              <a:rPr lang="it-IT" dirty="0">
                <a:latin typeface="Arial"/>
                <a:cs typeface="Arial"/>
              </a:rPr>
              <a:t>un </a:t>
            </a:r>
            <a:r>
              <a:rPr lang="it-IT" b="1" u="sng" dirty="0">
                <a:latin typeface="Arial"/>
                <a:cs typeface="Arial"/>
              </a:rPr>
              <a:t>incontro</a:t>
            </a:r>
            <a:r>
              <a:rPr lang="it-IT" dirty="0">
                <a:latin typeface="Arial"/>
                <a:cs typeface="Arial"/>
              </a:rPr>
              <a:t> con periodicità </a:t>
            </a:r>
            <a:r>
              <a:rPr lang="it-IT" dirty="0" smtClean="0">
                <a:latin typeface="Arial"/>
                <a:cs typeface="Arial"/>
              </a:rPr>
              <a:t>(</a:t>
            </a:r>
            <a:r>
              <a:rPr lang="it-IT" dirty="0" smtClean="0">
                <a:latin typeface="Arial"/>
                <a:cs typeface="Arial"/>
              </a:rPr>
              <a:t>settimanale/quindicinale/mensile/ bimestrale/</a:t>
            </a:r>
            <a:r>
              <a:rPr lang="it-IT" dirty="0" smtClean="0">
                <a:latin typeface="Arial"/>
                <a:cs typeface="Arial"/>
              </a:rPr>
              <a:t>trimestrale) </a:t>
            </a:r>
            <a:r>
              <a:rPr lang="it-IT" dirty="0">
                <a:latin typeface="Arial"/>
                <a:cs typeface="Arial"/>
              </a:rPr>
              <a:t>della durata di (1 o ½ giornata), da concordare all’inizio del mandato per tutta la durata dell’incarico, presso la sede del cliente </a:t>
            </a:r>
            <a:r>
              <a:rPr lang="it-IT" b="1" u="sng" dirty="0">
                <a:latin typeface="Arial"/>
                <a:cs typeface="Arial"/>
              </a:rPr>
              <a:t>per</a:t>
            </a:r>
            <a:r>
              <a:rPr lang="it-IT" dirty="0">
                <a:latin typeface="Arial"/>
                <a:cs typeface="Arial"/>
              </a:rPr>
              <a:t> l’</a:t>
            </a:r>
            <a:r>
              <a:rPr lang="it-IT" b="1" u="sng" dirty="0">
                <a:latin typeface="Arial"/>
                <a:cs typeface="Arial"/>
              </a:rPr>
              <a:t>assistenza</a:t>
            </a:r>
            <a:r>
              <a:rPr lang="it-IT" dirty="0">
                <a:latin typeface="Arial"/>
                <a:cs typeface="Arial"/>
              </a:rPr>
              <a:t> nelle principali operazioni di gestione aziendale.</a:t>
            </a:r>
            <a:endParaRPr lang="it-IT" sz="4400" dirty="0">
              <a:latin typeface="Arial"/>
              <a:cs typeface="Arial"/>
            </a:endParaRPr>
          </a:p>
          <a:p>
            <a:endParaRPr lang="it-IT" dirty="0"/>
          </a:p>
        </p:txBody>
      </p:sp>
    </p:spTree>
    <p:extLst>
      <p:ext uri="{BB962C8B-B14F-4D97-AF65-F5344CB8AC3E}">
        <p14:creationId xmlns:p14="http://schemas.microsoft.com/office/powerpoint/2010/main" val="912172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640916"/>
            <a:ext cx="6781800" cy="531283"/>
          </a:xfrm>
        </p:spPr>
        <p:txBody>
          <a:bodyPr>
            <a:normAutofit/>
          </a:bodyPr>
          <a:lstStyle/>
          <a:p>
            <a:r>
              <a:rPr lang="it-IT" sz="2800" dirty="0" smtClean="0"/>
              <a:t>Esclusioni  1</a:t>
            </a:r>
            <a:endParaRPr lang="it-IT" sz="2800" dirty="0"/>
          </a:p>
        </p:txBody>
      </p:sp>
      <p:sp>
        <p:nvSpPr>
          <p:cNvPr id="3" name="Segnaposto contenuto 2"/>
          <p:cNvSpPr>
            <a:spLocks noGrp="1"/>
          </p:cNvSpPr>
          <p:nvPr>
            <p:ph idx="1"/>
          </p:nvPr>
        </p:nvSpPr>
        <p:spPr>
          <a:xfrm>
            <a:off x="762000" y="685800"/>
            <a:ext cx="7543800" cy="4955116"/>
          </a:xfrm>
        </p:spPr>
        <p:txBody>
          <a:bodyPr>
            <a:normAutofit fontScale="92500" lnSpcReduction="10000"/>
          </a:bodyPr>
          <a:lstStyle/>
          <a:p>
            <a:pPr marL="0" indent="0">
              <a:buNone/>
            </a:pPr>
            <a:r>
              <a:rPr lang="it-IT" b="1" dirty="0" smtClean="0">
                <a:latin typeface="Arial"/>
                <a:cs typeface="Arial"/>
              </a:rPr>
              <a:t>Attività escluse</a:t>
            </a:r>
            <a:endParaRPr lang="it-IT" sz="4400" dirty="0" smtClean="0">
              <a:latin typeface="Arial"/>
              <a:cs typeface="Arial"/>
            </a:endParaRPr>
          </a:p>
          <a:p>
            <a:pPr marL="0" indent="0" algn="just">
              <a:buNone/>
            </a:pPr>
            <a:r>
              <a:rPr lang="it-IT" dirty="0" smtClean="0">
                <a:latin typeface="Arial"/>
                <a:cs typeface="Arial"/>
              </a:rPr>
              <a:t>Si </a:t>
            </a:r>
            <a:r>
              <a:rPr lang="it-IT" dirty="0">
                <a:latin typeface="Arial"/>
                <a:cs typeface="Arial"/>
              </a:rPr>
              <a:t>conviene che </a:t>
            </a:r>
            <a:r>
              <a:rPr lang="it-IT" b="1" dirty="0">
                <a:latin typeface="Arial"/>
                <a:cs typeface="Arial"/>
              </a:rPr>
              <a:t>NON</a:t>
            </a:r>
            <a:r>
              <a:rPr lang="it-IT" dirty="0">
                <a:latin typeface="Arial"/>
                <a:cs typeface="Arial"/>
              </a:rPr>
              <a:t> sono state ricomprese nel preventivo di massima, e pertanto </a:t>
            </a:r>
            <a:r>
              <a:rPr lang="it-IT" b="1" u="sng" dirty="0">
                <a:latin typeface="Arial"/>
                <a:cs typeface="Arial"/>
              </a:rPr>
              <a:t>NON formano oggetto del presente incarico</a:t>
            </a:r>
            <a:r>
              <a:rPr lang="it-IT" dirty="0">
                <a:latin typeface="Arial"/>
                <a:cs typeface="Arial"/>
              </a:rPr>
              <a:t> le prestazioni professionali relative a:</a:t>
            </a:r>
            <a:endParaRPr lang="it-IT" sz="4400" dirty="0">
              <a:latin typeface="Arial"/>
              <a:cs typeface="Arial"/>
            </a:endParaRPr>
          </a:p>
          <a:p>
            <a:pPr lvl="0">
              <a:buFont typeface="Wingdings" charset="2"/>
              <a:buChar char="ü"/>
            </a:pPr>
            <a:r>
              <a:rPr lang="it-IT" dirty="0" smtClean="0">
                <a:latin typeface="Arial"/>
                <a:cs typeface="Arial"/>
              </a:rPr>
              <a:t>assistenza </a:t>
            </a:r>
            <a:r>
              <a:rPr lang="it-IT" dirty="0">
                <a:latin typeface="Arial"/>
                <a:cs typeface="Arial"/>
              </a:rPr>
              <a:t>tributaria per tutte le attività di controllo di eventuali avviso bonari (verifiche ex 36 bis e 36 ter </a:t>
            </a:r>
            <a:r>
              <a:rPr lang="it-IT" dirty="0" err="1">
                <a:latin typeface="Arial"/>
                <a:cs typeface="Arial"/>
              </a:rPr>
              <a:t>D</a:t>
            </a:r>
            <a:r>
              <a:rPr lang="it-IT" dirty="0" err="1" smtClean="0">
                <a:latin typeface="Arial"/>
                <a:cs typeface="Arial"/>
              </a:rPr>
              <a:t>pr</a:t>
            </a:r>
            <a:r>
              <a:rPr lang="it-IT" dirty="0" smtClean="0">
                <a:latin typeface="Arial"/>
                <a:cs typeface="Arial"/>
              </a:rPr>
              <a:t> </a:t>
            </a:r>
            <a:r>
              <a:rPr lang="it-IT" dirty="0">
                <a:latin typeface="Arial"/>
                <a:cs typeface="Arial"/>
              </a:rPr>
              <a:t>600/72)</a:t>
            </a:r>
          </a:p>
          <a:p>
            <a:pPr>
              <a:buFont typeface="Wingdings" charset="2"/>
              <a:buChar char="ü"/>
            </a:pPr>
            <a:r>
              <a:rPr lang="it-IT" dirty="0" smtClean="0">
                <a:latin typeface="Arial"/>
                <a:cs typeface="Arial"/>
              </a:rPr>
              <a:t>assistenza </a:t>
            </a:r>
            <a:r>
              <a:rPr lang="it-IT" dirty="0">
                <a:latin typeface="Arial"/>
                <a:cs typeface="Arial"/>
              </a:rPr>
              <a:t>tributaria per tutte le attività di ravvedimento operoso relative all’omesso versamento di imposte tributi e contributi; </a:t>
            </a:r>
            <a:endParaRPr lang="it-IT" dirty="0" smtClean="0">
              <a:latin typeface="Arial"/>
              <a:cs typeface="Arial"/>
            </a:endParaRPr>
          </a:p>
          <a:p>
            <a:pPr lvl="0">
              <a:buFont typeface="Wingdings" charset="2"/>
              <a:buChar char="ü"/>
            </a:pPr>
            <a:r>
              <a:rPr lang="it-IT" dirty="0" smtClean="0">
                <a:latin typeface="Arial"/>
                <a:cs typeface="Arial"/>
              </a:rPr>
              <a:t>consulenza</a:t>
            </a:r>
            <a:r>
              <a:rPr lang="it-IT" dirty="0">
                <a:latin typeface="Arial"/>
                <a:cs typeface="Arial"/>
              </a:rPr>
              <a:t>, assistenza e rappresentanza tributaria in occasione di Accessi, Ispezioni, Verifiche e controlli posti in essere da parte delle autorità ad essi preposte;</a:t>
            </a:r>
            <a:endParaRPr lang="it-IT" sz="4400" dirty="0">
              <a:latin typeface="Arial"/>
              <a:cs typeface="Arial"/>
            </a:endParaRPr>
          </a:p>
          <a:p>
            <a:pPr lvl="0">
              <a:buFont typeface="Wingdings" charset="2"/>
              <a:buChar char="ü"/>
            </a:pPr>
            <a:r>
              <a:rPr lang="it-IT" dirty="0">
                <a:latin typeface="Arial"/>
                <a:cs typeface="Arial"/>
              </a:rPr>
              <a:t>consulenza, assistenza e rappresentanza tributaria nelle fase del contenzioso tributario ad ogni livello</a:t>
            </a:r>
            <a:r>
              <a:rPr lang="it-IT" dirty="0" smtClean="0">
                <a:latin typeface="Arial"/>
                <a:cs typeface="Arial"/>
              </a:rPr>
              <a:t>;</a:t>
            </a:r>
            <a:endParaRPr lang="it-IT" sz="4400" dirty="0">
              <a:latin typeface="Arial"/>
              <a:cs typeface="Arial"/>
            </a:endParaRPr>
          </a:p>
        </p:txBody>
      </p:sp>
    </p:spTree>
    <p:extLst>
      <p:ext uri="{BB962C8B-B14F-4D97-AF65-F5344CB8AC3E}">
        <p14:creationId xmlns:p14="http://schemas.microsoft.com/office/powerpoint/2010/main" val="313779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935772"/>
          </a:xfrm>
        </p:spPr>
        <p:txBody>
          <a:bodyPr>
            <a:normAutofit/>
          </a:bodyPr>
          <a:lstStyle/>
          <a:p>
            <a:pPr>
              <a:buFont typeface="Wingdings" panose="05000000000000000000" pitchFamily="2" charset="2"/>
              <a:buChar char="Ø"/>
            </a:pPr>
            <a:r>
              <a:rPr lang="it-IT" dirty="0" smtClean="0">
                <a:latin typeface="Arial" panose="020B0604020202020204" pitchFamily="34" charset="0"/>
                <a:cs typeface="Arial" panose="020B0604020202020204" pitchFamily="34" charset="0"/>
              </a:rPr>
              <a:t>Il </a:t>
            </a:r>
            <a:r>
              <a:rPr lang="it-IT" dirty="0">
                <a:latin typeface="Arial" panose="020B0604020202020204" pitchFamily="34" charset="0"/>
                <a:cs typeface="Arial" panose="020B0604020202020204" pitchFamily="34" charset="0"/>
              </a:rPr>
              <a:t>nuovo Mandato </a:t>
            </a:r>
            <a:r>
              <a:rPr lang="it-IT" dirty="0" smtClean="0">
                <a:latin typeface="Arial" panose="020B0604020202020204" pitchFamily="34" charset="0"/>
                <a:cs typeface="Arial" panose="020B0604020202020204" pitchFamily="34" charset="0"/>
              </a:rPr>
              <a:t>Professionale:</a:t>
            </a:r>
          </a:p>
          <a:p>
            <a:pPr lvl="1">
              <a:buFont typeface="Wingdings" panose="05000000000000000000" pitchFamily="2" charset="2"/>
              <a:buChar char="Ø"/>
            </a:pPr>
            <a:r>
              <a:rPr lang="it-IT" dirty="0" smtClean="0">
                <a:latin typeface="Arial" panose="020B0604020202020204" pitchFamily="34" charset="0"/>
                <a:cs typeface="Arial" panose="020B0604020202020204" pitchFamily="34" charset="0"/>
              </a:rPr>
              <a:t>I </a:t>
            </a:r>
            <a:r>
              <a:rPr lang="it-IT" dirty="0">
                <a:latin typeface="Arial" panose="020B0604020202020204" pitchFamily="34" charset="0"/>
                <a:cs typeface="Arial" panose="020B0604020202020204" pitchFamily="34" charset="0"/>
              </a:rPr>
              <a:t>contenuti del mandato: vantaggi e </a:t>
            </a:r>
            <a:r>
              <a:rPr lang="it-IT" dirty="0" smtClean="0">
                <a:latin typeface="Arial" panose="020B0604020202020204" pitchFamily="34" charset="0"/>
                <a:cs typeface="Arial" panose="020B0604020202020204" pitchFamily="34" charset="0"/>
              </a:rPr>
              <a:t>opportunità.</a:t>
            </a:r>
          </a:p>
          <a:p>
            <a:pPr lvl="1">
              <a:buFont typeface="Wingdings" panose="05000000000000000000" pitchFamily="2" charset="2"/>
              <a:buChar char="Ø"/>
            </a:pPr>
            <a:r>
              <a:rPr lang="it-IT" dirty="0" smtClean="0">
                <a:latin typeface="Arial" panose="020B0604020202020204" pitchFamily="34" charset="0"/>
                <a:cs typeface="Arial" panose="020B0604020202020204" pitchFamily="34" charset="0"/>
              </a:rPr>
              <a:t>Clausole </a:t>
            </a:r>
            <a:r>
              <a:rPr lang="it-IT" dirty="0">
                <a:latin typeface="Arial" panose="020B0604020202020204" pitchFamily="34" charset="0"/>
                <a:cs typeface="Arial" panose="020B0604020202020204" pitchFamily="34" charset="0"/>
              </a:rPr>
              <a:t>da non </a:t>
            </a:r>
            <a:r>
              <a:rPr lang="it-IT" dirty="0" smtClean="0">
                <a:latin typeface="Arial" panose="020B0604020202020204" pitchFamily="34" charset="0"/>
                <a:cs typeface="Arial" panose="020B0604020202020204" pitchFamily="34" charset="0"/>
              </a:rPr>
              <a:t>dimenticare.</a:t>
            </a:r>
          </a:p>
          <a:p>
            <a:pPr>
              <a:buFont typeface="Wingdings" panose="05000000000000000000" pitchFamily="2" charset="2"/>
              <a:buChar char="Ø"/>
            </a:pPr>
            <a:r>
              <a:rPr lang="it-IT" dirty="0" smtClean="0">
                <a:latin typeface="Arial" panose="020B0604020202020204" pitchFamily="34" charset="0"/>
                <a:cs typeface="Arial" panose="020B0604020202020204" pitchFamily="34" charset="0"/>
              </a:rPr>
              <a:t>Il </a:t>
            </a:r>
            <a:r>
              <a:rPr lang="it-IT" dirty="0">
                <a:latin typeface="Arial" panose="020B0604020202020204" pitchFamily="34" charset="0"/>
                <a:cs typeface="Arial" panose="020B0604020202020204" pitchFamily="34" charset="0"/>
              </a:rPr>
              <a:t>software Mandato Professionale </a:t>
            </a:r>
            <a:endParaRPr lang="it-IT" dirty="0" smtClean="0">
              <a:latin typeface="Arial" panose="020B0604020202020204" pitchFamily="34" charset="0"/>
              <a:cs typeface="Arial" panose="020B0604020202020204" pitchFamily="34" charset="0"/>
            </a:endParaRPr>
          </a:p>
          <a:p>
            <a:pPr lvl="1">
              <a:buFont typeface="Wingdings" panose="05000000000000000000" pitchFamily="2" charset="2"/>
              <a:buChar char="Ø"/>
            </a:pPr>
            <a:r>
              <a:rPr lang="it-IT" dirty="0" smtClean="0">
                <a:latin typeface="Arial" panose="020B0604020202020204" pitchFamily="34" charset="0"/>
                <a:cs typeface="Arial" panose="020B0604020202020204" pitchFamily="34" charset="0"/>
              </a:rPr>
              <a:t>Le </a:t>
            </a:r>
            <a:r>
              <a:rPr lang="it-IT" dirty="0">
                <a:latin typeface="Arial" panose="020B0604020202020204" pitchFamily="34" charset="0"/>
                <a:cs typeface="Arial" panose="020B0604020202020204" pitchFamily="34" charset="0"/>
              </a:rPr>
              <a:t>potenzialità e modalità di utilizzo del software </a:t>
            </a:r>
          </a:p>
          <a:p>
            <a:pPr lvl="1">
              <a:buFont typeface="Wingdings" panose="05000000000000000000" pitchFamily="2" charset="2"/>
              <a:buChar char="Ø"/>
            </a:pPr>
            <a:r>
              <a:rPr lang="it-IT" dirty="0" smtClean="0">
                <a:latin typeface="Arial" panose="020B0604020202020204" pitchFamily="34" charset="0"/>
                <a:cs typeface="Arial" panose="020B0604020202020204" pitchFamily="34" charset="0"/>
              </a:rPr>
              <a:t>Casi </a:t>
            </a:r>
            <a:r>
              <a:rPr lang="it-IT" dirty="0">
                <a:latin typeface="Arial" panose="020B0604020202020204" pitchFamily="34" charset="0"/>
                <a:cs typeface="Arial" panose="020B0604020202020204" pitchFamily="34" charset="0"/>
              </a:rPr>
              <a:t>pratici  </a:t>
            </a:r>
            <a:endParaRPr lang="it-IT" dirty="0" smtClean="0">
              <a:latin typeface="Arial" panose="020B0604020202020204" pitchFamily="34" charset="0"/>
              <a:cs typeface="Arial" panose="020B0604020202020204" pitchFamily="34" charset="0"/>
            </a:endParaRPr>
          </a:p>
          <a:p>
            <a:pPr lvl="1">
              <a:buFont typeface="Wingdings" panose="05000000000000000000" pitchFamily="2" charset="2"/>
              <a:buChar char="Ø"/>
            </a:pPr>
            <a:r>
              <a:rPr lang="it-IT" dirty="0" smtClean="0">
                <a:latin typeface="Arial" panose="020B0604020202020204" pitchFamily="34" charset="0"/>
                <a:cs typeface="Arial" panose="020B0604020202020204" pitchFamily="34" charset="0"/>
              </a:rPr>
              <a:t>Valorizzazione </a:t>
            </a:r>
            <a:r>
              <a:rPr lang="it-IT" dirty="0">
                <a:latin typeface="Arial" panose="020B0604020202020204" pitchFamily="34" charset="0"/>
                <a:cs typeface="Arial" panose="020B0604020202020204" pitchFamily="34" charset="0"/>
              </a:rPr>
              <a:t>economica delle prestazioni </a:t>
            </a:r>
            <a:endParaRPr lang="it-IT" dirty="0" smtClean="0">
              <a:latin typeface="Arial" panose="020B0604020202020204" pitchFamily="34" charset="0"/>
              <a:cs typeface="Arial" panose="020B0604020202020204" pitchFamily="34" charset="0"/>
            </a:endParaRPr>
          </a:p>
          <a:p>
            <a:pPr lvl="1">
              <a:buFont typeface="Wingdings" panose="05000000000000000000" pitchFamily="2" charset="2"/>
              <a:buChar char="Ø"/>
            </a:pPr>
            <a:r>
              <a:rPr lang="it-IT" dirty="0" smtClean="0">
                <a:latin typeface="Arial" panose="020B0604020202020204" pitchFamily="34" charset="0"/>
                <a:cs typeface="Arial" panose="020B0604020202020204" pitchFamily="34" charset="0"/>
              </a:rPr>
              <a:t>Elaborazione </a:t>
            </a:r>
            <a:r>
              <a:rPr lang="it-IT" dirty="0">
                <a:latin typeface="Arial" panose="020B0604020202020204" pitchFamily="34" charset="0"/>
                <a:cs typeface="Arial" panose="020B0604020202020204" pitchFamily="34" charset="0"/>
              </a:rPr>
              <a:t>dei documenti </a:t>
            </a:r>
            <a:endParaRPr lang="it-IT"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86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640916"/>
            <a:ext cx="6781800" cy="531283"/>
          </a:xfrm>
        </p:spPr>
        <p:txBody>
          <a:bodyPr>
            <a:normAutofit/>
          </a:bodyPr>
          <a:lstStyle/>
          <a:p>
            <a:r>
              <a:rPr lang="it-IT" sz="2800" dirty="0" smtClean="0"/>
              <a:t>Esclusioni2</a:t>
            </a:r>
            <a:endParaRPr lang="it-IT" sz="2800" dirty="0"/>
          </a:p>
        </p:txBody>
      </p:sp>
      <p:sp>
        <p:nvSpPr>
          <p:cNvPr id="3" name="Segnaposto contenuto 2"/>
          <p:cNvSpPr>
            <a:spLocks noGrp="1"/>
          </p:cNvSpPr>
          <p:nvPr>
            <p:ph idx="1"/>
          </p:nvPr>
        </p:nvSpPr>
        <p:spPr>
          <a:xfrm>
            <a:off x="762000" y="685800"/>
            <a:ext cx="7543800" cy="4955116"/>
          </a:xfrm>
        </p:spPr>
        <p:txBody>
          <a:bodyPr>
            <a:normAutofit fontScale="85000" lnSpcReduction="20000"/>
          </a:bodyPr>
          <a:lstStyle/>
          <a:p>
            <a:pPr lvl="0">
              <a:buFont typeface="Wingdings" charset="2"/>
              <a:buChar char="ü"/>
            </a:pPr>
            <a:r>
              <a:rPr lang="it-IT" dirty="0" smtClean="0">
                <a:latin typeface="Arial"/>
                <a:cs typeface="Arial"/>
              </a:rPr>
              <a:t>consulenza </a:t>
            </a:r>
            <a:r>
              <a:rPr lang="it-IT" dirty="0">
                <a:latin typeface="Arial"/>
                <a:cs typeface="Arial"/>
              </a:rPr>
              <a:t>nella predisposizione e stipula di specifici </a:t>
            </a:r>
            <a:r>
              <a:rPr lang="it-IT" dirty="0" smtClean="0">
                <a:latin typeface="Arial"/>
                <a:cs typeface="Arial"/>
              </a:rPr>
              <a:t>contratti, ivi compresa </a:t>
            </a:r>
            <a:r>
              <a:rPr lang="it-IT" dirty="0">
                <a:latin typeface="Arial"/>
                <a:cs typeface="Arial"/>
              </a:rPr>
              <a:t>l’assistenza precontrattuale nelle trattative con le controparti;</a:t>
            </a:r>
            <a:endParaRPr lang="it-IT" sz="4400" dirty="0">
              <a:latin typeface="Arial"/>
              <a:cs typeface="Arial"/>
            </a:endParaRPr>
          </a:p>
          <a:p>
            <a:pPr lvl="0">
              <a:buFont typeface="Wingdings" charset="2"/>
              <a:buChar char="ü"/>
            </a:pPr>
            <a:r>
              <a:rPr lang="it-IT" dirty="0">
                <a:latin typeface="Arial"/>
                <a:cs typeface="Arial"/>
              </a:rPr>
              <a:t>diagnosi ed attività di check-up aziendale, analisi dei bilanci, analisi dei costi aziendali;</a:t>
            </a:r>
            <a:endParaRPr lang="it-IT" sz="4400" dirty="0">
              <a:latin typeface="Arial"/>
              <a:cs typeface="Arial"/>
            </a:endParaRPr>
          </a:p>
          <a:p>
            <a:pPr lvl="0">
              <a:buFont typeface="Wingdings" charset="2"/>
              <a:buChar char="ü"/>
            </a:pPr>
            <a:r>
              <a:rPr lang="it-IT" dirty="0">
                <a:latin typeface="Arial"/>
                <a:cs typeface="Arial"/>
              </a:rPr>
              <a:t>consulenza per l’impianto di specifici sistemi di controllo direzionale;</a:t>
            </a:r>
            <a:endParaRPr lang="it-IT" sz="4400" dirty="0">
              <a:latin typeface="Arial"/>
              <a:cs typeface="Arial"/>
            </a:endParaRPr>
          </a:p>
          <a:p>
            <a:pPr lvl="0">
              <a:buFont typeface="Wingdings" charset="2"/>
              <a:buChar char="ü"/>
            </a:pPr>
            <a:r>
              <a:rPr lang="it-IT" dirty="0">
                <a:latin typeface="Arial"/>
                <a:cs typeface="Arial"/>
              </a:rPr>
              <a:t>predisposizione, sviluppo ed implementazione di attività di programmazione e controllo economico finanziario;</a:t>
            </a:r>
            <a:endParaRPr lang="it-IT" sz="4400" dirty="0">
              <a:latin typeface="Arial"/>
              <a:cs typeface="Arial"/>
            </a:endParaRPr>
          </a:p>
          <a:p>
            <a:pPr lvl="0">
              <a:buFont typeface="Wingdings" charset="2"/>
              <a:buChar char="ü"/>
            </a:pPr>
            <a:r>
              <a:rPr lang="it-IT" dirty="0">
                <a:latin typeface="Arial"/>
                <a:cs typeface="Arial"/>
              </a:rPr>
              <a:t>consulenza di natura economico-finanziaria finalizzata alla predisposizione di studi e ricerche relativi a:</a:t>
            </a:r>
            <a:endParaRPr lang="it-IT" sz="4400" dirty="0">
              <a:latin typeface="Arial"/>
              <a:cs typeface="Arial"/>
            </a:endParaRPr>
          </a:p>
          <a:p>
            <a:pPr lvl="1">
              <a:buFont typeface="Wingdings" charset="2"/>
              <a:buChar char="ü"/>
            </a:pPr>
            <a:r>
              <a:rPr lang="it-IT" sz="2400" dirty="0">
                <a:latin typeface="Arial"/>
                <a:cs typeface="Arial"/>
              </a:rPr>
              <a:t>scelta delle diverse forme tecniche di finanziamento; </a:t>
            </a:r>
            <a:endParaRPr lang="it-IT" sz="4400" dirty="0">
              <a:latin typeface="Arial"/>
              <a:cs typeface="Arial"/>
            </a:endParaRPr>
          </a:p>
          <a:p>
            <a:pPr lvl="1">
              <a:buFont typeface="Wingdings" charset="2"/>
              <a:buChar char="ü"/>
            </a:pPr>
            <a:r>
              <a:rPr lang="it-IT" sz="2400" dirty="0">
                <a:latin typeface="Arial"/>
                <a:cs typeface="Arial"/>
              </a:rPr>
              <a:t>attività di valutazione tecnica dell’iniziativa di impresa e di predisposizione dei </a:t>
            </a:r>
            <a:r>
              <a:rPr lang="it-IT" sz="2400" i="1" dirty="0">
                <a:latin typeface="Arial"/>
                <a:cs typeface="Arial"/>
              </a:rPr>
              <a:t>business</a:t>
            </a:r>
            <a:r>
              <a:rPr lang="it-IT" sz="2400" dirty="0">
                <a:latin typeface="Arial"/>
                <a:cs typeface="Arial"/>
              </a:rPr>
              <a:t> </a:t>
            </a:r>
            <a:r>
              <a:rPr lang="it-IT" sz="2400" i="1" dirty="0" err="1">
                <a:latin typeface="Arial"/>
                <a:cs typeface="Arial"/>
              </a:rPr>
              <a:t>plan</a:t>
            </a:r>
            <a:r>
              <a:rPr lang="it-IT" sz="2400" dirty="0">
                <a:latin typeface="Arial"/>
                <a:cs typeface="Arial"/>
              </a:rPr>
              <a:t> per l’accesso a finanziamenti;</a:t>
            </a:r>
            <a:endParaRPr lang="it-IT" sz="4400" dirty="0">
              <a:latin typeface="Arial"/>
              <a:cs typeface="Arial"/>
            </a:endParaRPr>
          </a:p>
          <a:p>
            <a:pPr marL="0" indent="0">
              <a:buNone/>
            </a:pPr>
            <a:r>
              <a:rPr lang="it-IT" dirty="0">
                <a:latin typeface="Arial"/>
                <a:cs typeface="Arial"/>
              </a:rPr>
              <a:t>Qualora il Cliente ravvisasse la necessità di ricevere una delle suddette prestazioni dovrà farne esplicita richiesta e quindi tali prestazioni formeranno oggetto di </a:t>
            </a:r>
            <a:r>
              <a:rPr lang="it-IT" dirty="0" smtClean="0">
                <a:latin typeface="Arial"/>
                <a:cs typeface="Arial"/>
              </a:rPr>
              <a:t>ulteriore specifico </a:t>
            </a:r>
            <a:r>
              <a:rPr lang="it-IT" dirty="0">
                <a:latin typeface="Arial"/>
                <a:cs typeface="Arial"/>
              </a:rPr>
              <a:t>incarico</a:t>
            </a:r>
            <a:r>
              <a:rPr lang="it-IT" dirty="0" smtClean="0">
                <a:latin typeface="Arial"/>
                <a:cs typeface="Arial"/>
              </a:rPr>
              <a:t>.</a:t>
            </a:r>
            <a:endParaRPr lang="it-IT" sz="4400" dirty="0">
              <a:latin typeface="Arial"/>
              <a:cs typeface="Arial"/>
            </a:endParaRPr>
          </a:p>
        </p:txBody>
      </p:sp>
    </p:spTree>
    <p:extLst>
      <p:ext uri="{BB962C8B-B14F-4D97-AF65-F5344CB8AC3E}">
        <p14:creationId xmlns:p14="http://schemas.microsoft.com/office/powerpoint/2010/main" val="3691836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359400"/>
            <a:ext cx="7543800" cy="812800"/>
          </a:xfrm>
        </p:spPr>
        <p:txBody>
          <a:bodyPr>
            <a:normAutofit fontScale="90000"/>
          </a:bodyPr>
          <a:lstStyle/>
          <a:p>
            <a:r>
              <a:rPr lang="it-IT" sz="4000" dirty="0"/>
              <a:t/>
            </a:r>
            <a:br>
              <a:rPr lang="it-IT" sz="4000" dirty="0"/>
            </a:br>
            <a:endParaRPr lang="it-IT" sz="40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99406080"/>
              </p:ext>
            </p:extLst>
          </p:nvPr>
        </p:nvGraphicFramePr>
        <p:xfrm>
          <a:off x="762000" y="685800"/>
          <a:ext cx="7543800" cy="4993639"/>
        </p:xfrm>
        <a:graphic>
          <a:graphicData uri="http://schemas.openxmlformats.org/drawingml/2006/table">
            <a:tbl>
              <a:tblPr firstRow="1" bandRow="1">
                <a:tableStyleId>{5C22544A-7EE6-4342-B048-85BDC9FD1C3A}</a:tableStyleId>
              </a:tblPr>
              <a:tblGrid>
                <a:gridCol w="4201802"/>
                <a:gridCol w="1106798"/>
                <a:gridCol w="2235200"/>
              </a:tblGrid>
              <a:tr h="370840">
                <a:tc gridSpan="3">
                  <a:txBody>
                    <a:bodyPr/>
                    <a:lstStyle/>
                    <a:p>
                      <a:r>
                        <a:rPr lang="it-IT" sz="1800" b="1" kern="1200" dirty="0" smtClean="0">
                          <a:solidFill>
                            <a:schemeClr val="lt1"/>
                          </a:solidFill>
                          <a:effectLst/>
                          <a:latin typeface="+mn-lt"/>
                          <a:ea typeface="+mn-ea"/>
                          <a:cs typeface="+mn-cs"/>
                        </a:rPr>
                        <a:t>Adempimenti tributari probabili ma non certi, il cui presupposto non è prevedibile né verificabile alla data odierna. </a:t>
                      </a:r>
                    </a:p>
                    <a:p>
                      <a:r>
                        <a:rPr lang="it-IT" sz="1800" b="1" kern="1200" dirty="0" smtClean="0">
                          <a:solidFill>
                            <a:schemeClr val="lt1"/>
                          </a:solidFill>
                          <a:effectLst/>
                          <a:latin typeface="+mn-lt"/>
                          <a:ea typeface="+mn-ea"/>
                          <a:cs typeface="+mn-cs"/>
                        </a:rPr>
                        <a:t>Compensi </a:t>
                      </a:r>
                      <a:r>
                        <a:rPr lang="it-IT" sz="1800" b="1" u="sng" kern="1200" dirty="0" smtClean="0">
                          <a:solidFill>
                            <a:schemeClr val="lt1"/>
                          </a:solidFill>
                          <a:effectLst/>
                          <a:latin typeface="+mn-lt"/>
                          <a:ea typeface="+mn-ea"/>
                          <a:cs typeface="+mn-cs"/>
                        </a:rPr>
                        <a:t>MASSIMI</a:t>
                      </a:r>
                      <a:r>
                        <a:rPr lang="it-IT" sz="1800" b="1" kern="1200" dirty="0" smtClean="0">
                          <a:solidFill>
                            <a:schemeClr val="lt1"/>
                          </a:solidFill>
                          <a:effectLst/>
                          <a:latin typeface="+mn-lt"/>
                          <a:ea typeface="+mn-ea"/>
                          <a:cs typeface="+mn-cs"/>
                        </a:rPr>
                        <a:t> </a:t>
                      </a:r>
                      <a:r>
                        <a:rPr lang="it-IT" sz="1800" b="1" kern="1200" dirty="0" smtClean="0">
                          <a:solidFill>
                            <a:schemeClr val="lt1"/>
                          </a:solidFill>
                          <a:effectLst/>
                          <a:latin typeface="+mn-lt"/>
                          <a:ea typeface="+mn-ea"/>
                          <a:cs typeface="+mn-cs"/>
                        </a:rPr>
                        <a:t>applicabili dallo Studio</a:t>
                      </a:r>
                      <a:r>
                        <a:rPr lang="it-IT" dirty="0" smtClean="0">
                          <a:effectLst/>
                        </a:rPr>
                        <a:t> </a:t>
                      </a:r>
                      <a:endParaRPr lang="it-IT" sz="1200" dirty="0"/>
                    </a:p>
                  </a:txBody>
                  <a:tcPr/>
                </a:tc>
                <a:tc hMerge="1">
                  <a:txBody>
                    <a:bodyPr/>
                    <a:lstStyle/>
                    <a:p>
                      <a:endParaRPr lang="it-IT" sz="1200" dirty="0"/>
                    </a:p>
                  </a:txBody>
                  <a:tcPr/>
                </a:tc>
                <a:tc hMerge="1">
                  <a:txBody>
                    <a:bodyPr/>
                    <a:lstStyle/>
                    <a:p>
                      <a:endParaRPr lang="it-IT" dirty="0"/>
                    </a:p>
                  </a:txBody>
                  <a:tcPr/>
                </a:tc>
              </a:tr>
              <a:tr h="370840">
                <a:tc>
                  <a:txBody>
                    <a:bodyPr/>
                    <a:lstStyle/>
                    <a:p>
                      <a:pPr>
                        <a:spcAft>
                          <a:spcPts val="0"/>
                        </a:spcAft>
                      </a:pPr>
                      <a:r>
                        <a:rPr lang="it-IT" sz="1200" b="1" dirty="0">
                          <a:effectLst/>
                          <a:latin typeface="Arial"/>
                          <a:ea typeface="Times New Roman"/>
                          <a:cs typeface="Arial"/>
                        </a:rPr>
                        <a:t>1) ELENCHI INTRASTAT</a:t>
                      </a:r>
                      <a:endParaRPr lang="it-IT" sz="1200" dirty="0">
                        <a:effectLst/>
                        <a:latin typeface="Times New Roman"/>
                        <a:ea typeface="Times New Roman"/>
                        <a:cs typeface="Times New Roman"/>
                      </a:endParaRPr>
                    </a:p>
                  </a:txBody>
                  <a:tcPr marL="44450" marR="44450" marT="0" marB="0" anchor="b"/>
                </a:tc>
                <a:tc>
                  <a:txBody>
                    <a:bodyPr/>
                    <a:lstStyle/>
                    <a:p>
                      <a:pPr algn="ctr">
                        <a:spcAft>
                          <a:spcPts val="0"/>
                        </a:spcAft>
                      </a:pPr>
                      <a:r>
                        <a:rPr lang="it-IT" sz="1200" b="1" dirty="0" smtClean="0">
                          <a:effectLst/>
                          <a:latin typeface="Times New Roman"/>
                          <a:ea typeface="Times New Roman"/>
                          <a:cs typeface="Times New Roman"/>
                        </a:rPr>
                        <a:t>ONORARIO</a:t>
                      </a:r>
                      <a:endParaRPr lang="it-IT" sz="1200" b="1" dirty="0">
                        <a:effectLst/>
                        <a:latin typeface="Times New Roman"/>
                        <a:ea typeface="Times New Roman"/>
                        <a:cs typeface="Times New Roman"/>
                      </a:endParaRPr>
                    </a:p>
                  </a:txBody>
                  <a:tcPr marL="44450" marR="44450" marT="0" marB="0" anchor="b"/>
                </a:tc>
                <a:tc>
                  <a:txBody>
                    <a:bodyPr/>
                    <a:lstStyle/>
                    <a:p>
                      <a:endParaRPr lang="it-IT" sz="1200" dirty="0"/>
                    </a:p>
                  </a:txBody>
                  <a:tcPr marL="44450" marR="44450" marT="0" marB="0" anchor="b"/>
                </a:tc>
              </a:tr>
              <a:tr h="370840">
                <a:tc>
                  <a:txBody>
                    <a:bodyPr/>
                    <a:lstStyle/>
                    <a:p>
                      <a:pPr>
                        <a:spcAft>
                          <a:spcPts val="0"/>
                        </a:spcAft>
                      </a:pPr>
                      <a:r>
                        <a:rPr lang="it-IT" sz="1200" dirty="0">
                          <a:effectLst/>
                          <a:latin typeface="Arial"/>
                          <a:ea typeface="Times New Roman"/>
                          <a:cs typeface="Arial"/>
                        </a:rPr>
                        <a:t>predisposizione ed invio telematico comunicazione acquisti</a:t>
                      </a:r>
                      <a:endParaRPr lang="it-IT" sz="1200" dirty="0">
                        <a:effectLst/>
                        <a:latin typeface="Times New Roman"/>
                        <a:ea typeface="Times New Roman"/>
                        <a:cs typeface="Times New Roman"/>
                      </a:endParaRPr>
                    </a:p>
                  </a:txBody>
                  <a:tcPr marL="44450" marR="44450" marT="0" marB="0" anchor="b"/>
                </a:tc>
                <a:tc>
                  <a:txBody>
                    <a:bodyPr/>
                    <a:lstStyle/>
                    <a:p>
                      <a:pPr>
                        <a:spcAft>
                          <a:spcPts val="0"/>
                        </a:spcAft>
                      </a:pPr>
                      <a:r>
                        <a:rPr lang="it-IT" sz="1200" b="1" dirty="0">
                          <a:effectLst/>
                          <a:latin typeface="Arial"/>
                          <a:ea typeface="Times New Roman"/>
                          <a:cs typeface="Arial"/>
                        </a:rPr>
                        <a:t>€        75,00</a:t>
                      </a:r>
                      <a:endParaRPr lang="it-IT" sz="1200" dirty="0">
                        <a:effectLst/>
                        <a:latin typeface="Times New Roman"/>
                        <a:ea typeface="Times New Roman"/>
                        <a:cs typeface="Times New Roman"/>
                      </a:endParaRPr>
                    </a:p>
                  </a:txBody>
                  <a:tcPr marL="44450" marR="44450" marT="0" marB="0" anchor="b"/>
                </a:tc>
                <a:tc>
                  <a:txBody>
                    <a:bodyPr/>
                    <a:lstStyle/>
                    <a:p>
                      <a:pPr algn="ctr">
                        <a:spcAft>
                          <a:spcPts val="0"/>
                        </a:spcAft>
                      </a:pPr>
                      <a:r>
                        <a:rPr lang="it-IT" sz="1200" dirty="0">
                          <a:effectLst/>
                          <a:latin typeface="Arial"/>
                          <a:ea typeface="Times New Roman"/>
                          <a:cs typeface="Arial"/>
                        </a:rPr>
                        <a:t>per ciascuna comunicazione dovuta</a:t>
                      </a:r>
                      <a:endParaRPr lang="it-IT" sz="1200" dirty="0">
                        <a:effectLst/>
                        <a:latin typeface="Times New Roman"/>
                        <a:ea typeface="Times New Roman"/>
                        <a:cs typeface="Times New Roman"/>
                      </a:endParaRPr>
                    </a:p>
                  </a:txBody>
                  <a:tcPr marL="44450" marR="44450" marT="0" marB="0" anchor="b"/>
                </a:tc>
              </a:tr>
              <a:tr h="370840">
                <a:tc>
                  <a:txBody>
                    <a:bodyPr/>
                    <a:lstStyle/>
                    <a:p>
                      <a:pPr>
                        <a:spcAft>
                          <a:spcPts val="0"/>
                        </a:spcAft>
                      </a:pPr>
                      <a:r>
                        <a:rPr lang="it-IT" sz="1200">
                          <a:effectLst/>
                          <a:latin typeface="Arial"/>
                          <a:ea typeface="Times New Roman"/>
                          <a:cs typeface="Arial"/>
                        </a:rPr>
                        <a:t>predisposizione ed invio telematico comunicazione cessioni</a:t>
                      </a:r>
                      <a:r>
                        <a:rPr lang="it-IT" sz="1200" b="1">
                          <a:effectLst/>
                          <a:latin typeface="Arial"/>
                          <a:ea typeface="Times New Roman"/>
                          <a:cs typeface="Arial"/>
                        </a:rPr>
                        <a:t> </a:t>
                      </a:r>
                      <a:endParaRPr lang="it-IT" sz="1200">
                        <a:effectLst/>
                        <a:latin typeface="Times New Roman"/>
                        <a:ea typeface="Times New Roman"/>
                        <a:cs typeface="Times New Roman"/>
                      </a:endParaRPr>
                    </a:p>
                  </a:txBody>
                  <a:tcPr marL="44450" marR="44450" marT="0" marB="0" anchor="b"/>
                </a:tc>
                <a:tc>
                  <a:txBody>
                    <a:bodyPr/>
                    <a:lstStyle/>
                    <a:p>
                      <a:pPr>
                        <a:spcAft>
                          <a:spcPts val="0"/>
                        </a:spcAft>
                      </a:pPr>
                      <a:r>
                        <a:rPr lang="it-IT" sz="1200" b="1">
                          <a:effectLst/>
                          <a:latin typeface="Arial"/>
                          <a:ea typeface="Times New Roman"/>
                          <a:cs typeface="Arial"/>
                        </a:rPr>
                        <a:t>€        75,00</a:t>
                      </a:r>
                      <a:endParaRPr lang="it-IT" sz="1200">
                        <a:effectLst/>
                        <a:latin typeface="Times New Roman"/>
                        <a:ea typeface="Times New Roman"/>
                        <a:cs typeface="Times New Roman"/>
                      </a:endParaRPr>
                    </a:p>
                  </a:txBody>
                  <a:tcPr marL="44450" marR="44450" marT="0" marB="0" anchor="b"/>
                </a:tc>
                <a:tc>
                  <a:txBody>
                    <a:bodyPr/>
                    <a:lstStyle/>
                    <a:p>
                      <a:pPr algn="ctr">
                        <a:spcAft>
                          <a:spcPts val="0"/>
                        </a:spcAft>
                      </a:pPr>
                      <a:r>
                        <a:rPr lang="it-IT" sz="1200" dirty="0">
                          <a:effectLst/>
                          <a:latin typeface="Arial"/>
                          <a:ea typeface="Times New Roman"/>
                          <a:cs typeface="Arial"/>
                        </a:rPr>
                        <a:t>per ciascuna comunicazione dovuta</a:t>
                      </a:r>
                      <a:endParaRPr lang="it-IT" sz="1200" dirty="0">
                        <a:effectLst/>
                        <a:latin typeface="Times New Roman"/>
                        <a:ea typeface="Times New Roman"/>
                        <a:cs typeface="Times New Roman"/>
                      </a:endParaRPr>
                    </a:p>
                  </a:txBody>
                  <a:tcPr marL="44450" marR="44450" marT="0" marB="0" anchor="b"/>
                </a:tc>
              </a:tr>
              <a:tr h="370840">
                <a:tc gridSpan="3">
                  <a:txBody>
                    <a:bodyPr/>
                    <a:lstStyle/>
                    <a:p>
                      <a:pPr>
                        <a:spcAft>
                          <a:spcPts val="0"/>
                        </a:spcAft>
                      </a:pPr>
                      <a:r>
                        <a:rPr lang="it-IT" sz="1200" b="1" dirty="0">
                          <a:effectLst/>
                          <a:latin typeface="Arial"/>
                          <a:ea typeface="Times New Roman"/>
                          <a:cs typeface="Arial"/>
                        </a:rPr>
                        <a:t>2) DICHIARAZIONI D'INTENTO</a:t>
                      </a:r>
                      <a:r>
                        <a:rPr lang="it-IT" sz="1200" dirty="0">
                          <a:effectLst/>
                          <a:latin typeface="Arial"/>
                          <a:ea typeface="Times New Roman"/>
                          <a:cs typeface="Arial"/>
                        </a:rPr>
                        <a:t> </a:t>
                      </a:r>
                      <a:endParaRPr lang="it-IT" sz="1200" dirty="0">
                        <a:effectLst/>
                        <a:latin typeface="Times New Roman"/>
                        <a:ea typeface="Times New Roman"/>
                        <a:cs typeface="Times New Roman"/>
                      </a:endParaRPr>
                    </a:p>
                  </a:txBody>
                  <a:tcPr marL="44450" marR="44450" marT="0" marB="0" anchor="b"/>
                </a:tc>
                <a:tc hMerge="1">
                  <a:txBody>
                    <a:bodyPr/>
                    <a:lstStyle/>
                    <a:p>
                      <a:endParaRPr lang="it-IT"/>
                    </a:p>
                  </a:txBody>
                  <a:tcPr/>
                </a:tc>
                <a:tc hMerge="1">
                  <a:txBody>
                    <a:bodyPr/>
                    <a:lstStyle/>
                    <a:p>
                      <a:endParaRPr lang="it-IT"/>
                    </a:p>
                  </a:txBody>
                  <a:tcPr/>
                </a:tc>
              </a:tr>
              <a:tr h="370840">
                <a:tc>
                  <a:txBody>
                    <a:bodyPr/>
                    <a:lstStyle/>
                    <a:p>
                      <a:pPr algn="r">
                        <a:spcAft>
                          <a:spcPts val="0"/>
                        </a:spcAft>
                      </a:pPr>
                      <a:r>
                        <a:rPr lang="it-IT" sz="1200">
                          <a:effectLst/>
                          <a:latin typeface="Arial"/>
                          <a:ea typeface="Times New Roman"/>
                          <a:cs typeface="Arial"/>
                        </a:rPr>
                        <a:t>predisposizione della comunicazione</a:t>
                      </a:r>
                      <a:endParaRPr lang="it-IT" sz="1200">
                        <a:effectLst/>
                        <a:latin typeface="Times New Roman"/>
                        <a:ea typeface="Times New Roman"/>
                        <a:cs typeface="Times New Roman"/>
                      </a:endParaRPr>
                    </a:p>
                  </a:txBody>
                  <a:tcPr marL="44450" marR="44450" marT="0" marB="0" anchor="b"/>
                </a:tc>
                <a:tc>
                  <a:txBody>
                    <a:bodyPr/>
                    <a:lstStyle/>
                    <a:p>
                      <a:pPr>
                        <a:spcAft>
                          <a:spcPts val="0"/>
                        </a:spcAft>
                      </a:pPr>
                      <a:r>
                        <a:rPr lang="it-IT" sz="1200" b="1" dirty="0">
                          <a:effectLst/>
                          <a:latin typeface="Arial"/>
                          <a:ea typeface="Times New Roman"/>
                          <a:cs typeface="Arial"/>
                        </a:rPr>
                        <a:t>€       50,00</a:t>
                      </a:r>
                      <a:endParaRPr lang="it-IT" sz="1200" dirty="0">
                        <a:effectLst/>
                        <a:latin typeface="Times New Roman"/>
                        <a:ea typeface="Times New Roman"/>
                        <a:cs typeface="Times New Roman"/>
                      </a:endParaRPr>
                    </a:p>
                  </a:txBody>
                  <a:tcPr marL="44450" marR="44450" marT="0" marB="0" anchor="b"/>
                </a:tc>
                <a:tc>
                  <a:txBody>
                    <a:bodyPr/>
                    <a:lstStyle/>
                    <a:p>
                      <a:pPr algn="ctr">
                        <a:spcAft>
                          <a:spcPts val="0"/>
                        </a:spcAft>
                      </a:pPr>
                      <a:r>
                        <a:rPr lang="it-IT" sz="1200" dirty="0">
                          <a:effectLst/>
                          <a:latin typeface="Arial"/>
                          <a:ea typeface="Times New Roman"/>
                          <a:cs typeface="Arial"/>
                        </a:rPr>
                        <a:t>per ciascuna comunicazione dovuta</a:t>
                      </a:r>
                      <a:endParaRPr lang="it-IT" sz="1200" dirty="0">
                        <a:effectLst/>
                        <a:latin typeface="Times New Roman"/>
                        <a:ea typeface="Times New Roman"/>
                        <a:cs typeface="Times New Roman"/>
                      </a:endParaRPr>
                    </a:p>
                  </a:txBody>
                  <a:tcPr marL="44450" marR="44450" marT="0" marB="0" anchor="b"/>
                </a:tc>
              </a:tr>
              <a:tr h="370840">
                <a:tc gridSpan="3">
                  <a:txBody>
                    <a:bodyPr/>
                    <a:lstStyle/>
                    <a:p>
                      <a:pPr>
                        <a:spcAft>
                          <a:spcPts val="0"/>
                        </a:spcAft>
                      </a:pPr>
                      <a:r>
                        <a:rPr lang="it-IT" sz="1200" b="1" dirty="0">
                          <a:effectLst/>
                          <a:latin typeface="Arial"/>
                          <a:ea typeface="Times New Roman"/>
                          <a:cs typeface="Arial"/>
                        </a:rPr>
                        <a:t>3) OPERAZIONI CD "BLACK LIST"</a:t>
                      </a:r>
                      <a:r>
                        <a:rPr lang="it-IT" sz="1200" dirty="0">
                          <a:effectLst/>
                          <a:latin typeface="Arial"/>
                          <a:ea typeface="Times New Roman"/>
                          <a:cs typeface="Arial"/>
                        </a:rPr>
                        <a:t> </a:t>
                      </a:r>
                      <a:endParaRPr lang="it-IT" sz="1200" dirty="0">
                        <a:effectLst/>
                        <a:latin typeface="Times New Roman"/>
                        <a:ea typeface="Times New Roman"/>
                        <a:cs typeface="Times New Roman"/>
                      </a:endParaRPr>
                    </a:p>
                  </a:txBody>
                  <a:tcPr marL="44450" marR="44450" marT="0" marB="0" anchor="b"/>
                </a:tc>
                <a:tc hMerge="1">
                  <a:txBody>
                    <a:bodyPr/>
                    <a:lstStyle/>
                    <a:p>
                      <a:endParaRPr lang="it-IT"/>
                    </a:p>
                  </a:txBody>
                  <a:tcPr/>
                </a:tc>
                <a:tc hMerge="1">
                  <a:txBody>
                    <a:bodyPr/>
                    <a:lstStyle/>
                    <a:p>
                      <a:endParaRPr lang="it-IT"/>
                    </a:p>
                  </a:txBody>
                  <a:tcPr/>
                </a:tc>
              </a:tr>
              <a:tr h="370840">
                <a:tc>
                  <a:txBody>
                    <a:bodyPr/>
                    <a:lstStyle/>
                    <a:p>
                      <a:pPr algn="r">
                        <a:spcAft>
                          <a:spcPts val="0"/>
                        </a:spcAft>
                      </a:pPr>
                      <a:r>
                        <a:rPr lang="it-IT" sz="1200">
                          <a:effectLst/>
                          <a:latin typeface="Arial"/>
                          <a:ea typeface="Times New Roman"/>
                          <a:cs typeface="Arial"/>
                        </a:rPr>
                        <a:t>predisposizione ed invio telematico della comunicazione</a:t>
                      </a:r>
                      <a:r>
                        <a:rPr lang="it-IT" sz="1200" b="1">
                          <a:effectLst/>
                          <a:latin typeface="Arial"/>
                          <a:ea typeface="Times New Roman"/>
                          <a:cs typeface="Arial"/>
                        </a:rPr>
                        <a:t> </a:t>
                      </a:r>
                      <a:endParaRPr lang="it-IT" sz="1200">
                        <a:effectLst/>
                        <a:latin typeface="Times New Roman"/>
                        <a:ea typeface="Times New Roman"/>
                        <a:cs typeface="Times New Roman"/>
                      </a:endParaRPr>
                    </a:p>
                  </a:txBody>
                  <a:tcPr marL="44450" marR="44450" marT="0" marB="0" anchor="b"/>
                </a:tc>
                <a:tc>
                  <a:txBody>
                    <a:bodyPr/>
                    <a:lstStyle/>
                    <a:p>
                      <a:pPr>
                        <a:spcAft>
                          <a:spcPts val="0"/>
                        </a:spcAft>
                      </a:pPr>
                      <a:r>
                        <a:rPr lang="it-IT" sz="1200" b="1" dirty="0">
                          <a:effectLst/>
                          <a:latin typeface="Arial"/>
                          <a:ea typeface="Times New Roman"/>
                          <a:cs typeface="Arial"/>
                        </a:rPr>
                        <a:t>€       75,00</a:t>
                      </a:r>
                      <a:endParaRPr lang="it-IT" sz="1200" dirty="0">
                        <a:effectLst/>
                        <a:latin typeface="Times New Roman"/>
                        <a:ea typeface="Times New Roman"/>
                        <a:cs typeface="Times New Roman"/>
                      </a:endParaRPr>
                    </a:p>
                  </a:txBody>
                  <a:tcPr marL="44450" marR="44450" marT="0" marB="0" anchor="b"/>
                </a:tc>
                <a:tc>
                  <a:txBody>
                    <a:bodyPr/>
                    <a:lstStyle/>
                    <a:p>
                      <a:pPr algn="ctr">
                        <a:spcAft>
                          <a:spcPts val="0"/>
                        </a:spcAft>
                      </a:pPr>
                      <a:r>
                        <a:rPr lang="it-IT" sz="1200" dirty="0">
                          <a:effectLst/>
                          <a:latin typeface="Arial"/>
                          <a:ea typeface="Times New Roman"/>
                          <a:cs typeface="Arial"/>
                        </a:rPr>
                        <a:t>per ciascuna comunicazione dovuta</a:t>
                      </a:r>
                      <a:endParaRPr lang="it-IT" sz="1200" dirty="0">
                        <a:effectLst/>
                        <a:latin typeface="Times New Roman"/>
                        <a:ea typeface="Times New Roman"/>
                        <a:cs typeface="Times New Roman"/>
                      </a:endParaRPr>
                    </a:p>
                  </a:txBody>
                  <a:tcPr marL="44450" marR="44450" marT="0" marB="0" anchor="b"/>
                </a:tc>
              </a:tr>
              <a:tr h="370840">
                <a:tc gridSpan="3">
                  <a:txBody>
                    <a:bodyPr/>
                    <a:lstStyle/>
                    <a:p>
                      <a:pPr>
                        <a:spcAft>
                          <a:spcPts val="0"/>
                        </a:spcAft>
                      </a:pPr>
                      <a:r>
                        <a:rPr lang="it-IT" sz="1200" b="1" dirty="0">
                          <a:effectLst/>
                          <a:latin typeface="Arial"/>
                          <a:ea typeface="Times New Roman"/>
                          <a:cs typeface="Arial"/>
                        </a:rPr>
                        <a:t>4) RAVVEDIMENTO OPEROSO DI OMESSI VERSAMENTI</a:t>
                      </a:r>
                      <a:r>
                        <a:rPr lang="it-IT" sz="1200" dirty="0">
                          <a:effectLst/>
                          <a:latin typeface="Arial"/>
                          <a:ea typeface="Times New Roman"/>
                          <a:cs typeface="Arial"/>
                        </a:rPr>
                        <a:t> </a:t>
                      </a:r>
                      <a:endParaRPr lang="it-IT" sz="1200" dirty="0">
                        <a:effectLst/>
                        <a:latin typeface="Times New Roman"/>
                        <a:ea typeface="Times New Roman"/>
                        <a:cs typeface="Times New Roman"/>
                      </a:endParaRPr>
                    </a:p>
                  </a:txBody>
                  <a:tcPr marL="44450" marR="44450" marT="0" marB="0" anchor="b"/>
                </a:tc>
                <a:tc hMerge="1">
                  <a:txBody>
                    <a:bodyPr/>
                    <a:lstStyle/>
                    <a:p>
                      <a:endParaRPr lang="it-IT"/>
                    </a:p>
                  </a:txBody>
                  <a:tcPr/>
                </a:tc>
                <a:tc hMerge="1">
                  <a:txBody>
                    <a:bodyPr/>
                    <a:lstStyle/>
                    <a:p>
                      <a:endParaRPr lang="it-IT"/>
                    </a:p>
                  </a:txBody>
                  <a:tcPr/>
                </a:tc>
              </a:tr>
              <a:tr h="370840">
                <a:tc>
                  <a:txBody>
                    <a:bodyPr/>
                    <a:lstStyle/>
                    <a:p>
                      <a:pPr algn="r">
                        <a:spcAft>
                          <a:spcPts val="0"/>
                        </a:spcAft>
                      </a:pPr>
                      <a:r>
                        <a:rPr lang="it-IT" sz="1200">
                          <a:effectLst/>
                          <a:latin typeface="Arial"/>
                          <a:ea typeface="Times New Roman"/>
                          <a:cs typeface="Arial"/>
                        </a:rPr>
                        <a:t>predisposizione ed invio telematico</a:t>
                      </a:r>
                      <a:r>
                        <a:rPr lang="it-IT" sz="1200" b="1">
                          <a:effectLst/>
                          <a:latin typeface="Arial"/>
                          <a:ea typeface="Times New Roman"/>
                          <a:cs typeface="Arial"/>
                        </a:rPr>
                        <a:t> </a:t>
                      </a:r>
                      <a:endParaRPr lang="it-IT" sz="1200">
                        <a:effectLst/>
                        <a:latin typeface="Times New Roman"/>
                        <a:ea typeface="Times New Roman"/>
                        <a:cs typeface="Times New Roman"/>
                      </a:endParaRPr>
                    </a:p>
                  </a:txBody>
                  <a:tcPr marL="44450" marR="44450" marT="0" marB="0" anchor="b"/>
                </a:tc>
                <a:tc>
                  <a:txBody>
                    <a:bodyPr/>
                    <a:lstStyle/>
                    <a:p>
                      <a:pPr>
                        <a:spcAft>
                          <a:spcPts val="0"/>
                        </a:spcAft>
                      </a:pPr>
                      <a:r>
                        <a:rPr lang="it-IT" sz="1200" b="1" dirty="0">
                          <a:effectLst/>
                          <a:latin typeface="Arial"/>
                          <a:ea typeface="Times New Roman"/>
                          <a:cs typeface="Arial"/>
                        </a:rPr>
                        <a:t>€       50,00</a:t>
                      </a:r>
                      <a:endParaRPr lang="it-IT" sz="1200" dirty="0">
                        <a:effectLst/>
                        <a:latin typeface="Times New Roman"/>
                        <a:ea typeface="Times New Roman"/>
                        <a:cs typeface="Times New Roman"/>
                      </a:endParaRPr>
                    </a:p>
                  </a:txBody>
                  <a:tcPr marL="44450" marR="44450" marT="0" marB="0" anchor="b"/>
                </a:tc>
                <a:tc>
                  <a:txBody>
                    <a:bodyPr/>
                    <a:lstStyle/>
                    <a:p>
                      <a:pPr algn="ctr">
                        <a:spcAft>
                          <a:spcPts val="0"/>
                        </a:spcAft>
                      </a:pPr>
                      <a:r>
                        <a:rPr lang="it-IT" sz="1200" dirty="0">
                          <a:effectLst/>
                          <a:latin typeface="Arial"/>
                          <a:ea typeface="Times New Roman"/>
                          <a:cs typeface="Arial"/>
                        </a:rPr>
                        <a:t>per ciascun ravvedimento effettuato</a:t>
                      </a:r>
                      <a:endParaRPr lang="it-IT" sz="1200" dirty="0">
                        <a:effectLst/>
                        <a:latin typeface="Times New Roman"/>
                        <a:ea typeface="Times New Roman"/>
                        <a:cs typeface="Times New Roman"/>
                      </a:endParaRPr>
                    </a:p>
                  </a:txBody>
                  <a:tcPr marL="44450" marR="44450" marT="0" marB="0" anchor="b"/>
                </a:tc>
              </a:tr>
              <a:tr h="370840">
                <a:tc gridSpan="3">
                  <a:txBody>
                    <a:bodyPr/>
                    <a:lstStyle/>
                    <a:p>
                      <a:pPr>
                        <a:spcAft>
                          <a:spcPts val="0"/>
                        </a:spcAft>
                      </a:pPr>
                      <a:r>
                        <a:rPr lang="it-IT" sz="1200" b="1" dirty="0">
                          <a:effectLst/>
                          <a:latin typeface="Arial"/>
                          <a:ea typeface="Times New Roman"/>
                          <a:cs typeface="Arial"/>
                        </a:rPr>
                        <a:t>5) CONTROLLO AVVISI BONARI (36 BIS E TER)</a:t>
                      </a:r>
                      <a:endParaRPr lang="it-IT" sz="1200" dirty="0">
                        <a:effectLst/>
                        <a:latin typeface="Times New Roman"/>
                        <a:ea typeface="Times New Roman"/>
                        <a:cs typeface="Times New Roman"/>
                      </a:endParaRPr>
                    </a:p>
                  </a:txBody>
                  <a:tcPr marL="44450" marR="44450" marT="0" marB="0" anchor="b"/>
                </a:tc>
                <a:tc hMerge="1">
                  <a:txBody>
                    <a:bodyPr/>
                    <a:lstStyle/>
                    <a:p>
                      <a:endParaRPr lang="it-IT"/>
                    </a:p>
                  </a:txBody>
                  <a:tcPr/>
                </a:tc>
                <a:tc hMerge="1">
                  <a:txBody>
                    <a:bodyPr/>
                    <a:lstStyle/>
                    <a:p>
                      <a:endParaRPr lang="it-IT"/>
                    </a:p>
                  </a:txBody>
                  <a:tcPr/>
                </a:tc>
              </a:tr>
              <a:tr h="370840">
                <a:tc>
                  <a:txBody>
                    <a:bodyPr/>
                    <a:lstStyle/>
                    <a:p>
                      <a:pPr>
                        <a:spcAft>
                          <a:spcPts val="0"/>
                        </a:spcAft>
                      </a:pPr>
                      <a:r>
                        <a:rPr lang="it-IT" sz="1200" dirty="0">
                          <a:effectLst/>
                          <a:latin typeface="Tahoma"/>
                          <a:ea typeface="Times New Roman"/>
                          <a:cs typeface="Tahoma"/>
                        </a:rPr>
                        <a:t>Controllo avviso e comunicazione esito anche via sistema telematico  </a:t>
                      </a:r>
                      <a:endParaRPr lang="it-IT" sz="1200" dirty="0">
                        <a:effectLst/>
                        <a:latin typeface="Times New Roman"/>
                        <a:ea typeface="Times New Roman"/>
                        <a:cs typeface="Times New Roman"/>
                      </a:endParaRPr>
                    </a:p>
                  </a:txBody>
                  <a:tcPr marL="44450" marR="44450" marT="0" marB="0" anchor="b"/>
                </a:tc>
                <a:tc>
                  <a:txBody>
                    <a:bodyPr/>
                    <a:lstStyle/>
                    <a:p>
                      <a:pPr>
                        <a:spcAft>
                          <a:spcPts val="0"/>
                        </a:spcAft>
                      </a:pPr>
                      <a:r>
                        <a:rPr lang="it-IT" sz="1200" b="1" dirty="0">
                          <a:effectLst/>
                          <a:latin typeface="Arial"/>
                          <a:ea typeface="Times New Roman"/>
                          <a:cs typeface="Arial"/>
                        </a:rPr>
                        <a:t>€       50,00</a:t>
                      </a:r>
                      <a:endParaRPr lang="it-IT" sz="1200" dirty="0">
                        <a:effectLst/>
                        <a:latin typeface="Times New Roman"/>
                        <a:ea typeface="Times New Roman"/>
                        <a:cs typeface="Times New Roman"/>
                      </a:endParaRPr>
                    </a:p>
                  </a:txBody>
                  <a:tcPr marL="44450" marR="44450" marT="0" marB="0" anchor="b"/>
                </a:tc>
                <a:tc>
                  <a:txBody>
                    <a:bodyPr/>
                    <a:lstStyle/>
                    <a:p>
                      <a:pPr algn="ctr">
                        <a:spcAft>
                          <a:spcPts val="0"/>
                        </a:spcAft>
                      </a:pPr>
                      <a:r>
                        <a:rPr lang="it-IT" sz="1200" dirty="0">
                          <a:effectLst/>
                          <a:latin typeface="Arial"/>
                          <a:ea typeface="Times New Roman"/>
                          <a:cs typeface="Arial"/>
                        </a:rPr>
                        <a:t>per ciascun avviso</a:t>
                      </a:r>
                      <a:endParaRPr lang="it-IT" sz="1200" dirty="0">
                        <a:effectLst/>
                        <a:latin typeface="Times New Roman"/>
                        <a:ea typeface="Times New Roman"/>
                        <a:cs typeface="Times New Roman"/>
                      </a:endParaRPr>
                    </a:p>
                  </a:txBody>
                  <a:tcPr marL="44450" marR="44450" marT="0" marB="0" anchor="b"/>
                </a:tc>
              </a:tr>
            </a:tbl>
          </a:graphicData>
        </a:graphic>
      </p:graphicFrame>
    </p:spTree>
    <p:extLst>
      <p:ext uri="{BB962C8B-B14F-4D97-AF65-F5344CB8AC3E}">
        <p14:creationId xmlns:p14="http://schemas.microsoft.com/office/powerpoint/2010/main" val="2419668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027795937"/>
              </p:ext>
            </p:extLst>
          </p:nvPr>
        </p:nvGraphicFramePr>
        <p:xfrm>
          <a:off x="423333" y="685802"/>
          <a:ext cx="7882467" cy="5346697"/>
        </p:xfrm>
        <a:graphic>
          <a:graphicData uri="http://schemas.openxmlformats.org/drawingml/2006/table">
            <a:tbl>
              <a:tblPr firstRow="1" bandRow="1">
                <a:tableStyleId>{5C22544A-7EE6-4342-B048-85BDC9FD1C3A}</a:tableStyleId>
              </a:tblPr>
              <a:tblGrid>
                <a:gridCol w="6995933"/>
                <a:gridCol w="886534"/>
              </a:tblGrid>
              <a:tr h="614176">
                <a:tc gridSpan="2">
                  <a:txBody>
                    <a:bodyPr/>
                    <a:lstStyle/>
                    <a:p>
                      <a:pPr algn="just">
                        <a:spcAft>
                          <a:spcPts val="0"/>
                        </a:spcAft>
                      </a:pPr>
                      <a:r>
                        <a:rPr lang="it-IT" sz="1600" b="1" dirty="0" smtClean="0">
                          <a:effectLst/>
                          <a:latin typeface="Arial"/>
                          <a:ea typeface="Times New Roman"/>
                          <a:cs typeface="Arial"/>
                        </a:rPr>
                        <a:t>Prestazioni </a:t>
                      </a:r>
                      <a:r>
                        <a:rPr lang="it-IT" sz="1600" b="1" dirty="0">
                          <a:effectLst/>
                          <a:latin typeface="Arial"/>
                          <a:ea typeface="Times New Roman"/>
                          <a:cs typeface="Arial"/>
                        </a:rPr>
                        <a:t>probabili ma non certe </a:t>
                      </a:r>
                      <a:r>
                        <a:rPr lang="it-IT" sz="1600" dirty="0">
                          <a:effectLst/>
                          <a:latin typeface="Arial"/>
                          <a:ea typeface="Times New Roman"/>
                          <a:cs typeface="Arial"/>
                        </a:rPr>
                        <a:t>il cui presupposto non è prevedibile né verificabile alla data odierna- </a:t>
                      </a:r>
                      <a:r>
                        <a:rPr lang="it-IT" sz="1600" b="1" dirty="0">
                          <a:effectLst/>
                          <a:latin typeface="Arial"/>
                          <a:ea typeface="Times New Roman"/>
                          <a:cs typeface="Arial"/>
                        </a:rPr>
                        <a:t>Compensi </a:t>
                      </a:r>
                      <a:r>
                        <a:rPr lang="it-IT" sz="1600" b="1" dirty="0" smtClean="0">
                          <a:effectLst/>
                          <a:latin typeface="Arial"/>
                          <a:ea typeface="Times New Roman"/>
                          <a:cs typeface="Arial"/>
                        </a:rPr>
                        <a:t>MASSIMI </a:t>
                      </a:r>
                      <a:r>
                        <a:rPr lang="it-IT" sz="1600" b="1" dirty="0">
                          <a:effectLst/>
                          <a:latin typeface="Arial"/>
                          <a:ea typeface="Times New Roman"/>
                          <a:cs typeface="Arial"/>
                        </a:rPr>
                        <a:t>applicabili dallo Studio</a:t>
                      </a:r>
                      <a:endParaRPr lang="it-IT" sz="1600" dirty="0">
                        <a:effectLst/>
                        <a:latin typeface="Arial"/>
                        <a:ea typeface="Times New Roman"/>
                        <a:cs typeface="Arial"/>
                      </a:endParaRPr>
                    </a:p>
                  </a:txBody>
                  <a:tcPr marL="44450" marR="44450" marT="0" marB="0"/>
                </a:tc>
                <a:tc hMerge="1">
                  <a:txBody>
                    <a:bodyPr/>
                    <a:lstStyle/>
                    <a:p>
                      <a:endParaRPr lang="it-IT"/>
                    </a:p>
                  </a:txBody>
                  <a:tcPr/>
                </a:tc>
              </a:tr>
              <a:tr h="614176">
                <a:tc gridSpan="2">
                  <a:txBody>
                    <a:bodyPr/>
                    <a:lstStyle/>
                    <a:p>
                      <a:pPr algn="just">
                        <a:spcAft>
                          <a:spcPts val="0"/>
                        </a:spcAft>
                      </a:pPr>
                      <a:r>
                        <a:rPr lang="it-IT" sz="1200" b="1" dirty="0">
                          <a:effectLst/>
                          <a:latin typeface="Arial"/>
                          <a:ea typeface="Times New Roman"/>
                          <a:cs typeface="Arial"/>
                        </a:rPr>
                        <a:t>I) Interventi personali del professionista incaricato o di suoi collaboratori</a:t>
                      </a:r>
                      <a:endParaRPr lang="it-IT" sz="1200" dirty="0">
                        <a:effectLst/>
                        <a:latin typeface="Arial"/>
                        <a:ea typeface="Times New Roman"/>
                        <a:cs typeface="Arial"/>
                      </a:endParaRPr>
                    </a:p>
                  </a:txBody>
                  <a:tcPr marL="44450" marR="44450" marT="0" marB="0"/>
                </a:tc>
                <a:tc hMerge="1">
                  <a:txBody>
                    <a:bodyPr/>
                    <a:lstStyle/>
                    <a:p>
                      <a:endParaRPr lang="it-IT"/>
                    </a:p>
                  </a:txBody>
                  <a:tcPr/>
                </a:tc>
              </a:tr>
              <a:tr h="614176">
                <a:tc gridSpan="2">
                  <a:txBody>
                    <a:bodyPr/>
                    <a:lstStyle/>
                    <a:p>
                      <a:pPr>
                        <a:spcAft>
                          <a:spcPts val="0"/>
                        </a:spcAft>
                      </a:pPr>
                      <a:r>
                        <a:rPr lang="it-IT" sz="1200">
                          <a:effectLst/>
                          <a:latin typeface="Arial"/>
                          <a:ea typeface="Times New Roman"/>
                          <a:cs typeface="Arial"/>
                        </a:rPr>
                        <a:t>a) Assenza dallo studio che si renda necessaria per un corretto adempimento dell’incarico conferito:</a:t>
                      </a:r>
                    </a:p>
                    <a:p>
                      <a:pPr marL="1143000" lvl="2" indent="-228600">
                        <a:spcAft>
                          <a:spcPts val="0"/>
                        </a:spcAft>
                        <a:buFont typeface="Symbol"/>
                        <a:buChar char=""/>
                        <a:tabLst>
                          <a:tab pos="135890" algn="l"/>
                        </a:tabLst>
                      </a:pPr>
                      <a:r>
                        <a:rPr lang="it-IT" sz="1200">
                          <a:effectLst/>
                          <a:latin typeface="Arial"/>
                          <a:ea typeface="Times New Roman"/>
                          <a:cs typeface="Arial"/>
                        </a:rPr>
                        <a:t>del professionista: </a:t>
                      </a:r>
                      <a:r>
                        <a:rPr lang="it-IT" sz="1200" b="1">
                          <a:effectLst/>
                          <a:latin typeface="Arial"/>
                          <a:ea typeface="Times New Roman"/>
                          <a:cs typeface="Arial"/>
                        </a:rPr>
                        <a:t>€ 80,00</a:t>
                      </a:r>
                      <a:r>
                        <a:rPr lang="it-IT" sz="1200">
                          <a:effectLst/>
                          <a:latin typeface="Arial"/>
                          <a:ea typeface="Times New Roman"/>
                          <a:cs typeface="Arial"/>
                        </a:rPr>
                        <a:t> per ora o frazione di ora, </a:t>
                      </a:r>
                      <a:r>
                        <a:rPr lang="it-IT" sz="1200" b="1">
                          <a:effectLst/>
                          <a:latin typeface="Arial"/>
                          <a:ea typeface="Times New Roman"/>
                          <a:cs typeface="Arial"/>
                        </a:rPr>
                        <a:t>€ 640,00</a:t>
                      </a:r>
                      <a:r>
                        <a:rPr lang="it-IT" sz="1200">
                          <a:effectLst/>
                          <a:latin typeface="Arial"/>
                          <a:ea typeface="Times New Roman"/>
                          <a:cs typeface="Arial"/>
                        </a:rPr>
                        <a:t> per l’intera giornata;</a:t>
                      </a:r>
                    </a:p>
                    <a:p>
                      <a:pPr>
                        <a:spcAft>
                          <a:spcPts val="0"/>
                        </a:spcAft>
                      </a:pPr>
                      <a:r>
                        <a:rPr lang="it-IT" sz="1200">
                          <a:effectLst/>
                          <a:latin typeface="Arial"/>
                          <a:ea typeface="Times New Roman"/>
                          <a:cs typeface="Arial"/>
                        </a:rPr>
                        <a:t>dei collaboratori e sostituti del professionista: </a:t>
                      </a:r>
                      <a:r>
                        <a:rPr lang="it-IT" sz="1200" b="1">
                          <a:effectLst/>
                          <a:latin typeface="Arial"/>
                          <a:ea typeface="Times New Roman"/>
                          <a:cs typeface="Arial"/>
                        </a:rPr>
                        <a:t>€ 30,00</a:t>
                      </a:r>
                      <a:r>
                        <a:rPr lang="it-IT" sz="1200">
                          <a:effectLst/>
                          <a:latin typeface="Arial"/>
                          <a:ea typeface="Times New Roman"/>
                          <a:cs typeface="Arial"/>
                        </a:rPr>
                        <a:t> per ora o frazione di ora, </a:t>
                      </a:r>
                      <a:r>
                        <a:rPr lang="it-IT" sz="1200" b="1">
                          <a:effectLst/>
                          <a:latin typeface="Arial"/>
                          <a:ea typeface="Times New Roman"/>
                          <a:cs typeface="Arial"/>
                        </a:rPr>
                        <a:t>€ 240,00</a:t>
                      </a:r>
                      <a:r>
                        <a:rPr lang="it-IT" sz="1200">
                          <a:effectLst/>
                          <a:latin typeface="Arial"/>
                          <a:ea typeface="Times New Roman"/>
                          <a:cs typeface="Arial"/>
                        </a:rPr>
                        <a:t> per l’intera giornata.</a:t>
                      </a:r>
                    </a:p>
                  </a:txBody>
                  <a:tcPr marL="44450" marR="44450" marT="0" marB="0"/>
                </a:tc>
                <a:tc hMerge="1">
                  <a:txBody>
                    <a:bodyPr/>
                    <a:lstStyle/>
                    <a:p>
                      <a:endParaRPr lang="it-IT"/>
                    </a:p>
                  </a:txBody>
                  <a:tcPr/>
                </a:tc>
              </a:tr>
              <a:tr h="1047465">
                <a:tc gridSpan="2">
                  <a:txBody>
                    <a:bodyPr/>
                    <a:lstStyle/>
                    <a:p>
                      <a:pPr>
                        <a:spcAft>
                          <a:spcPts val="0"/>
                        </a:spcAft>
                        <a:tabLst>
                          <a:tab pos="630555" algn="l"/>
                        </a:tabLst>
                      </a:pPr>
                      <a:r>
                        <a:rPr lang="it-IT" sz="1200" dirty="0">
                          <a:effectLst/>
                          <a:latin typeface="Arial"/>
                          <a:ea typeface="Times New Roman"/>
                          <a:cs typeface="Arial"/>
                        </a:rPr>
                        <a:t>b) Rimborso delle spese di viaggio, soggiorno e trasferta, che si dovessero rendere necessarie per un puntuale e corretto svolgimento dell’incarico conferito, nella misura che segue:</a:t>
                      </a:r>
                    </a:p>
                    <a:p>
                      <a:pPr marL="1143000" marR="36195" lvl="2" indent="-228600" algn="l">
                        <a:lnSpc>
                          <a:spcPts val="1050"/>
                        </a:lnSpc>
                        <a:spcAft>
                          <a:spcPts val="0"/>
                        </a:spcAft>
                        <a:buFont typeface="Symbol"/>
                        <a:buChar char=""/>
                        <a:tabLst>
                          <a:tab pos="135890" algn="l"/>
                        </a:tabLst>
                      </a:pPr>
                      <a:r>
                        <a:rPr lang="it-IT" sz="1200" dirty="0">
                          <a:effectLst/>
                          <a:latin typeface="Arial"/>
                          <a:ea typeface="Times New Roman"/>
                          <a:cs typeface="Arial"/>
                        </a:rPr>
                        <a:t>pari al costo del biglietto di viaggio in caso di utilizzo di mezzi di trasporto pubblici;</a:t>
                      </a:r>
                    </a:p>
                    <a:p>
                      <a:pPr marL="1143000" marR="36195" lvl="2" indent="-228600" algn="l">
                        <a:lnSpc>
                          <a:spcPts val="1050"/>
                        </a:lnSpc>
                        <a:spcAft>
                          <a:spcPts val="0"/>
                        </a:spcAft>
                        <a:buFont typeface="Symbol"/>
                        <a:buChar char=""/>
                        <a:tabLst>
                          <a:tab pos="135890" algn="l"/>
                        </a:tabLst>
                      </a:pPr>
                      <a:r>
                        <a:rPr lang="it-IT" sz="1200" dirty="0">
                          <a:effectLst/>
                          <a:latin typeface="Arial"/>
                          <a:ea typeface="Times New Roman"/>
                          <a:cs typeface="Arial"/>
                        </a:rPr>
                        <a:t>pari al costo chilometrico risultante dalle tariffe ACI del mezzo privato utilizzato;</a:t>
                      </a:r>
                    </a:p>
                    <a:p>
                      <a:pPr>
                        <a:spcAft>
                          <a:spcPts val="0"/>
                        </a:spcAft>
                      </a:pPr>
                      <a:r>
                        <a:rPr lang="it-IT" sz="1200" dirty="0">
                          <a:effectLst/>
                          <a:latin typeface="Arial"/>
                          <a:ea typeface="Times New Roman"/>
                          <a:cs typeface="Arial"/>
                        </a:rPr>
                        <a:t>pari alle spese sostenute per pernottamento e vitto.</a:t>
                      </a:r>
                    </a:p>
                  </a:txBody>
                  <a:tcPr marL="44450" marR="44450" marT="0" marB="0"/>
                </a:tc>
                <a:tc hMerge="1">
                  <a:txBody>
                    <a:bodyPr/>
                    <a:lstStyle/>
                    <a:p>
                      <a:endParaRPr lang="it-IT"/>
                    </a:p>
                  </a:txBody>
                  <a:tcPr/>
                </a:tc>
              </a:tr>
              <a:tr h="614176">
                <a:tc>
                  <a:txBody>
                    <a:bodyPr/>
                    <a:lstStyle/>
                    <a:p>
                      <a:pPr>
                        <a:spcAft>
                          <a:spcPts val="0"/>
                        </a:spcAft>
                      </a:pPr>
                      <a:r>
                        <a:rPr lang="it-IT" sz="1200" dirty="0">
                          <a:effectLst/>
                          <a:latin typeface="Arial"/>
                          <a:ea typeface="Times New Roman"/>
                          <a:cs typeface="Arial"/>
                        </a:rPr>
                        <a:t>c) Comunicazioni al cliente o verso terze parti coinvolte nell’incarico (che non siano pareri) effettuate via telefono, posta, telefax, e-mail, </a:t>
                      </a:r>
                      <a:r>
                        <a:rPr lang="it-IT" sz="1200" b="1" dirty="0">
                          <a:effectLst/>
                          <a:latin typeface="Arial"/>
                          <a:ea typeface="Times New Roman"/>
                          <a:cs typeface="Arial"/>
                        </a:rPr>
                        <a:t>per ogni invio/comunicazione.</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a:effectLst/>
                          <a:latin typeface="Arial"/>
                          <a:ea typeface="Times New Roman"/>
                          <a:cs typeface="Arial"/>
                        </a:rPr>
                        <a:t>€ 25,00</a:t>
                      </a:r>
                      <a:endParaRPr lang="it-IT" sz="1200">
                        <a:effectLst/>
                        <a:latin typeface="Arial"/>
                        <a:ea typeface="Times New Roman"/>
                        <a:cs typeface="Arial"/>
                      </a:endParaRPr>
                    </a:p>
                  </a:txBody>
                  <a:tcPr marL="44450" marR="44450" marT="0" marB="0" anchor="ctr"/>
                </a:tc>
              </a:tr>
              <a:tr h="614176">
                <a:tc>
                  <a:txBody>
                    <a:bodyPr/>
                    <a:lstStyle/>
                    <a:p>
                      <a:pPr>
                        <a:spcAft>
                          <a:spcPts val="0"/>
                        </a:spcAft>
                      </a:pPr>
                      <a:r>
                        <a:rPr lang="it-IT" sz="1200" dirty="0">
                          <a:effectLst/>
                          <a:latin typeface="Arial"/>
                          <a:ea typeface="Times New Roman"/>
                          <a:cs typeface="Arial"/>
                        </a:rPr>
                        <a:t>d) Riunioni con il cliente (o suoi mandatari) ovvero con un terzo, </a:t>
                      </a:r>
                      <a:r>
                        <a:rPr lang="it-IT" sz="1200" b="1" dirty="0">
                          <a:effectLst/>
                          <a:latin typeface="Arial"/>
                          <a:ea typeface="Times New Roman"/>
                          <a:cs typeface="Arial"/>
                        </a:rPr>
                        <a:t>per ora o frazione di ora</a:t>
                      </a:r>
                      <a:r>
                        <a:rPr lang="it-IT" sz="1200" dirty="0">
                          <a:effectLst/>
                          <a:latin typeface="Arial"/>
                          <a:ea typeface="Times New Roman"/>
                          <a:cs typeface="Arial"/>
                        </a:rPr>
                        <a:t>.</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a:effectLst/>
                          <a:latin typeface="Arial"/>
                          <a:ea typeface="Times New Roman"/>
                          <a:cs typeface="Arial"/>
                        </a:rPr>
                        <a:t>€ 40,00</a:t>
                      </a:r>
                      <a:endParaRPr lang="it-IT" sz="1200">
                        <a:effectLst/>
                        <a:latin typeface="Arial"/>
                        <a:ea typeface="Times New Roman"/>
                        <a:cs typeface="Arial"/>
                      </a:endParaRPr>
                    </a:p>
                  </a:txBody>
                  <a:tcPr marL="44450" marR="44450" marT="0" marB="0" anchor="ctr"/>
                </a:tc>
              </a:tr>
              <a:tr h="614176">
                <a:tc>
                  <a:txBody>
                    <a:bodyPr/>
                    <a:lstStyle/>
                    <a:p>
                      <a:pPr>
                        <a:spcAft>
                          <a:spcPts val="0"/>
                        </a:spcAft>
                      </a:pPr>
                      <a:r>
                        <a:rPr lang="it-IT" sz="1200" dirty="0">
                          <a:effectLst/>
                          <a:latin typeface="Arial"/>
                          <a:ea typeface="Times New Roman"/>
                          <a:cs typeface="Arial"/>
                        </a:rPr>
                        <a:t>e) Riunioni con più parti, </a:t>
                      </a:r>
                      <a:r>
                        <a:rPr lang="it-IT" sz="1200" b="1" dirty="0">
                          <a:effectLst/>
                          <a:latin typeface="Arial"/>
                          <a:ea typeface="Times New Roman"/>
                          <a:cs typeface="Arial"/>
                        </a:rPr>
                        <a:t>per ora o frazione di ora</a:t>
                      </a:r>
                      <a:r>
                        <a:rPr lang="it-IT" sz="1200" dirty="0">
                          <a:effectLst/>
                          <a:latin typeface="Arial"/>
                          <a:ea typeface="Times New Roman"/>
                          <a:cs typeface="Arial"/>
                        </a:rPr>
                        <a:t>.</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a:effectLst/>
                          <a:latin typeface="Arial"/>
                          <a:ea typeface="Times New Roman"/>
                          <a:cs typeface="Arial"/>
                        </a:rPr>
                        <a:t>€ 70,00</a:t>
                      </a:r>
                      <a:endParaRPr lang="it-IT" sz="1200">
                        <a:effectLst/>
                        <a:latin typeface="Arial"/>
                        <a:ea typeface="Times New Roman"/>
                        <a:cs typeface="Arial"/>
                      </a:endParaRPr>
                    </a:p>
                  </a:txBody>
                  <a:tcPr marL="44450" marR="44450" marT="0" marB="0" anchor="ctr"/>
                </a:tc>
              </a:tr>
              <a:tr h="614176">
                <a:tc>
                  <a:txBody>
                    <a:bodyPr/>
                    <a:lstStyle/>
                    <a:p>
                      <a:pPr>
                        <a:spcAft>
                          <a:spcPts val="0"/>
                        </a:spcAft>
                      </a:pPr>
                      <a:r>
                        <a:rPr lang="it-IT" sz="1200" dirty="0" err="1">
                          <a:effectLst/>
                          <a:latin typeface="Arial"/>
                          <a:ea typeface="Times New Roman"/>
                          <a:cs typeface="Arial"/>
                        </a:rPr>
                        <a:t>f</a:t>
                      </a:r>
                      <a:r>
                        <a:rPr lang="it-IT" sz="1200" dirty="0">
                          <a:effectLst/>
                          <a:latin typeface="Arial"/>
                          <a:ea typeface="Times New Roman"/>
                          <a:cs typeface="Arial"/>
                        </a:rPr>
                        <a:t>) Partecipazione ad assemblee societarie, associative, di creditori e assistenza e discussione avanti funzionari non tributari, </a:t>
                      </a:r>
                      <a:r>
                        <a:rPr lang="it-IT" sz="1200" b="1" dirty="0">
                          <a:effectLst/>
                          <a:latin typeface="Arial"/>
                          <a:ea typeface="Times New Roman"/>
                          <a:cs typeface="Arial"/>
                        </a:rPr>
                        <a:t>per ora o frazione di ora</a:t>
                      </a:r>
                      <a:r>
                        <a:rPr lang="it-IT" sz="1200" dirty="0">
                          <a:effectLst/>
                          <a:latin typeface="Arial"/>
                          <a:ea typeface="Times New Roman"/>
                          <a:cs typeface="Arial"/>
                        </a:rPr>
                        <a:t>.</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€ 90,00</a:t>
                      </a:r>
                      <a:endParaRPr lang="it-IT" sz="1200" dirty="0">
                        <a:effectLst/>
                        <a:latin typeface="Arial"/>
                        <a:ea typeface="Times New Roman"/>
                        <a:cs typeface="Arial"/>
                      </a:endParaRPr>
                    </a:p>
                  </a:txBody>
                  <a:tcPr marL="44450" marR="44450" marT="0" marB="0" anchor="ctr"/>
                </a:tc>
              </a:tr>
            </a:tbl>
          </a:graphicData>
        </a:graphic>
      </p:graphicFrame>
    </p:spTree>
    <p:extLst>
      <p:ext uri="{BB962C8B-B14F-4D97-AF65-F5344CB8AC3E}">
        <p14:creationId xmlns:p14="http://schemas.microsoft.com/office/powerpoint/2010/main" val="1166134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59836807"/>
              </p:ext>
            </p:extLst>
          </p:nvPr>
        </p:nvGraphicFramePr>
        <p:xfrm>
          <a:off x="560916" y="709085"/>
          <a:ext cx="8075083" cy="5281079"/>
        </p:xfrm>
        <a:graphic>
          <a:graphicData uri="http://schemas.openxmlformats.org/drawingml/2006/table">
            <a:tbl>
              <a:tblPr firstRow="1" bandRow="1">
                <a:tableStyleId>{5C22544A-7EE6-4342-B048-85BDC9FD1C3A}</a:tableStyleId>
              </a:tblPr>
              <a:tblGrid>
                <a:gridCol w="7204304"/>
                <a:gridCol w="870779"/>
              </a:tblGrid>
              <a:tr h="503946">
                <a:tc gridSpan="2">
                  <a:txBody>
                    <a:bodyPr/>
                    <a:lstStyle/>
                    <a:p>
                      <a:pPr algn="just">
                        <a:spcAft>
                          <a:spcPts val="0"/>
                        </a:spcAft>
                      </a:pPr>
                      <a:r>
                        <a:rPr lang="it-IT" sz="1200" b="1" dirty="0" smtClean="0">
                          <a:effectLst/>
                          <a:latin typeface="Arial"/>
                          <a:ea typeface="Times New Roman"/>
                          <a:cs typeface="Arial"/>
                        </a:rPr>
                        <a:t>Prestazioni </a:t>
                      </a:r>
                      <a:r>
                        <a:rPr lang="it-IT" sz="1200" b="1" dirty="0">
                          <a:effectLst/>
                          <a:latin typeface="Arial"/>
                          <a:ea typeface="Times New Roman"/>
                          <a:cs typeface="Arial"/>
                        </a:rPr>
                        <a:t>probabili ma non certe </a:t>
                      </a:r>
                      <a:r>
                        <a:rPr lang="it-IT" sz="1200" dirty="0">
                          <a:effectLst/>
                          <a:latin typeface="Arial"/>
                          <a:ea typeface="Times New Roman"/>
                          <a:cs typeface="Arial"/>
                        </a:rPr>
                        <a:t>il cui presupposto non è prevedibile né verificabile alla data odierna- </a:t>
                      </a:r>
                      <a:r>
                        <a:rPr lang="it-IT" sz="1200" b="1" dirty="0">
                          <a:effectLst/>
                          <a:latin typeface="Arial"/>
                          <a:ea typeface="Times New Roman"/>
                          <a:cs typeface="Arial"/>
                        </a:rPr>
                        <a:t>Compensi massimi applicabili dallo Studio</a:t>
                      </a:r>
                      <a:endParaRPr lang="it-IT" sz="1200" dirty="0">
                        <a:effectLst/>
                        <a:latin typeface="Arial"/>
                        <a:ea typeface="Times New Roman"/>
                        <a:cs typeface="Arial"/>
                      </a:endParaRPr>
                    </a:p>
                  </a:txBody>
                  <a:tcPr marL="44450" marR="44450" marT="0" marB="0"/>
                </a:tc>
                <a:tc hMerge="1">
                  <a:txBody>
                    <a:bodyPr/>
                    <a:lstStyle/>
                    <a:p>
                      <a:endParaRPr lang="it-IT"/>
                    </a:p>
                  </a:txBody>
                  <a:tcPr/>
                </a:tc>
              </a:tr>
              <a:tr h="503946">
                <a:tc gridSpan="2">
                  <a:txBody>
                    <a:bodyPr/>
                    <a:lstStyle/>
                    <a:p>
                      <a:pPr>
                        <a:spcAft>
                          <a:spcPts val="0"/>
                        </a:spcAft>
                      </a:pPr>
                      <a:r>
                        <a:rPr lang="it-IT" sz="1200" b="1" dirty="0">
                          <a:effectLst/>
                          <a:latin typeface="Arial"/>
                          <a:ea typeface="Times New Roman"/>
                          <a:cs typeface="Arial"/>
                        </a:rPr>
                        <a:t>II) Prestazioni tecniche varie a cura del professionista incaricato</a:t>
                      </a:r>
                      <a:endParaRPr lang="it-IT" sz="1200" dirty="0">
                        <a:effectLst/>
                        <a:latin typeface="Arial"/>
                        <a:ea typeface="Times New Roman"/>
                        <a:cs typeface="Arial"/>
                      </a:endParaRPr>
                    </a:p>
                  </a:txBody>
                  <a:tcPr marL="44450" marR="44450" marT="0" marB="0" anchor="ctr"/>
                </a:tc>
                <a:tc hMerge="1">
                  <a:txBody>
                    <a:bodyPr/>
                    <a:lstStyle/>
                    <a:p>
                      <a:endParaRPr lang="it-IT"/>
                    </a:p>
                  </a:txBody>
                  <a:tcPr/>
                </a:tc>
              </a:tr>
              <a:tr h="503946">
                <a:tc>
                  <a:txBody>
                    <a:bodyPr/>
                    <a:lstStyle/>
                    <a:p>
                      <a:pPr>
                        <a:spcAft>
                          <a:spcPts val="0"/>
                        </a:spcAft>
                      </a:pPr>
                      <a:r>
                        <a:rPr lang="it-IT" sz="1200" dirty="0">
                          <a:effectLst/>
                          <a:latin typeface="Arial"/>
                          <a:ea typeface="Times New Roman"/>
                          <a:cs typeface="Arial"/>
                        </a:rPr>
                        <a:t>a) Esame e studio della pratica e dei documenti; ricerche in archivi pubblici e privati, </a:t>
                      </a:r>
                      <a:r>
                        <a:rPr lang="it-IT" sz="1200" b="1" dirty="0">
                          <a:effectLst/>
                          <a:latin typeface="Arial"/>
                          <a:ea typeface="Times New Roman"/>
                          <a:cs typeface="Arial"/>
                        </a:rPr>
                        <a:t>per ora o frazione di ora</a:t>
                      </a:r>
                      <a:r>
                        <a:rPr lang="it-IT" sz="1200" dirty="0">
                          <a:effectLst/>
                          <a:latin typeface="Arial"/>
                          <a:ea typeface="Times New Roman"/>
                          <a:cs typeface="Arial"/>
                        </a:rPr>
                        <a:t>.</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€ 30,00</a:t>
                      </a:r>
                      <a:endParaRPr lang="it-IT" sz="1200" dirty="0">
                        <a:effectLst/>
                        <a:latin typeface="Arial"/>
                        <a:ea typeface="Times New Roman"/>
                        <a:cs typeface="Arial"/>
                      </a:endParaRPr>
                    </a:p>
                  </a:txBody>
                  <a:tcPr marL="44450" marR="44450" marT="0" marB="0" anchor="ctr"/>
                </a:tc>
              </a:tr>
              <a:tr h="503946">
                <a:tc>
                  <a:txBody>
                    <a:bodyPr/>
                    <a:lstStyle/>
                    <a:p>
                      <a:pPr>
                        <a:spcAft>
                          <a:spcPts val="0"/>
                        </a:spcAft>
                      </a:pPr>
                      <a:r>
                        <a:rPr lang="it-IT" sz="1200">
                          <a:effectLst/>
                          <a:latin typeface="Arial"/>
                          <a:ea typeface="Times New Roman"/>
                          <a:cs typeface="Arial"/>
                        </a:rPr>
                        <a:t>b) Pareri scritti, predisposizione di atti, istanze o programmi operativi, redazione di verbali e relazioni, convocazioni di assemblee, </a:t>
                      </a:r>
                      <a:r>
                        <a:rPr lang="it-IT" sz="1200" b="1">
                          <a:effectLst/>
                          <a:latin typeface="Arial"/>
                          <a:ea typeface="Times New Roman"/>
                          <a:cs typeface="Arial"/>
                        </a:rPr>
                        <a:t>per facciata formato protocollo</a:t>
                      </a:r>
                      <a:r>
                        <a:rPr lang="it-IT" sz="1200">
                          <a:effectLst/>
                          <a:latin typeface="Arial"/>
                          <a:ea typeface="Times New Roman"/>
                          <a:cs typeface="Arial"/>
                        </a:rPr>
                        <a:t>.</a:t>
                      </a:r>
                      <a:r>
                        <a:rPr lang="it-IT" sz="1200" b="1" i="1">
                          <a:effectLst/>
                          <a:latin typeface="Arial"/>
                          <a:ea typeface="Times New Roman"/>
                          <a:cs typeface="Arial"/>
                        </a:rPr>
                        <a:t> </a:t>
                      </a:r>
                      <a:endParaRPr lang="it-IT" sz="120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€ 60,00</a:t>
                      </a:r>
                      <a:endParaRPr lang="it-IT" sz="1200" dirty="0">
                        <a:effectLst/>
                        <a:latin typeface="Arial"/>
                        <a:ea typeface="Times New Roman"/>
                        <a:cs typeface="Arial"/>
                      </a:endParaRPr>
                    </a:p>
                  </a:txBody>
                  <a:tcPr marL="44450" marR="44450" marT="0" marB="0" anchor="ctr"/>
                </a:tc>
              </a:tr>
              <a:tr h="503946">
                <a:tc>
                  <a:txBody>
                    <a:bodyPr/>
                    <a:lstStyle/>
                    <a:p>
                      <a:pPr>
                        <a:spcAft>
                          <a:spcPts val="0"/>
                        </a:spcAft>
                      </a:pPr>
                      <a:r>
                        <a:rPr lang="it-IT" sz="1200">
                          <a:effectLst/>
                          <a:latin typeface="Arial"/>
                          <a:ea typeface="Times New Roman"/>
                          <a:cs typeface="Arial"/>
                        </a:rPr>
                        <a:t>c) Redazione di statuti, atti costitutivi e regolamenti, </a:t>
                      </a:r>
                      <a:r>
                        <a:rPr lang="it-IT" sz="1200" b="1">
                          <a:effectLst/>
                          <a:latin typeface="Arial"/>
                          <a:ea typeface="Times New Roman"/>
                          <a:cs typeface="Arial"/>
                        </a:rPr>
                        <a:t>per facciata formato protocollo</a:t>
                      </a:r>
                      <a:r>
                        <a:rPr lang="it-IT" sz="1200">
                          <a:effectLst/>
                          <a:latin typeface="Arial"/>
                          <a:ea typeface="Times New Roman"/>
                          <a:cs typeface="Arial"/>
                        </a:rPr>
                        <a:t>.</a:t>
                      </a:r>
                      <a:r>
                        <a:rPr lang="it-IT" sz="1200" b="1" i="1">
                          <a:effectLst/>
                          <a:latin typeface="Arial"/>
                          <a:ea typeface="Times New Roman"/>
                          <a:cs typeface="Arial"/>
                        </a:rPr>
                        <a:t> </a:t>
                      </a:r>
                      <a:endParaRPr lang="it-IT" sz="120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€75,00</a:t>
                      </a:r>
                      <a:endParaRPr lang="it-IT" sz="1200" dirty="0">
                        <a:effectLst/>
                        <a:latin typeface="Arial"/>
                        <a:ea typeface="Times New Roman"/>
                        <a:cs typeface="Arial"/>
                      </a:endParaRPr>
                    </a:p>
                  </a:txBody>
                  <a:tcPr marL="44450" marR="44450" marT="0" marB="0" anchor="ctr"/>
                </a:tc>
              </a:tr>
              <a:tr h="503946">
                <a:tc gridSpan="2">
                  <a:txBody>
                    <a:bodyPr/>
                    <a:lstStyle/>
                    <a:p>
                      <a:pPr>
                        <a:spcAft>
                          <a:spcPts val="0"/>
                        </a:spcAft>
                      </a:pPr>
                      <a:r>
                        <a:rPr lang="it-IT" sz="1200" b="1" dirty="0">
                          <a:effectLst/>
                          <a:latin typeface="Arial"/>
                          <a:ea typeface="Times New Roman"/>
                          <a:cs typeface="Arial"/>
                        </a:rPr>
                        <a:t>III) Prestazioni tecniche varie a cura dello studio</a:t>
                      </a:r>
                      <a:endParaRPr lang="it-IT" sz="1200" dirty="0">
                        <a:effectLst/>
                        <a:latin typeface="Arial"/>
                        <a:ea typeface="Times New Roman"/>
                        <a:cs typeface="Arial"/>
                      </a:endParaRPr>
                    </a:p>
                  </a:txBody>
                  <a:tcPr marL="44450" marR="44450" marT="0" marB="0" anchor="ctr"/>
                </a:tc>
                <a:tc hMerge="1">
                  <a:txBody>
                    <a:bodyPr/>
                    <a:lstStyle/>
                    <a:p>
                      <a:endParaRPr lang="it-IT"/>
                    </a:p>
                  </a:txBody>
                  <a:tcPr/>
                </a:tc>
              </a:tr>
              <a:tr h="503946">
                <a:tc>
                  <a:txBody>
                    <a:bodyPr/>
                    <a:lstStyle/>
                    <a:p>
                      <a:pPr>
                        <a:spcAft>
                          <a:spcPts val="0"/>
                        </a:spcAft>
                      </a:pPr>
                      <a:r>
                        <a:rPr lang="it-IT" sz="1200">
                          <a:effectLst/>
                          <a:latin typeface="Arial"/>
                          <a:ea typeface="Times New Roman"/>
                          <a:cs typeface="Arial"/>
                        </a:rPr>
                        <a:t>A) Depositi, pubblicazioni, iscrizioni, di atti o documenti, presentazione di istanze presso pubblici uffici non tributari con consegna diretta,</a:t>
                      </a:r>
                      <a:r>
                        <a:rPr lang="it-IT" sz="1200" b="1">
                          <a:effectLst/>
                          <a:latin typeface="Arial"/>
                          <a:ea typeface="Times New Roman"/>
                          <a:cs typeface="Arial"/>
                        </a:rPr>
                        <a:t> per ciascun deposito</a:t>
                      </a:r>
                      <a:r>
                        <a:rPr lang="it-IT" sz="1200">
                          <a:effectLst/>
                          <a:latin typeface="Arial"/>
                          <a:ea typeface="Times New Roman"/>
                          <a:cs typeface="Arial"/>
                        </a:rPr>
                        <a:t>.</a:t>
                      </a:r>
                      <a:r>
                        <a:rPr lang="it-IT" sz="1200" b="1" i="1">
                          <a:effectLst/>
                          <a:latin typeface="Arial"/>
                          <a:ea typeface="Times New Roman"/>
                          <a:cs typeface="Arial"/>
                        </a:rPr>
                        <a:t> </a:t>
                      </a:r>
                      <a:endParaRPr lang="it-IT" sz="120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€ 70,00</a:t>
                      </a:r>
                      <a:endParaRPr lang="it-IT" sz="1200" dirty="0">
                        <a:effectLst/>
                        <a:latin typeface="Arial"/>
                        <a:ea typeface="Times New Roman"/>
                        <a:cs typeface="Arial"/>
                      </a:endParaRPr>
                    </a:p>
                  </a:txBody>
                  <a:tcPr marL="44450" marR="44450" marT="0" marB="0" anchor="ctr"/>
                </a:tc>
              </a:tr>
              <a:tr h="745565">
                <a:tc>
                  <a:txBody>
                    <a:bodyPr/>
                    <a:lstStyle/>
                    <a:p>
                      <a:pPr>
                        <a:spcAft>
                          <a:spcPts val="0"/>
                        </a:spcAft>
                      </a:pPr>
                      <a:r>
                        <a:rPr lang="it-IT" sz="1200" dirty="0">
                          <a:effectLst/>
                          <a:latin typeface="Arial"/>
                          <a:ea typeface="Times New Roman"/>
                          <a:cs typeface="Arial"/>
                        </a:rPr>
                        <a:t>b) Depositi, pubblicazioni, iscrizioni di atti o documenti presso uffici non tributari, in via telematica, per ogni modello informatico, in relazione alla complessità o quantità di allegati; depositi di bilanci,</a:t>
                      </a:r>
                      <a:r>
                        <a:rPr lang="it-IT" sz="1200" b="1" dirty="0">
                          <a:effectLst/>
                          <a:latin typeface="Arial"/>
                          <a:ea typeface="Times New Roman"/>
                          <a:cs typeface="Arial"/>
                        </a:rPr>
                        <a:t> per ciascun deposito</a:t>
                      </a:r>
                      <a:r>
                        <a:rPr lang="it-IT" sz="1200" dirty="0">
                          <a:effectLst/>
                          <a:latin typeface="Arial"/>
                          <a:ea typeface="Times New Roman"/>
                          <a:cs typeface="Arial"/>
                        </a:rPr>
                        <a:t>.</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€ 80,00</a:t>
                      </a:r>
                      <a:endParaRPr lang="it-IT" sz="1200" dirty="0">
                        <a:effectLst/>
                        <a:latin typeface="Arial"/>
                        <a:ea typeface="Times New Roman"/>
                        <a:cs typeface="Arial"/>
                      </a:endParaRPr>
                    </a:p>
                  </a:txBody>
                  <a:tcPr marL="44450" marR="44450" marT="0" marB="0" anchor="ctr"/>
                </a:tc>
              </a:tr>
              <a:tr h="503946">
                <a:tc>
                  <a:txBody>
                    <a:bodyPr/>
                    <a:lstStyle/>
                    <a:p>
                      <a:pPr>
                        <a:spcAft>
                          <a:spcPts val="0"/>
                        </a:spcAft>
                      </a:pPr>
                      <a:r>
                        <a:rPr lang="it-IT" sz="1200">
                          <a:effectLst/>
                          <a:latin typeface="Arial"/>
                          <a:ea typeface="Times New Roman"/>
                          <a:cs typeface="Arial"/>
                        </a:rPr>
                        <a:t>c) Assistenza al cliente per adempimenti concernenti la firma digitale,</a:t>
                      </a:r>
                      <a:r>
                        <a:rPr lang="it-IT" sz="1200" b="1">
                          <a:effectLst/>
                          <a:latin typeface="Arial"/>
                          <a:ea typeface="Times New Roman"/>
                          <a:cs typeface="Arial"/>
                        </a:rPr>
                        <a:t> per ciascun deposito</a:t>
                      </a:r>
                      <a:r>
                        <a:rPr lang="it-IT" sz="1200">
                          <a:effectLst/>
                          <a:latin typeface="Arial"/>
                          <a:ea typeface="Times New Roman"/>
                          <a:cs typeface="Arial"/>
                        </a:rPr>
                        <a:t>.</a:t>
                      </a:r>
                      <a:r>
                        <a:rPr lang="it-IT" sz="1200" b="1" i="1">
                          <a:effectLst/>
                          <a:latin typeface="Arial"/>
                          <a:ea typeface="Times New Roman"/>
                          <a:cs typeface="Arial"/>
                        </a:rPr>
                        <a:t> </a:t>
                      </a:r>
                      <a:endParaRPr lang="it-IT" sz="120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€ 50,00</a:t>
                      </a:r>
                      <a:endParaRPr lang="it-IT" sz="1200" dirty="0">
                        <a:effectLst/>
                        <a:latin typeface="Arial"/>
                        <a:ea typeface="Times New Roman"/>
                        <a:cs typeface="Arial"/>
                      </a:endParaRPr>
                    </a:p>
                  </a:txBody>
                  <a:tcPr marL="44450" marR="44450" marT="0" marB="0" anchor="ctr"/>
                </a:tc>
              </a:tr>
              <a:tr h="503946">
                <a:tc>
                  <a:txBody>
                    <a:bodyPr/>
                    <a:lstStyle/>
                    <a:p>
                      <a:pPr>
                        <a:spcAft>
                          <a:spcPts val="0"/>
                        </a:spcAft>
                      </a:pPr>
                      <a:r>
                        <a:rPr lang="it-IT" sz="1200" dirty="0">
                          <a:effectLst/>
                          <a:latin typeface="Arial"/>
                          <a:ea typeface="Times New Roman"/>
                          <a:cs typeface="Arial"/>
                        </a:rPr>
                        <a:t>d) Riproduzione di atti (acquisizione in forma digitale) per la trasmissione telematica, con o senza attestazione di conformità, per ciascun documento </a:t>
                      </a:r>
                      <a:r>
                        <a:rPr lang="it-IT" sz="1200" b="1" dirty="0">
                          <a:effectLst/>
                          <a:latin typeface="Arial"/>
                          <a:ea typeface="Times New Roman"/>
                          <a:cs typeface="Arial"/>
                        </a:rPr>
                        <a:t>– per ciascun documento.</a:t>
                      </a:r>
                      <a:r>
                        <a:rPr lang="it-IT" sz="1200" b="1" i="1" dirty="0">
                          <a:effectLst/>
                          <a:latin typeface="Arial"/>
                          <a:ea typeface="Times New Roman"/>
                          <a:cs typeface="Arial"/>
                        </a:rPr>
                        <a:t> </a:t>
                      </a:r>
                      <a:endParaRPr lang="it-IT" sz="1200" dirty="0">
                        <a:effectLst/>
                        <a:latin typeface="Arial"/>
                        <a:ea typeface="Times New Roman"/>
                        <a:cs typeface="Arial"/>
                      </a:endParaRPr>
                    </a:p>
                  </a:txBody>
                  <a:tcPr marL="44450" marR="44450" marT="0" marB="0" anchor="ctr"/>
                </a:tc>
                <a:tc>
                  <a:txBody>
                    <a:bodyPr/>
                    <a:lstStyle/>
                    <a:p>
                      <a:pPr algn="r">
                        <a:spcAft>
                          <a:spcPts val="0"/>
                        </a:spcAft>
                      </a:pPr>
                      <a:r>
                        <a:rPr lang="it-IT" sz="1200" b="1" i="1" dirty="0">
                          <a:effectLst/>
                          <a:latin typeface="Arial"/>
                          <a:ea typeface="Times New Roman"/>
                          <a:cs typeface="Arial"/>
                        </a:rPr>
                        <a:t>€ 20,00</a:t>
                      </a:r>
                      <a:endParaRPr lang="it-IT" sz="1200" dirty="0">
                        <a:effectLst/>
                        <a:latin typeface="Arial"/>
                        <a:ea typeface="Times New Roman"/>
                        <a:cs typeface="Arial"/>
                      </a:endParaRPr>
                    </a:p>
                  </a:txBody>
                  <a:tcPr marL="44450" marR="44450" marT="0" marB="0" anchor="ctr"/>
                </a:tc>
              </a:tr>
            </a:tbl>
          </a:graphicData>
        </a:graphic>
      </p:graphicFrame>
    </p:spTree>
    <p:extLst>
      <p:ext uri="{BB962C8B-B14F-4D97-AF65-F5344CB8AC3E}">
        <p14:creationId xmlns:p14="http://schemas.microsoft.com/office/powerpoint/2010/main" val="1264220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89500"/>
            <a:ext cx="6781800" cy="882700"/>
          </a:xfrm>
        </p:spPr>
        <p:txBody>
          <a:bodyPr>
            <a:normAutofit fontScale="90000"/>
          </a:bodyPr>
          <a:lstStyle/>
          <a:p>
            <a:r>
              <a:rPr lang="it-IT" dirty="0" smtClean="0"/>
              <a:t>COMPENSO</a:t>
            </a:r>
            <a:endParaRPr lang="it-IT" dirty="0"/>
          </a:p>
        </p:txBody>
      </p:sp>
      <p:sp>
        <p:nvSpPr>
          <p:cNvPr id="3" name="Segnaposto contenuto 2"/>
          <p:cNvSpPr>
            <a:spLocks noGrp="1"/>
          </p:cNvSpPr>
          <p:nvPr>
            <p:ph idx="1"/>
          </p:nvPr>
        </p:nvSpPr>
        <p:spPr>
          <a:xfrm>
            <a:off x="762000" y="685800"/>
            <a:ext cx="7543800" cy="4603700"/>
          </a:xfrm>
        </p:spPr>
        <p:txBody>
          <a:bodyPr>
            <a:normAutofit fontScale="55000" lnSpcReduction="20000"/>
          </a:bodyPr>
          <a:lstStyle/>
          <a:p>
            <a:pPr marL="0" indent="0">
              <a:buNone/>
            </a:pPr>
            <a:r>
              <a:rPr lang="it-IT" dirty="0" smtClean="0">
                <a:latin typeface="Arial"/>
                <a:cs typeface="Arial"/>
              </a:rPr>
              <a:t>Per </a:t>
            </a:r>
            <a:r>
              <a:rPr lang="it-IT" dirty="0">
                <a:latin typeface="Arial"/>
                <a:cs typeface="Arial"/>
              </a:rPr>
              <a:t>lo svolgimento delle prestazioni oggetto del presente incarico, al Professionista spettano: </a:t>
            </a:r>
          </a:p>
          <a:p>
            <a:pPr marL="0" indent="0">
              <a:buNone/>
            </a:pPr>
            <a:r>
              <a:rPr lang="it-IT" i="1" dirty="0">
                <a:latin typeface="Arial"/>
                <a:cs typeface="Arial"/>
              </a:rPr>
              <a:t>[in alternativa]</a:t>
            </a:r>
            <a:endParaRPr lang="it-IT" dirty="0">
              <a:latin typeface="Arial"/>
              <a:cs typeface="Arial"/>
            </a:endParaRPr>
          </a:p>
          <a:p>
            <a:pPr marL="0" indent="0">
              <a:buNone/>
            </a:pPr>
            <a:r>
              <a:rPr lang="it-IT" dirty="0">
                <a:latin typeface="Arial"/>
                <a:cs typeface="Arial"/>
              </a:rPr>
              <a:t>a)	nella misura di euro __________________ per </a:t>
            </a:r>
            <a:r>
              <a:rPr lang="it-IT" i="1" dirty="0">
                <a:latin typeface="Arial"/>
                <a:cs typeface="Arial"/>
              </a:rPr>
              <a:t>[descrivere la singola prestazione e/o attività];</a:t>
            </a:r>
            <a:endParaRPr lang="it-IT" dirty="0">
              <a:latin typeface="Arial"/>
              <a:cs typeface="Arial"/>
            </a:endParaRPr>
          </a:p>
          <a:p>
            <a:pPr marL="0" indent="0">
              <a:buNone/>
            </a:pPr>
            <a:r>
              <a:rPr lang="it-IT" dirty="0">
                <a:latin typeface="Arial"/>
                <a:cs typeface="Arial"/>
              </a:rPr>
              <a:t>nella misura di euro __________________ per </a:t>
            </a:r>
            <a:r>
              <a:rPr lang="it-IT" i="1" dirty="0">
                <a:latin typeface="Arial"/>
                <a:cs typeface="Arial"/>
              </a:rPr>
              <a:t>[descrivere la singola prestazione e/o attività]</a:t>
            </a:r>
            <a:r>
              <a:rPr lang="it-IT" dirty="0">
                <a:latin typeface="Arial"/>
                <a:cs typeface="Arial"/>
              </a:rPr>
              <a:t>;</a:t>
            </a:r>
          </a:p>
          <a:p>
            <a:pPr marL="0" indent="0">
              <a:buNone/>
            </a:pPr>
            <a:r>
              <a:rPr lang="it-IT" dirty="0">
                <a:latin typeface="Arial"/>
                <a:cs typeface="Arial"/>
              </a:rPr>
              <a:t>Totale dei compensi pari a euro __________________.</a:t>
            </a:r>
          </a:p>
          <a:p>
            <a:pPr marL="0" indent="0">
              <a:buNone/>
            </a:pPr>
            <a:r>
              <a:rPr lang="it-IT" dirty="0">
                <a:latin typeface="Arial"/>
                <a:cs typeface="Arial"/>
              </a:rPr>
              <a:t>b)	nella misura di euro __________________ determinati a tempo sulla base di un importo di euro __________________ /ora per il Professionista per un totale di n. ______ ore e di euro__________________/ora per il collaboratore/sostituto/dipendente di studio per un totale di n. ______ ore.</a:t>
            </a:r>
          </a:p>
          <a:p>
            <a:pPr marL="0" indent="0">
              <a:buNone/>
            </a:pPr>
            <a:r>
              <a:rPr lang="it-IT" dirty="0">
                <a:latin typeface="Arial"/>
                <a:cs typeface="Arial"/>
              </a:rPr>
              <a:t>Nel caso di prestazione continuativa ultrannuale i compensi saranno adeguati sulla base della variazione annuale dell’indice ISTAT relativa al mese di _________.</a:t>
            </a:r>
          </a:p>
          <a:p>
            <a:pPr marL="0" indent="0">
              <a:buNone/>
            </a:pPr>
            <a:r>
              <a:rPr lang="it-IT" dirty="0">
                <a:latin typeface="Arial"/>
                <a:cs typeface="Arial"/>
              </a:rPr>
              <a:t>Per le eventuali prestazioni specifiche diverse da quelle indicate nella presente lettera di incarico i corrispondenti compensi saranno determinati sulla base di un ulteriore accordo fra il Cliente e il Professionista.</a:t>
            </a:r>
          </a:p>
          <a:p>
            <a:pPr marL="0" indent="0">
              <a:buNone/>
            </a:pPr>
            <a:r>
              <a:rPr lang="it-IT" dirty="0">
                <a:latin typeface="Arial"/>
                <a:cs typeface="Arial"/>
              </a:rPr>
              <a:t>Il pagamento dovrà avvenire mensilmente / trimestralmente all’atto della presentazione dell’avviso di parcella da parte del Professionista - ovvero mediante utilizzo del servizio bancario di autorizzazione continuativa di addebito S.D.D. (</a:t>
            </a:r>
            <a:r>
              <a:rPr lang="it-IT" dirty="0" err="1">
                <a:latin typeface="Arial"/>
                <a:cs typeface="Arial"/>
              </a:rPr>
              <a:t>Sepa</a:t>
            </a:r>
            <a:r>
              <a:rPr lang="it-IT" dirty="0">
                <a:latin typeface="Arial"/>
                <a:cs typeface="Arial"/>
              </a:rPr>
              <a:t> Direct </a:t>
            </a:r>
            <a:r>
              <a:rPr lang="it-IT" dirty="0" err="1">
                <a:latin typeface="Arial"/>
                <a:cs typeface="Arial"/>
              </a:rPr>
              <a:t>Debit</a:t>
            </a:r>
            <a:r>
              <a:rPr lang="it-IT" dirty="0">
                <a:latin typeface="Arial"/>
                <a:cs typeface="Arial"/>
              </a:rPr>
              <a:t> ex modello R.I.D.) </a:t>
            </a:r>
          </a:p>
          <a:p>
            <a:pPr marL="0" indent="0">
              <a:buNone/>
            </a:pPr>
            <a:r>
              <a:rPr lang="it-IT" dirty="0">
                <a:latin typeface="Arial"/>
                <a:cs typeface="Arial"/>
              </a:rPr>
              <a:t>Il Professionista durante il corso della prestazione, può richiedere acconti sui compensi, in misura non superiore alla percentuale del ____ % sul totale dei compensi in relazione all’attività svolta. Tali acconti dovranno essere corrisposti entro e non oltre _______ giorni dalla richiesta formulata dal Professionista. </a:t>
            </a:r>
          </a:p>
          <a:p>
            <a:pPr marL="0" indent="0">
              <a:buNone/>
            </a:pPr>
            <a:r>
              <a:rPr lang="it-IT" dirty="0">
                <a:latin typeface="Arial"/>
                <a:cs typeface="Arial"/>
              </a:rPr>
              <a:t>Il compenso residuo dovrà essere corrisposto entro e non oltre _______ giorni dalla conclusione dell’incarico [</a:t>
            </a:r>
            <a:r>
              <a:rPr lang="it-IT" i="1" dirty="0">
                <a:latin typeface="Arial"/>
                <a:cs typeface="Arial"/>
              </a:rPr>
              <a:t>oppure):</a:t>
            </a:r>
            <a:r>
              <a:rPr lang="it-IT" dirty="0">
                <a:latin typeface="Arial"/>
                <a:cs typeface="Arial"/>
              </a:rPr>
              <a:t> dalla richiesta formulata dal Professionista]</a:t>
            </a:r>
            <a:r>
              <a:rPr lang="it-IT" dirty="0" smtClean="0">
                <a:latin typeface="Arial"/>
                <a:cs typeface="Arial"/>
              </a:rPr>
              <a:t>.</a:t>
            </a:r>
            <a:endParaRPr lang="it-IT" dirty="0">
              <a:latin typeface="Arial"/>
              <a:cs typeface="Arial"/>
            </a:endParaRPr>
          </a:p>
        </p:txBody>
      </p:sp>
    </p:spTree>
    <p:extLst>
      <p:ext uri="{BB962C8B-B14F-4D97-AF65-F5344CB8AC3E}">
        <p14:creationId xmlns:p14="http://schemas.microsoft.com/office/powerpoint/2010/main" val="3342375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38038"/>
            <a:ext cx="6781800" cy="1034161"/>
          </a:xfrm>
        </p:spPr>
        <p:txBody>
          <a:bodyPr/>
          <a:lstStyle/>
          <a:p>
            <a:r>
              <a:rPr lang="it-IT" dirty="0" smtClean="0"/>
              <a:t>SPESE E CONTRIBUTI</a:t>
            </a:r>
            <a:endParaRPr lang="it-IT" dirty="0"/>
          </a:p>
        </p:txBody>
      </p:sp>
      <p:sp>
        <p:nvSpPr>
          <p:cNvPr id="3" name="Segnaposto contenuto 2"/>
          <p:cNvSpPr>
            <a:spLocks noGrp="1"/>
          </p:cNvSpPr>
          <p:nvPr>
            <p:ph idx="1"/>
          </p:nvPr>
        </p:nvSpPr>
        <p:spPr>
          <a:xfrm>
            <a:off x="762000" y="685799"/>
            <a:ext cx="7543800" cy="4563534"/>
          </a:xfrm>
        </p:spPr>
        <p:txBody>
          <a:bodyPr>
            <a:normAutofit fontScale="47500" lnSpcReduction="20000"/>
          </a:bodyPr>
          <a:lstStyle/>
          <a:p>
            <a:pPr marL="0" indent="0" algn="just">
              <a:buNone/>
            </a:pPr>
            <a:r>
              <a:rPr lang="it-IT" sz="2500" b="1" i="1" dirty="0" smtClean="0">
                <a:latin typeface="Arial"/>
                <a:cs typeface="Arial"/>
              </a:rPr>
              <a:t>4</a:t>
            </a:r>
            <a:r>
              <a:rPr lang="it-IT" sz="2500" b="1" i="1" dirty="0">
                <a:latin typeface="Arial"/>
                <a:cs typeface="Arial"/>
              </a:rPr>
              <a:t>.b - Spese e contributi</a:t>
            </a:r>
            <a:endParaRPr lang="it-IT" sz="2500" dirty="0">
              <a:latin typeface="Arial"/>
              <a:cs typeface="Arial"/>
            </a:endParaRPr>
          </a:p>
          <a:p>
            <a:pPr marL="0" indent="0" algn="just">
              <a:buNone/>
            </a:pPr>
            <a:r>
              <a:rPr lang="it-IT" sz="2500" dirty="0">
                <a:latin typeface="Arial"/>
                <a:cs typeface="Arial"/>
              </a:rPr>
              <a:t>I compensi pattuiti sub 4.a si intendono sempre al netto dell’I.V.A. (attualmente nella misura del ____%) e del contributo integrativo previdenziale (attualmente nella misura del ____%).</a:t>
            </a:r>
          </a:p>
          <a:p>
            <a:pPr marL="0" indent="0" algn="just">
              <a:buNone/>
            </a:pPr>
            <a:r>
              <a:rPr lang="it-IT" sz="2500" dirty="0">
                <a:latin typeface="Arial"/>
                <a:cs typeface="Arial"/>
              </a:rPr>
              <a:t>Le spese che il Professionista dovrà sostenere in nome e per conto del Cliente si presumono pari a euro __________________ così specificatamente dettagliate:</a:t>
            </a:r>
          </a:p>
          <a:p>
            <a:pPr marL="0" indent="0" algn="just">
              <a:buNone/>
            </a:pPr>
            <a:r>
              <a:rPr lang="it-IT" sz="2500" dirty="0">
                <a:latin typeface="Arial"/>
                <a:cs typeface="Arial"/>
              </a:rPr>
              <a:t>−	quanto a euro __________________ per imposta di bollo e registro;</a:t>
            </a:r>
          </a:p>
          <a:p>
            <a:pPr marL="0" indent="0" algn="just">
              <a:buNone/>
            </a:pPr>
            <a:r>
              <a:rPr lang="it-IT" sz="2500" dirty="0">
                <a:latin typeface="Arial"/>
                <a:cs typeface="Arial"/>
              </a:rPr>
              <a:t>−	quanto a euro __________________ per spese postali;</a:t>
            </a:r>
          </a:p>
          <a:p>
            <a:pPr marL="0" indent="0" algn="just">
              <a:buNone/>
            </a:pPr>
            <a:r>
              <a:rPr lang="it-IT" sz="2500" dirty="0">
                <a:latin typeface="Arial"/>
                <a:cs typeface="Arial"/>
              </a:rPr>
              <a:t>−	quanto a euro __________________ per spese di deposito di atti presso __________;</a:t>
            </a:r>
          </a:p>
          <a:p>
            <a:pPr marL="0" indent="0" algn="just">
              <a:buNone/>
            </a:pPr>
            <a:r>
              <a:rPr lang="it-IT" sz="2500" dirty="0">
                <a:latin typeface="Arial"/>
                <a:cs typeface="Arial"/>
              </a:rPr>
              <a:t>−	quanto a euro __________________ per ________________;</a:t>
            </a:r>
          </a:p>
          <a:p>
            <a:pPr marL="0" indent="0" algn="just">
              <a:buNone/>
            </a:pPr>
            <a:r>
              <a:rPr lang="it-IT" sz="2500" dirty="0">
                <a:latin typeface="Arial"/>
                <a:cs typeface="Arial"/>
              </a:rPr>
              <a:t>Al Professionista saranno inoltre riconosciute le spese generali di studio, riferibili a materiale di consumo, telefonate, fax, fotocopie, cancelleria, spese di locazione, segreteria, personale, aggiornamento professionale, informatizzazione, </a:t>
            </a:r>
            <a:r>
              <a:rPr lang="it-IT" sz="2500" dirty="0" err="1">
                <a:latin typeface="Arial"/>
                <a:cs typeface="Arial"/>
              </a:rPr>
              <a:t>etc</a:t>
            </a:r>
            <a:r>
              <a:rPr lang="it-IT" sz="2500" dirty="0">
                <a:latin typeface="Arial"/>
                <a:cs typeface="Arial"/>
              </a:rPr>
              <a:t>, necessarie alla copertura dei costi sostenuti per l’esecuzione della prestazione, quantificate nella misura di euro __________________ [</a:t>
            </a:r>
            <a:r>
              <a:rPr lang="it-IT" sz="2500" i="1" dirty="0">
                <a:latin typeface="Arial"/>
                <a:cs typeface="Arial"/>
              </a:rPr>
              <a:t>oppure:</a:t>
            </a:r>
            <a:r>
              <a:rPr lang="it-IT" sz="2500" dirty="0">
                <a:latin typeface="Arial"/>
                <a:cs typeface="Arial"/>
              </a:rPr>
              <a:t> del _____% del compenso stabilito sub 4.a] oltre alla spese di viaggio, vitto e alloggio necessarie all’espletamento dell’incarico quantificate nella misura massima di euro __________________ [</a:t>
            </a:r>
            <a:r>
              <a:rPr lang="it-IT" sz="2500" i="1" dirty="0">
                <a:latin typeface="Arial"/>
                <a:cs typeface="Arial"/>
              </a:rPr>
              <a:t>oppure:</a:t>
            </a:r>
            <a:r>
              <a:rPr lang="it-IT" sz="2500" dirty="0">
                <a:latin typeface="Arial"/>
                <a:cs typeface="Arial"/>
              </a:rPr>
              <a:t> del _____% del compenso stabilito sub 4.a oppure: in base alla documentazione che verrà prodotta oppure: nel rispetto dei seguenti criteri: </a:t>
            </a:r>
            <a:r>
              <a:rPr lang="it-IT" sz="2500" i="1" dirty="0">
                <a:latin typeface="Arial"/>
                <a:cs typeface="Arial"/>
              </a:rPr>
              <a:t>(inserire specifiche indicazioni in riferimento alla tipologia di spese:</a:t>
            </a:r>
            <a:r>
              <a:rPr lang="it-IT" sz="2500" dirty="0">
                <a:latin typeface="Arial"/>
                <a:cs typeface="Arial"/>
              </a:rPr>
              <a:t> mezzi di trasporto _____________, classe del treno e dell’aereo _____________, limite massimo di spesa per il vitto _____________, categoria alberghiera per il pernottamento _____________)], nonché le indennità per l’assenza dallo studio, di cui sia dimostrata la necessità, del Professionista nella misura di euro __________ e/o degli ausiliari e/o sostituti nella misura di euro __________________ [</a:t>
            </a:r>
            <a:r>
              <a:rPr lang="it-IT" sz="2500" i="1" dirty="0">
                <a:latin typeface="Arial"/>
                <a:cs typeface="Arial"/>
              </a:rPr>
              <a:t>eventuale:</a:t>
            </a:r>
            <a:r>
              <a:rPr lang="it-IT" sz="2500" dirty="0">
                <a:latin typeface="Arial"/>
                <a:cs typeface="Arial"/>
              </a:rPr>
              <a:t> le indennità per la rubricazione e la formazione dei fascicoli nella misura di euro __________________; per il deposito di libri e documenti nella misura di euro __________________; per la predisposizione, su richiesta del Cliente, di copie del fascicolo o della documentazione ricevuta nel corso dell’espletamento dell’incarico ovvero all’atto della risoluzione dell’incarico nella misura di euro __________________.]. </a:t>
            </a:r>
          </a:p>
          <a:p>
            <a:pPr marL="0" indent="0" algn="just">
              <a:buNone/>
            </a:pPr>
            <a:r>
              <a:rPr lang="it-IT" sz="2500" dirty="0">
                <a:latin typeface="Arial"/>
                <a:cs typeface="Arial"/>
              </a:rPr>
              <a:t>Al Professionista è riconosciuto, a titolo di anticipo sulle spese da sostenere, l’importo di euro _____.</a:t>
            </a:r>
          </a:p>
          <a:p>
            <a:endParaRPr lang="it-IT" dirty="0"/>
          </a:p>
        </p:txBody>
      </p:sp>
    </p:spTree>
    <p:extLst>
      <p:ext uri="{BB962C8B-B14F-4D97-AF65-F5344CB8AC3E}">
        <p14:creationId xmlns:p14="http://schemas.microsoft.com/office/powerpoint/2010/main" val="3470512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312832"/>
            <a:ext cx="7543800" cy="859367"/>
          </a:xfrm>
        </p:spPr>
        <p:txBody>
          <a:bodyPr>
            <a:normAutofit/>
          </a:bodyPr>
          <a:lstStyle/>
          <a:p>
            <a:r>
              <a:rPr lang="it-IT" sz="4400" dirty="0" smtClean="0"/>
              <a:t>OBBLIGHI DEL PROFESSIONISTA</a:t>
            </a:r>
            <a:endParaRPr lang="it-IT" sz="4400" dirty="0"/>
          </a:p>
        </p:txBody>
      </p:sp>
      <p:sp>
        <p:nvSpPr>
          <p:cNvPr id="3" name="Segnaposto contenuto 2"/>
          <p:cNvSpPr>
            <a:spLocks noGrp="1"/>
          </p:cNvSpPr>
          <p:nvPr>
            <p:ph idx="1"/>
          </p:nvPr>
        </p:nvSpPr>
        <p:spPr>
          <a:xfrm>
            <a:off x="762000" y="685800"/>
            <a:ext cx="7543800" cy="4627032"/>
          </a:xfrm>
        </p:spPr>
        <p:txBody>
          <a:bodyPr>
            <a:normAutofit fontScale="62500" lnSpcReduction="20000"/>
          </a:bodyPr>
          <a:lstStyle/>
          <a:p>
            <a:pPr marL="0" indent="0" algn="just">
              <a:buNone/>
            </a:pPr>
            <a:r>
              <a:rPr lang="it-IT" b="1" i="1" dirty="0" smtClean="0">
                <a:latin typeface="Arial"/>
                <a:cs typeface="Arial"/>
              </a:rPr>
              <a:t>Diligenza</a:t>
            </a:r>
            <a:r>
              <a:rPr lang="it-IT" b="1" i="1" dirty="0">
                <a:latin typeface="Arial"/>
                <a:cs typeface="Arial"/>
              </a:rPr>
              <a:t>.</a:t>
            </a:r>
            <a:r>
              <a:rPr lang="it-IT" dirty="0">
                <a:latin typeface="Arial"/>
                <a:cs typeface="Arial"/>
              </a:rPr>
              <a:t> Con l’assunzione dell’incarico, il Professionista si impegna a prestare la propria opera usando la diligenza richiesta dalla natura dell’attività esercitata, dalle leggi e dalle norme deontologiche della professione. Nello svolgimento dell’attività professionale egli deve usare la normale diligenza richiesta dalla professione e valutata con riguardo alla natura dell’attività esercitata (art. 1176 c2 c.c.). </a:t>
            </a:r>
          </a:p>
          <a:p>
            <a:pPr marL="0" indent="0" algn="just">
              <a:buNone/>
            </a:pPr>
            <a:r>
              <a:rPr lang="it-IT" b="1" i="1" dirty="0">
                <a:latin typeface="Arial"/>
                <a:cs typeface="Arial"/>
              </a:rPr>
              <a:t>Divieto di ritenzione.</a:t>
            </a:r>
            <a:r>
              <a:rPr lang="it-IT" i="1" dirty="0">
                <a:latin typeface="Arial"/>
                <a:cs typeface="Arial"/>
              </a:rPr>
              <a:t> </a:t>
            </a:r>
            <a:r>
              <a:rPr lang="it-IT" dirty="0">
                <a:latin typeface="Arial"/>
                <a:cs typeface="Arial"/>
              </a:rPr>
              <a:t>Il Professionista trattiene, ai sensi dell'art. 2235 del codice civile, la documentazione fornita dal Cliente per il tempo strettamente necessario all’espletamento dell’incarico, salvo diversi accordi con il Cliente.</a:t>
            </a:r>
          </a:p>
          <a:p>
            <a:pPr marL="0" indent="0" algn="just">
              <a:buNone/>
            </a:pPr>
            <a:r>
              <a:rPr lang="it-IT" b="1" i="1" dirty="0">
                <a:latin typeface="Arial"/>
                <a:cs typeface="Arial"/>
              </a:rPr>
              <a:t>Segreto professionale.</a:t>
            </a:r>
            <a:r>
              <a:rPr lang="it-IT" dirty="0">
                <a:latin typeface="Arial"/>
                <a:cs typeface="Arial"/>
              </a:rPr>
              <a:t> Il Professionista rispetta il segreto professionale non divulgando fatti o informazioni di cui è venuto a conoscenza in relazione all’esecuzione dell’incarico; né degli stessi può essere fatto uso, sia nel proprio che nell’altrui interesse, curando e vigilando che anche i collaboratori, i dipendenti e i tirocinanti mantengano lo stesso segreto professionale. Le eventuali segnalazioni di operazioni sospette effettuate non costituiscono violazione degli obblighi di segretezza, del segreto professionale o di eventuali restrizioni alla comunicazione di informazioni imposte in sede contrattuale o da disposizioni legislative, regolamentari o amministrative e, se poste in essere per le finalità ivi previste e in buona fede, non comportano responsabilità di alcun tipo.</a:t>
            </a:r>
          </a:p>
          <a:p>
            <a:pPr marL="0" indent="0" algn="just">
              <a:buNone/>
            </a:pPr>
            <a:r>
              <a:rPr lang="it-IT" b="1" i="1" dirty="0">
                <a:latin typeface="Arial"/>
                <a:cs typeface="Arial"/>
              </a:rPr>
              <a:t>Trasparenza.</a:t>
            </a:r>
            <a:r>
              <a:rPr lang="it-IT" dirty="0">
                <a:latin typeface="Arial"/>
                <a:cs typeface="Arial"/>
              </a:rPr>
              <a:t> Il Professionista si impegna a comunicare al Cliente le informazione in ordine all’esecuzione dell’incarico, all’esistenza di conflitti di interesse fra il Professionista e il Cliente, nonché a comunicare, previamente e per iscritto, i nominativi di ausiliari di cui intende avvalersi. </a:t>
            </a:r>
          </a:p>
        </p:txBody>
      </p:sp>
    </p:spTree>
    <p:extLst>
      <p:ext uri="{BB962C8B-B14F-4D97-AF65-F5344CB8AC3E}">
        <p14:creationId xmlns:p14="http://schemas.microsoft.com/office/powerpoint/2010/main" val="1158108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1999" y="5249332"/>
            <a:ext cx="7387167" cy="922867"/>
          </a:xfrm>
        </p:spPr>
        <p:txBody>
          <a:bodyPr>
            <a:normAutofit/>
          </a:bodyPr>
          <a:lstStyle/>
          <a:p>
            <a:r>
              <a:rPr lang="it-IT" sz="4400" dirty="0" smtClean="0"/>
              <a:t>DIRITTI E OBBLIGHI DEL CLIENTE</a:t>
            </a:r>
            <a:endParaRPr lang="it-IT" sz="4400" dirty="0"/>
          </a:p>
        </p:txBody>
      </p:sp>
      <p:sp>
        <p:nvSpPr>
          <p:cNvPr id="3" name="Segnaposto contenuto 2"/>
          <p:cNvSpPr>
            <a:spLocks noGrp="1"/>
          </p:cNvSpPr>
          <p:nvPr>
            <p:ph idx="1"/>
          </p:nvPr>
        </p:nvSpPr>
        <p:spPr>
          <a:xfrm>
            <a:off x="762000" y="685800"/>
            <a:ext cx="7543800" cy="4648200"/>
          </a:xfrm>
        </p:spPr>
        <p:txBody>
          <a:bodyPr>
            <a:normAutofit fontScale="62500" lnSpcReduction="20000"/>
          </a:bodyPr>
          <a:lstStyle/>
          <a:p>
            <a:pPr marL="0" indent="0">
              <a:buNone/>
            </a:pPr>
            <a:r>
              <a:rPr lang="it-IT" dirty="0" smtClean="0">
                <a:latin typeface="Arial"/>
                <a:cs typeface="Arial"/>
              </a:rPr>
              <a:t>Il </a:t>
            </a:r>
            <a:r>
              <a:rPr lang="it-IT" dirty="0">
                <a:latin typeface="Arial"/>
                <a:cs typeface="Arial"/>
              </a:rPr>
              <a:t>Cliente ha diritto di essere informato in ordine all’esecuzione dell’incarico e all’esistenza di situazioni di conflitto d’interesse tra il Professionista e il Cliente.</a:t>
            </a:r>
          </a:p>
          <a:p>
            <a:pPr marL="0" indent="0">
              <a:buNone/>
            </a:pPr>
            <a:r>
              <a:rPr lang="it-IT" dirty="0">
                <a:latin typeface="Arial"/>
                <a:cs typeface="Arial"/>
              </a:rPr>
              <a:t>Il cliente ha la facoltà di esprimere per iscritto il proprio eventuale dissenso rispetto agli ausiliari di cui il Professionista intende avvalersi entro __________ giorni dalla sottoscrizione della presente lettera di incarico.</a:t>
            </a:r>
          </a:p>
          <a:p>
            <a:pPr marL="0" indent="0">
              <a:buNone/>
            </a:pPr>
            <a:r>
              <a:rPr lang="it-IT" dirty="0">
                <a:latin typeface="Arial"/>
                <a:cs typeface="Arial"/>
              </a:rPr>
              <a:t>Il Cliente ha l’obbligo di far pervenire presso lo studio del Professionista la documentazione necessaria all’espletamento dell’incarico entro il giorno 5 di ogni mese. </a:t>
            </a:r>
          </a:p>
          <a:p>
            <a:pPr marL="0" indent="0">
              <a:buNone/>
            </a:pPr>
            <a:r>
              <a:rPr lang="it-IT" dirty="0">
                <a:latin typeface="Arial"/>
                <a:cs typeface="Arial"/>
              </a:rPr>
              <a:t>A tal fine, il Professionista dichiara e il Cliente prende atto che la legge prevede termini e scadenze obbligatori per gli adempimenti connessi alla prestazione professionale indicata in oggetto. </a:t>
            </a:r>
          </a:p>
          <a:p>
            <a:pPr marL="0" indent="0">
              <a:buNone/>
            </a:pPr>
            <a:r>
              <a:rPr lang="it-IT" dirty="0">
                <a:latin typeface="Arial"/>
                <a:cs typeface="Arial"/>
              </a:rPr>
              <a:t>La consegna della documentazione occorrente alla prestazione professionale non sarà oggetto di sollecito o ritiro da parte del Professionista, che, pertanto, declina ogni responsabilità per mancata o tardiva esecuzione dell’incarico dovuta al ritardo, incuria o inerzia da parte del Cliente. </a:t>
            </a:r>
          </a:p>
          <a:p>
            <a:pPr marL="0" indent="0">
              <a:buNone/>
            </a:pPr>
            <a:r>
              <a:rPr lang="it-IT" dirty="0">
                <a:latin typeface="Arial"/>
                <a:cs typeface="Arial"/>
              </a:rPr>
              <a:t>Il Cliente e il Professionista convengono che la documentazione ricevuta è conservata dal Professionista fino alla conclusione dell’incarico.</a:t>
            </a:r>
          </a:p>
          <a:p>
            <a:pPr marL="0" indent="0">
              <a:buNone/>
            </a:pPr>
            <a:r>
              <a:rPr lang="it-IT" dirty="0">
                <a:latin typeface="Arial"/>
                <a:cs typeface="Arial"/>
              </a:rPr>
              <a:t>Il Cliente deve collaborare con il Professionista ai fini dell’esecuzione del presente incarico consentendo allo stesso ogni attività di accesso e controllo dei dati necessari per l’espletamento dell’incarico.</a:t>
            </a:r>
          </a:p>
          <a:p>
            <a:pPr marL="0" indent="0">
              <a:buNone/>
            </a:pPr>
            <a:r>
              <a:rPr lang="it-IT" dirty="0">
                <a:latin typeface="Arial"/>
                <a:cs typeface="Arial"/>
              </a:rPr>
              <a:t>Il Cliente ha l’obbligo di informare tempestivamente il Professionista su qualsivoglia variazione che abbia inerenza all’incarico conferito mediante atti scritti</a:t>
            </a:r>
            <a:r>
              <a:rPr lang="it-IT" dirty="0" smtClean="0">
                <a:latin typeface="Arial"/>
                <a:cs typeface="Arial"/>
              </a:rPr>
              <a:t>.</a:t>
            </a:r>
            <a:endParaRPr lang="it-IT" dirty="0">
              <a:latin typeface="Arial"/>
              <a:cs typeface="Arial"/>
            </a:endParaRPr>
          </a:p>
        </p:txBody>
      </p:sp>
    </p:spTree>
    <p:extLst>
      <p:ext uri="{BB962C8B-B14F-4D97-AF65-F5344CB8AC3E}">
        <p14:creationId xmlns:p14="http://schemas.microsoft.com/office/powerpoint/2010/main" val="1243448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312832"/>
            <a:ext cx="6781800" cy="859367"/>
          </a:xfrm>
        </p:spPr>
        <p:txBody>
          <a:bodyPr>
            <a:normAutofit/>
          </a:bodyPr>
          <a:lstStyle/>
          <a:p>
            <a:r>
              <a:rPr lang="it-IT" sz="4000" b="1" dirty="0"/>
              <a:t>Deposito della documentazione </a:t>
            </a:r>
            <a:endParaRPr lang="it-IT" sz="4000" dirty="0"/>
          </a:p>
        </p:txBody>
      </p:sp>
      <p:sp>
        <p:nvSpPr>
          <p:cNvPr id="3" name="Segnaposto contenuto 2"/>
          <p:cNvSpPr>
            <a:spLocks noGrp="1"/>
          </p:cNvSpPr>
          <p:nvPr>
            <p:ph idx="1"/>
          </p:nvPr>
        </p:nvSpPr>
        <p:spPr>
          <a:xfrm>
            <a:off x="762000" y="685799"/>
            <a:ext cx="7543800" cy="4796367"/>
          </a:xfrm>
        </p:spPr>
        <p:txBody>
          <a:bodyPr>
            <a:normAutofit fontScale="92500" lnSpcReduction="20000"/>
          </a:bodyPr>
          <a:lstStyle/>
          <a:p>
            <a:pPr marL="0" indent="0">
              <a:buNone/>
            </a:pPr>
            <a:r>
              <a:rPr lang="it-IT" b="1" dirty="0" smtClean="0"/>
              <a:t> </a:t>
            </a:r>
            <a:endParaRPr lang="it-IT" dirty="0"/>
          </a:p>
          <a:p>
            <a:pPr marL="0" indent="0" algn="just">
              <a:buNone/>
            </a:pPr>
            <a:r>
              <a:rPr lang="it-IT" dirty="0"/>
              <a:t>Il Professionista è autorizzato a trattenere presso il suo Studio la documentazione fornita dal cliente, necessaria all’espletamento dell’incarico. </a:t>
            </a:r>
          </a:p>
          <a:p>
            <a:pPr marL="0" indent="0" algn="just">
              <a:buNone/>
            </a:pPr>
            <a:r>
              <a:rPr lang="it-IT" dirty="0"/>
              <a:t>Il Cliente ha l’obbligo di ritirare la documentazione a semplice richiesta del Professionista </a:t>
            </a:r>
          </a:p>
          <a:p>
            <a:pPr marL="0" indent="0" algn="just">
              <a:buNone/>
            </a:pPr>
            <a:r>
              <a:rPr lang="it-IT" i="1" dirty="0"/>
              <a:t>[oppure] </a:t>
            </a:r>
            <a:endParaRPr lang="it-IT" dirty="0"/>
          </a:p>
          <a:p>
            <a:pPr marL="0" indent="0" algn="just">
              <a:buNone/>
            </a:pPr>
            <a:r>
              <a:rPr lang="it-IT" dirty="0"/>
              <a:t>Le Parti danno atto che viene sottoscritto un separato </a:t>
            </a:r>
            <a:r>
              <a:rPr lang="it-IT" b="1" dirty="0"/>
              <a:t>contratto di deposito della documentazione </a:t>
            </a:r>
            <a:r>
              <a:rPr lang="it-IT" dirty="0"/>
              <a:t>fornita dal Cliente, nel quale viene previsto, tra l’altro per il </a:t>
            </a:r>
            <a:r>
              <a:rPr lang="it-IT" b="1" dirty="0">
                <a:solidFill>
                  <a:srgbClr val="FF0000"/>
                </a:solidFill>
              </a:rPr>
              <a:t>periodo</a:t>
            </a:r>
            <a:r>
              <a:rPr lang="it-IT" dirty="0"/>
              <a:t> di custodia, il </a:t>
            </a:r>
            <a:r>
              <a:rPr lang="it-IT" b="1" dirty="0">
                <a:solidFill>
                  <a:srgbClr val="FF0000"/>
                </a:solidFill>
              </a:rPr>
              <a:t>compenso per il servizio</a:t>
            </a:r>
            <a:r>
              <a:rPr lang="it-IT" dirty="0"/>
              <a:t>, i termini e le </a:t>
            </a:r>
            <a:r>
              <a:rPr lang="it-IT" dirty="0" smtClean="0"/>
              <a:t>modalità </a:t>
            </a:r>
            <a:r>
              <a:rPr lang="it-IT" dirty="0"/>
              <a:t>per l’eventuale richiesta anticipata della documentazione da parte del Cliente, la </a:t>
            </a:r>
            <a:r>
              <a:rPr lang="it-IT" dirty="0" smtClean="0"/>
              <a:t>facoltà </a:t>
            </a:r>
            <a:r>
              <a:rPr lang="it-IT" dirty="0"/>
              <a:t>del Professionista di restituire anticipatamente la documentazione, termini e </a:t>
            </a:r>
            <a:r>
              <a:rPr lang="it-IT" dirty="0" smtClean="0"/>
              <a:t>modalità </a:t>
            </a:r>
            <a:r>
              <a:rPr lang="it-IT" dirty="0"/>
              <a:t>per la restituzione della documentazione in caso di recesso da parte del Cliente. </a:t>
            </a:r>
          </a:p>
          <a:p>
            <a:endParaRPr lang="it-IT" dirty="0"/>
          </a:p>
        </p:txBody>
      </p:sp>
    </p:spTree>
    <p:extLst>
      <p:ext uri="{BB962C8B-B14F-4D97-AF65-F5344CB8AC3E}">
        <p14:creationId xmlns:p14="http://schemas.microsoft.com/office/powerpoint/2010/main" val="25220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513916"/>
            <a:ext cx="6781800" cy="658283"/>
          </a:xfrm>
        </p:spPr>
        <p:txBody>
          <a:bodyPr>
            <a:normAutofit/>
          </a:bodyPr>
          <a:lstStyle/>
          <a:p>
            <a:r>
              <a:rPr lang="it-IT" sz="3600" dirty="0" smtClean="0"/>
              <a:t>Recesso del professionista</a:t>
            </a:r>
            <a:endParaRPr lang="it-IT" sz="3600" dirty="0"/>
          </a:p>
        </p:txBody>
      </p:sp>
      <p:sp>
        <p:nvSpPr>
          <p:cNvPr id="3" name="Segnaposto contenuto 2"/>
          <p:cNvSpPr>
            <a:spLocks noGrp="1"/>
          </p:cNvSpPr>
          <p:nvPr>
            <p:ph idx="1"/>
          </p:nvPr>
        </p:nvSpPr>
        <p:spPr>
          <a:xfrm>
            <a:off x="762000" y="685799"/>
            <a:ext cx="7543800" cy="4754033"/>
          </a:xfrm>
        </p:spPr>
        <p:txBody>
          <a:bodyPr>
            <a:normAutofit fontScale="70000" lnSpcReduction="20000"/>
          </a:bodyPr>
          <a:lstStyle/>
          <a:p>
            <a:pPr marL="0" indent="0">
              <a:buNone/>
            </a:pPr>
            <a:r>
              <a:rPr lang="it-IT" dirty="0" smtClean="0">
                <a:latin typeface="Arial"/>
                <a:cs typeface="Arial"/>
              </a:rPr>
              <a:t>Il </a:t>
            </a:r>
            <a:r>
              <a:rPr lang="it-IT" dirty="0">
                <a:latin typeface="Arial"/>
                <a:cs typeface="Arial"/>
              </a:rPr>
              <a:t>Professionista </a:t>
            </a:r>
            <a:r>
              <a:rPr lang="it-IT" dirty="0" smtClean="0">
                <a:latin typeface="Arial"/>
                <a:cs typeface="Arial"/>
              </a:rPr>
              <a:t>può </a:t>
            </a:r>
            <a:r>
              <a:rPr lang="it-IT" dirty="0">
                <a:latin typeface="Arial"/>
                <a:cs typeface="Arial"/>
              </a:rPr>
              <a:t>recedere dal contratto per giusta causa, ovvero qualora, a suo insindacabile giudizio, ritenga venuto meno il rapporto fiduciario con il cliente. </a:t>
            </a:r>
          </a:p>
          <a:p>
            <a:pPr marL="0" indent="0">
              <a:buNone/>
            </a:pPr>
            <a:r>
              <a:rPr lang="it-IT" dirty="0">
                <a:latin typeface="Arial"/>
                <a:cs typeface="Arial"/>
              </a:rPr>
              <a:t>Il Cliente riconosce che </a:t>
            </a:r>
            <a:r>
              <a:rPr lang="it-IT" b="1" dirty="0">
                <a:latin typeface="Arial"/>
                <a:cs typeface="Arial"/>
              </a:rPr>
              <a:t>costituiscono esplicitamente giusta causa di recesso</a:t>
            </a:r>
            <a:r>
              <a:rPr lang="it-IT" dirty="0">
                <a:latin typeface="Arial"/>
                <a:cs typeface="Arial"/>
              </a:rPr>
              <a:t>: </a:t>
            </a:r>
          </a:p>
          <a:p>
            <a:pPr marL="0" indent="0">
              <a:buNone/>
            </a:pPr>
            <a:r>
              <a:rPr lang="it-IT" dirty="0">
                <a:latin typeface="Arial"/>
                <a:cs typeface="Arial"/>
              </a:rPr>
              <a:t>−  il mancato adempimento degli obblighi di cui al presente contratto; </a:t>
            </a:r>
          </a:p>
          <a:p>
            <a:pPr marL="0" indent="0">
              <a:buNone/>
            </a:pPr>
            <a:r>
              <a:rPr lang="it-IT" dirty="0">
                <a:latin typeface="Arial"/>
                <a:cs typeface="Arial"/>
              </a:rPr>
              <a:t>−  il mancato rispetto dei pareri forniti dal Professionista vertenti sull’oggetto del contratto; </a:t>
            </a:r>
          </a:p>
          <a:p>
            <a:pPr marL="0" indent="0">
              <a:buNone/>
            </a:pPr>
            <a:r>
              <a:rPr lang="it-IT" dirty="0">
                <a:latin typeface="Arial"/>
                <a:cs typeface="Arial"/>
              </a:rPr>
              <a:t>−  la mancata accettazione dell’aumento del compenso di cui all’art. 4. </a:t>
            </a:r>
          </a:p>
          <a:p>
            <a:pPr marL="0" indent="0">
              <a:buNone/>
            </a:pPr>
            <a:r>
              <a:rPr lang="it-IT" dirty="0">
                <a:latin typeface="Arial"/>
                <a:cs typeface="Arial"/>
              </a:rPr>
              <a:t>Il suddetto elenco ha valenza esemplificativa e non esclusiva. </a:t>
            </a:r>
          </a:p>
          <a:p>
            <a:pPr marL="0" indent="0">
              <a:buNone/>
            </a:pPr>
            <a:r>
              <a:rPr lang="it-IT" dirty="0">
                <a:latin typeface="Arial"/>
                <a:cs typeface="Arial"/>
              </a:rPr>
              <a:t>In tale circostanza egli ha diritto al rimborso delle spese sostenute ed al compenso per l’opera svolta. </a:t>
            </a:r>
          </a:p>
          <a:p>
            <a:pPr marL="0" indent="0">
              <a:buNone/>
            </a:pPr>
            <a:r>
              <a:rPr lang="it-IT" dirty="0">
                <a:latin typeface="Arial"/>
                <a:cs typeface="Arial"/>
              </a:rPr>
              <a:t>Il recesso del Professionista </a:t>
            </a:r>
            <a:r>
              <a:rPr lang="it-IT" dirty="0" smtClean="0">
                <a:latin typeface="Arial"/>
                <a:cs typeface="Arial"/>
              </a:rPr>
              <a:t>avverrà </a:t>
            </a:r>
            <a:r>
              <a:rPr lang="it-IT" dirty="0">
                <a:latin typeface="Arial"/>
                <a:cs typeface="Arial"/>
              </a:rPr>
              <a:t>dando comunicazione scritta al Cliente, a mezzo di lettera raccomandata a/</a:t>
            </a:r>
            <a:r>
              <a:rPr lang="it-IT" dirty="0" err="1">
                <a:latin typeface="Arial"/>
                <a:cs typeface="Arial"/>
              </a:rPr>
              <a:t>r</a:t>
            </a:r>
            <a:r>
              <a:rPr lang="it-IT" dirty="0">
                <a:latin typeface="Arial"/>
                <a:cs typeface="Arial"/>
              </a:rPr>
              <a:t> oppure tramite comunicazione via posta elettronica certificata, con un preavviso di 15 giorni, decorrenti dal ricevimento, durante i quali il Professionista si impegna ad adempiere agli atti, derivanti dal presente incarico, che avranno scadenza nel corso di tale periodo; nella medesima comunicazione </a:t>
            </a:r>
            <a:r>
              <a:rPr lang="it-IT" dirty="0" smtClean="0">
                <a:latin typeface="Arial"/>
                <a:cs typeface="Arial"/>
              </a:rPr>
              <a:t>sarà </a:t>
            </a:r>
            <a:r>
              <a:rPr lang="it-IT" dirty="0">
                <a:latin typeface="Arial"/>
                <a:cs typeface="Arial"/>
              </a:rPr>
              <a:t>dato avvertimento al Cliente in ordine agli adempimenti che scadranno nei 20 giorni successivi al perfezionamento del recesso. </a:t>
            </a:r>
          </a:p>
          <a:p>
            <a:endParaRPr lang="it-IT" dirty="0"/>
          </a:p>
        </p:txBody>
      </p:sp>
    </p:spTree>
    <p:extLst>
      <p:ext uri="{BB962C8B-B14F-4D97-AF65-F5344CB8AC3E}">
        <p14:creationId xmlns:p14="http://schemas.microsoft.com/office/powerpoint/2010/main" val="393100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799"/>
            <a:ext cx="7543800" cy="5353494"/>
          </a:xfrm>
        </p:spPr>
        <p:txBody>
          <a:bodyPr>
            <a:normAutofit fontScale="62500" lnSpcReduction="20000"/>
          </a:bodyPr>
          <a:lstStyle/>
          <a:p>
            <a:pPr marL="0" indent="0">
              <a:buNone/>
            </a:pPr>
            <a:r>
              <a:rPr lang="it-IT" b="1" u="sng" dirty="0" smtClean="0"/>
              <a:t>LA </a:t>
            </a:r>
            <a:r>
              <a:rPr lang="it-IT" b="1" u="sng" dirty="0"/>
              <a:t>TEMPESTA </a:t>
            </a:r>
            <a:r>
              <a:rPr lang="it-IT" b="1" u="sng" dirty="0" smtClean="0"/>
              <a:t>NORMATIVA del 2011/2012</a:t>
            </a:r>
            <a:endParaRPr lang="it-IT" dirty="0"/>
          </a:p>
          <a:p>
            <a:pPr marL="0" indent="0">
              <a:buNone/>
            </a:pPr>
            <a:r>
              <a:rPr lang="it-IT" b="1" dirty="0"/>
              <a:t> </a:t>
            </a:r>
            <a:endParaRPr lang="it-IT" dirty="0"/>
          </a:p>
          <a:p>
            <a:pPr lvl="0"/>
            <a:r>
              <a:rPr lang="it-IT" b="1" dirty="0"/>
              <a:t>DL 138/2011 ha introdotto nell’ordinamento:</a:t>
            </a:r>
            <a:endParaRPr lang="it-IT" dirty="0"/>
          </a:p>
          <a:p>
            <a:pPr lvl="1"/>
            <a:r>
              <a:rPr lang="it-IT" sz="2400" dirty="0"/>
              <a:t>Pattuizione scritta del compenso al conferimento dell’incarico;</a:t>
            </a:r>
          </a:p>
          <a:p>
            <a:pPr lvl="1"/>
            <a:r>
              <a:rPr lang="it-IT" sz="2400" dirty="0"/>
              <a:t>Informativa sul livello di complessità dell’incarico;</a:t>
            </a:r>
          </a:p>
          <a:p>
            <a:pPr lvl="1"/>
            <a:r>
              <a:rPr lang="it-IT" sz="2400" dirty="0"/>
              <a:t>Informativa esplicita su tutti gli oneri ipotizzabili fino alla conclusione dell’incarico;</a:t>
            </a:r>
          </a:p>
          <a:p>
            <a:pPr lvl="1"/>
            <a:r>
              <a:rPr lang="it-IT" sz="2400" dirty="0"/>
              <a:t>Compenso rimesso alla libera determinazione tra le parti;</a:t>
            </a:r>
          </a:p>
          <a:p>
            <a:pPr lvl="1"/>
            <a:r>
              <a:rPr lang="it-IT" sz="2400" dirty="0"/>
              <a:t>Applicazione delle tariffe professionali solo in caso di:</a:t>
            </a:r>
          </a:p>
          <a:p>
            <a:pPr lvl="2"/>
            <a:r>
              <a:rPr lang="it-IT" dirty="0"/>
              <a:t>Mancata determinazione del compenso;</a:t>
            </a:r>
          </a:p>
          <a:p>
            <a:pPr lvl="2"/>
            <a:r>
              <a:rPr lang="it-IT" dirty="0"/>
              <a:t>Quando il committente è un ente pubblico;</a:t>
            </a:r>
          </a:p>
          <a:p>
            <a:pPr lvl="2"/>
            <a:r>
              <a:rPr lang="it-IT" dirty="0"/>
              <a:t>In caso di liquidazione giudiziale del compenso;</a:t>
            </a:r>
          </a:p>
          <a:p>
            <a:pPr lvl="2"/>
            <a:r>
              <a:rPr lang="it-IT" dirty="0"/>
              <a:t>Nei casi in cui la prestazione è resa nell’interesse di terzi:</a:t>
            </a:r>
          </a:p>
          <a:p>
            <a:pPr lvl="0"/>
            <a:r>
              <a:rPr lang="it-IT" b="1" dirty="0" smtClean="0"/>
              <a:t>L</a:t>
            </a:r>
            <a:r>
              <a:rPr lang="it-IT" b="1" dirty="0"/>
              <a:t>.  148/2011  &gt; DPR 137/2012:</a:t>
            </a:r>
            <a:endParaRPr lang="it-IT" dirty="0"/>
          </a:p>
          <a:p>
            <a:pPr lvl="1"/>
            <a:r>
              <a:rPr lang="it-IT" sz="2400" dirty="0"/>
              <a:t>Obbligo di assicurazione per tutti i professionisti iscritti in albi.</a:t>
            </a:r>
          </a:p>
          <a:p>
            <a:pPr lvl="0"/>
            <a:r>
              <a:rPr lang="it-IT" b="1" dirty="0" smtClean="0"/>
              <a:t>DL </a:t>
            </a:r>
            <a:r>
              <a:rPr lang="it-IT" b="1" dirty="0"/>
              <a:t>1/2012:</a:t>
            </a:r>
            <a:endParaRPr lang="it-IT" dirty="0"/>
          </a:p>
          <a:p>
            <a:pPr lvl="1"/>
            <a:r>
              <a:rPr lang="it-IT" sz="2400" dirty="0"/>
              <a:t>Abolizione delle tariffe professionali ed introduzione di parametri per la determinazione giudiziale dei compensi; </a:t>
            </a:r>
          </a:p>
          <a:p>
            <a:pPr lvl="1"/>
            <a:r>
              <a:rPr lang="it-IT" sz="2400" dirty="0"/>
              <a:t>Pattuizione del compenso al conferimento dell’incarico, abolendo l’ obbligo della forma scritta;</a:t>
            </a:r>
          </a:p>
          <a:p>
            <a:pPr lvl="1"/>
            <a:r>
              <a:rPr lang="it-IT" sz="2400" dirty="0"/>
              <a:t>Indicazione obbligatoria della polizza assicurativa al cliente; </a:t>
            </a:r>
          </a:p>
          <a:p>
            <a:pPr lvl="1"/>
            <a:r>
              <a:rPr lang="it-IT" sz="2400" dirty="0"/>
              <a:t>Obbligo di formulare al cliente un preventivo di massima</a:t>
            </a:r>
            <a:r>
              <a:rPr lang="it-IT" sz="2400" dirty="0" smtClean="0"/>
              <a:t>.</a:t>
            </a:r>
            <a:r>
              <a:rPr lang="it-IT" dirty="0"/>
              <a:t> </a:t>
            </a:r>
            <a:endParaRPr lang="it-IT" dirty="0" smtClean="0"/>
          </a:p>
          <a:p>
            <a:r>
              <a:rPr lang="it-IT" sz="2600" b="1" dirty="0" smtClean="0"/>
              <a:t>DM </a:t>
            </a:r>
            <a:r>
              <a:rPr lang="it-IT" sz="2600" b="1" dirty="0"/>
              <a:t>140/2012:</a:t>
            </a:r>
            <a:endParaRPr lang="it-IT" sz="2600" dirty="0"/>
          </a:p>
          <a:p>
            <a:pPr lvl="1"/>
            <a:r>
              <a:rPr lang="it-IT" dirty="0"/>
              <a:t>Assenza di prova del preventivo di massima costituisce elemento di </a:t>
            </a:r>
            <a:r>
              <a:rPr lang="it-IT" b="1" u="sng" dirty="0"/>
              <a:t>valutazione negativa </a:t>
            </a:r>
            <a:r>
              <a:rPr lang="it-IT" dirty="0"/>
              <a:t>per la liquidazione del compenso</a:t>
            </a:r>
          </a:p>
        </p:txBody>
      </p:sp>
    </p:spTree>
    <p:extLst>
      <p:ext uri="{BB962C8B-B14F-4D97-AF65-F5344CB8AC3E}">
        <p14:creationId xmlns:p14="http://schemas.microsoft.com/office/powerpoint/2010/main" val="2285744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28166"/>
            <a:ext cx="6781800" cy="944033"/>
          </a:xfrm>
        </p:spPr>
        <p:txBody>
          <a:bodyPr/>
          <a:lstStyle/>
          <a:p>
            <a:r>
              <a:rPr lang="it-IT" b="1" dirty="0"/>
              <a:t>Recesso del Cliente </a:t>
            </a:r>
            <a:endParaRPr lang="it-IT" dirty="0"/>
          </a:p>
        </p:txBody>
      </p:sp>
      <p:sp>
        <p:nvSpPr>
          <p:cNvPr id="3" name="Segnaposto contenuto 2"/>
          <p:cNvSpPr>
            <a:spLocks noGrp="1"/>
          </p:cNvSpPr>
          <p:nvPr>
            <p:ph idx="1"/>
          </p:nvPr>
        </p:nvSpPr>
        <p:spPr>
          <a:xfrm>
            <a:off x="762000" y="685799"/>
            <a:ext cx="7543800" cy="4542367"/>
          </a:xfrm>
        </p:spPr>
        <p:txBody>
          <a:bodyPr>
            <a:normAutofit fontScale="77500" lnSpcReduction="20000"/>
          </a:bodyPr>
          <a:lstStyle/>
          <a:p>
            <a:pPr marL="0" indent="0">
              <a:buNone/>
            </a:pPr>
            <a:endParaRPr lang="it-IT" dirty="0"/>
          </a:p>
          <a:p>
            <a:pPr marL="0" indent="0" algn="just">
              <a:buNone/>
            </a:pPr>
            <a:r>
              <a:rPr lang="it-IT" sz="2900" dirty="0">
                <a:latin typeface="Arial"/>
                <a:cs typeface="Arial"/>
              </a:rPr>
              <a:t>Il Cliente </a:t>
            </a:r>
            <a:r>
              <a:rPr lang="it-IT" sz="2900" dirty="0" smtClean="0">
                <a:latin typeface="Arial"/>
                <a:cs typeface="Arial"/>
              </a:rPr>
              <a:t>pu</a:t>
            </a:r>
            <a:r>
              <a:rPr lang="it-IT" sz="2900" dirty="0">
                <a:latin typeface="Arial"/>
                <a:cs typeface="Arial"/>
              </a:rPr>
              <a:t>ò</a:t>
            </a:r>
            <a:r>
              <a:rPr lang="it-IT" sz="2900" dirty="0" smtClean="0">
                <a:latin typeface="Arial"/>
                <a:cs typeface="Arial"/>
              </a:rPr>
              <a:t> </a:t>
            </a:r>
            <a:r>
              <a:rPr lang="it-IT" sz="2900" dirty="0">
                <a:latin typeface="Arial"/>
                <a:cs typeface="Arial"/>
              </a:rPr>
              <a:t>recedere dal contratto in qualsiasi momento, senza alcun obbligo di motivazione. In tal caso il cliente </a:t>
            </a:r>
            <a:r>
              <a:rPr lang="it-IT" sz="2900" dirty="0" smtClean="0">
                <a:latin typeface="Arial"/>
                <a:cs typeface="Arial"/>
              </a:rPr>
              <a:t>sarà </a:t>
            </a:r>
            <a:r>
              <a:rPr lang="it-IT" sz="2900" dirty="0">
                <a:latin typeface="Arial"/>
                <a:cs typeface="Arial"/>
              </a:rPr>
              <a:t>comunque tenuto a rimborsare le spese sostenute ed a pagare il compenso dovuto per l’opera </a:t>
            </a:r>
            <a:r>
              <a:rPr lang="it-IT" sz="2900" dirty="0" smtClean="0">
                <a:latin typeface="Arial"/>
                <a:cs typeface="Arial"/>
              </a:rPr>
              <a:t>già svolta.</a:t>
            </a:r>
          </a:p>
          <a:p>
            <a:pPr marL="0" indent="0">
              <a:buNone/>
            </a:pPr>
            <a:r>
              <a:rPr lang="it-IT" sz="2300" i="1" dirty="0" smtClean="0">
                <a:latin typeface="Arial"/>
                <a:cs typeface="Arial"/>
              </a:rPr>
              <a:t>(oppure)</a:t>
            </a:r>
            <a:r>
              <a:rPr lang="it-IT" sz="2300" dirty="0" smtClean="0">
                <a:latin typeface="Arial"/>
                <a:cs typeface="Arial"/>
              </a:rPr>
              <a:t> </a:t>
            </a:r>
          </a:p>
          <a:p>
            <a:r>
              <a:rPr lang="it-IT" sz="2300" dirty="0">
                <a:latin typeface="Arial"/>
                <a:cs typeface="Arial"/>
              </a:rPr>
              <a:t>Il Cliente </a:t>
            </a:r>
            <a:r>
              <a:rPr lang="it-IT" sz="2300" dirty="0" smtClean="0">
                <a:latin typeface="Arial"/>
                <a:cs typeface="Arial"/>
              </a:rPr>
              <a:t>può </a:t>
            </a:r>
            <a:r>
              <a:rPr lang="it-IT" sz="2300" dirty="0">
                <a:latin typeface="Arial"/>
                <a:cs typeface="Arial"/>
              </a:rPr>
              <a:t>recedere dal contratto, anticipatamente rispetto alla scadenza di cui al punto </a:t>
            </a:r>
            <a:r>
              <a:rPr lang="it-IT" sz="2300" dirty="0" smtClean="0">
                <a:latin typeface="Arial"/>
                <a:cs typeface="Arial"/>
              </a:rPr>
              <a:t>___ , </a:t>
            </a:r>
            <a:r>
              <a:rPr lang="it-IT" sz="2300" dirty="0">
                <a:latin typeface="Arial"/>
                <a:cs typeface="Arial"/>
              </a:rPr>
              <a:t>riconoscendo al Professionista l’intero compenso per le </a:t>
            </a:r>
            <a:r>
              <a:rPr lang="it-IT" sz="2300" dirty="0" smtClean="0">
                <a:latin typeface="Arial"/>
                <a:cs typeface="Arial"/>
              </a:rPr>
              <a:t>attività </a:t>
            </a:r>
            <a:r>
              <a:rPr lang="it-IT" sz="2300" dirty="0">
                <a:latin typeface="Arial"/>
                <a:cs typeface="Arial"/>
              </a:rPr>
              <a:t>di cui all’art</a:t>
            </a:r>
            <a:r>
              <a:rPr lang="it-IT" sz="2300" dirty="0" smtClean="0">
                <a:latin typeface="Arial"/>
                <a:cs typeface="Arial"/>
              </a:rPr>
              <a:t>. ____ , </a:t>
            </a:r>
            <a:r>
              <a:rPr lang="it-IT" sz="2300" dirty="0">
                <a:latin typeface="Arial"/>
                <a:cs typeface="Arial"/>
              </a:rPr>
              <a:t>anche se esse non sono state svolte, il cui ammontare </a:t>
            </a:r>
            <a:r>
              <a:rPr lang="it-IT" sz="2300" dirty="0" smtClean="0">
                <a:latin typeface="Arial"/>
                <a:cs typeface="Arial"/>
              </a:rPr>
              <a:t>sarà </a:t>
            </a:r>
            <a:r>
              <a:rPr lang="it-IT" sz="2300" dirty="0">
                <a:latin typeface="Arial"/>
                <a:cs typeface="Arial"/>
              </a:rPr>
              <a:t>pari a quanto indicato nel medesimo art. 1. Sarà </a:t>
            </a:r>
            <a:r>
              <a:rPr lang="it-IT" sz="2300" dirty="0" smtClean="0">
                <a:latin typeface="Arial"/>
                <a:cs typeface="Arial"/>
              </a:rPr>
              <a:t>altresì </a:t>
            </a:r>
            <a:r>
              <a:rPr lang="it-IT" sz="2300" dirty="0">
                <a:latin typeface="Arial"/>
                <a:cs typeface="Arial"/>
              </a:rPr>
              <a:t>dovuto il compenso per le </a:t>
            </a:r>
            <a:r>
              <a:rPr lang="it-IT" sz="2300" dirty="0" smtClean="0">
                <a:latin typeface="Arial"/>
                <a:cs typeface="Arial"/>
              </a:rPr>
              <a:t>attività̀ </a:t>
            </a:r>
            <a:r>
              <a:rPr lang="it-IT" sz="2300" dirty="0">
                <a:latin typeface="Arial"/>
                <a:cs typeface="Arial"/>
              </a:rPr>
              <a:t>indicate all’art. </a:t>
            </a:r>
            <a:r>
              <a:rPr lang="it-IT" sz="2300" dirty="0" smtClean="0">
                <a:latin typeface="Arial"/>
                <a:cs typeface="Arial"/>
              </a:rPr>
              <a:t>_____ , </a:t>
            </a:r>
            <a:r>
              <a:rPr lang="it-IT" sz="2300" dirty="0">
                <a:latin typeface="Arial"/>
                <a:cs typeface="Arial"/>
              </a:rPr>
              <a:t>se esse sono state espletate, nella misura ivi indicata. Sarà </a:t>
            </a:r>
            <a:r>
              <a:rPr lang="it-IT" sz="2300" dirty="0" smtClean="0">
                <a:latin typeface="Arial"/>
                <a:cs typeface="Arial"/>
              </a:rPr>
              <a:t>infine </a:t>
            </a:r>
            <a:r>
              <a:rPr lang="it-IT" sz="2300" dirty="0">
                <a:latin typeface="Arial"/>
                <a:cs typeface="Arial"/>
              </a:rPr>
              <a:t>dovuto il rimborso delle spese affrontate dal Professionista e documentate. </a:t>
            </a:r>
          </a:p>
          <a:p>
            <a:pPr marL="0" indent="0">
              <a:buNone/>
            </a:pPr>
            <a:r>
              <a:rPr lang="it-IT" sz="2300" i="1" dirty="0">
                <a:latin typeface="Arial"/>
                <a:cs typeface="Arial"/>
              </a:rPr>
              <a:t>[oppure] </a:t>
            </a:r>
            <a:endParaRPr lang="it-IT" sz="2300" dirty="0">
              <a:latin typeface="Arial"/>
              <a:cs typeface="Arial"/>
            </a:endParaRPr>
          </a:p>
          <a:p>
            <a:r>
              <a:rPr lang="it-IT" sz="2300" dirty="0" smtClean="0">
                <a:latin typeface="Arial"/>
                <a:cs typeface="Arial"/>
              </a:rPr>
              <a:t>Qualora </a:t>
            </a:r>
            <a:r>
              <a:rPr lang="it-IT" sz="2300" dirty="0">
                <a:latin typeface="Arial"/>
                <a:cs typeface="Arial"/>
              </a:rPr>
              <a:t>il Cliente interrompesse il rapporto </a:t>
            </a:r>
            <a:r>
              <a:rPr lang="it-IT" sz="2300" dirty="0" smtClean="0">
                <a:latin typeface="Arial"/>
                <a:cs typeface="Arial"/>
              </a:rPr>
              <a:t>anticipatamente </a:t>
            </a:r>
            <a:r>
              <a:rPr lang="it-IT" sz="2300" dirty="0">
                <a:latin typeface="Arial"/>
                <a:cs typeface="Arial"/>
              </a:rPr>
              <a:t>rispetto alla scadenza del contratto indicata al punto </a:t>
            </a:r>
            <a:r>
              <a:rPr lang="it-IT" sz="2300" dirty="0" smtClean="0">
                <a:latin typeface="Arial"/>
                <a:cs typeface="Arial"/>
              </a:rPr>
              <a:t>___, sarà </a:t>
            </a:r>
            <a:r>
              <a:rPr lang="it-IT" sz="2300" dirty="0">
                <a:latin typeface="Arial"/>
                <a:cs typeface="Arial"/>
              </a:rPr>
              <a:t>chiamato al pagamento di € _____ a titolo di clausola penale. </a:t>
            </a:r>
          </a:p>
          <a:p>
            <a:pPr marL="0" indent="0">
              <a:buNone/>
            </a:pPr>
            <a:endParaRPr lang="it-IT" sz="2300"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25297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63866"/>
            <a:ext cx="6781800" cy="1008333"/>
          </a:xfrm>
        </p:spPr>
        <p:txBody>
          <a:bodyPr/>
          <a:lstStyle/>
          <a:p>
            <a:r>
              <a:rPr lang="it-IT" dirty="0" smtClean="0"/>
              <a:t>POLIZZA ASSICURATIVA</a:t>
            </a:r>
            <a:endParaRPr lang="it-IT" dirty="0"/>
          </a:p>
        </p:txBody>
      </p:sp>
      <p:sp>
        <p:nvSpPr>
          <p:cNvPr id="3" name="Segnaposto contenuto 2"/>
          <p:cNvSpPr>
            <a:spLocks noGrp="1"/>
          </p:cNvSpPr>
          <p:nvPr>
            <p:ph idx="1"/>
          </p:nvPr>
        </p:nvSpPr>
        <p:spPr>
          <a:xfrm>
            <a:off x="762000" y="685800"/>
            <a:ext cx="7543800" cy="4478066"/>
          </a:xfrm>
        </p:spPr>
        <p:txBody>
          <a:bodyPr>
            <a:normAutofit fontScale="70000" lnSpcReduction="20000"/>
          </a:bodyPr>
          <a:lstStyle/>
          <a:p>
            <a:pPr marL="0" indent="0" algn="just">
              <a:buNone/>
            </a:pPr>
            <a:r>
              <a:rPr lang="it-IT" dirty="0" smtClean="0">
                <a:latin typeface="Arial"/>
                <a:cs typeface="Arial"/>
              </a:rPr>
              <a:t>Si </a:t>
            </a:r>
            <a:r>
              <a:rPr lang="it-IT" dirty="0">
                <a:latin typeface="Arial"/>
                <a:cs typeface="Arial"/>
              </a:rPr>
              <a:t>dà atto che alla data di sottoscrizione del presente mandato professionale il Professionista è assicurato per la responsabilità civile contro i rischi professionali, con apposita polizza n. ________________, massimale/i pari a euro_______________, stipulata con la Compagnia di Assicurazioni _______________________________________.</a:t>
            </a:r>
          </a:p>
          <a:p>
            <a:pPr marL="0" indent="0" algn="just">
              <a:buNone/>
            </a:pPr>
            <a:r>
              <a:rPr lang="it-IT" b="1" dirty="0">
                <a:latin typeface="Arial"/>
                <a:cs typeface="Arial"/>
              </a:rPr>
              <a:t>Fatto del Cliente.</a:t>
            </a:r>
            <a:r>
              <a:rPr lang="it-IT" dirty="0">
                <a:latin typeface="Arial"/>
                <a:cs typeface="Arial"/>
              </a:rPr>
              <a:t> Il Professionista declina ogni responsabilità per mancata o tardiva esecuzione del mandato dovuta ad incuria o inerzia da parte del Cliente; verificatosi tale circostanza il Cliente non è comunque esonerato dal pagamento del compenso concordato.</a:t>
            </a:r>
          </a:p>
          <a:p>
            <a:pPr marL="0" indent="0" algn="just">
              <a:buNone/>
            </a:pPr>
            <a:r>
              <a:rPr lang="it-IT" b="1" dirty="0">
                <a:latin typeface="Arial"/>
                <a:cs typeface="Arial"/>
              </a:rPr>
              <a:t>Obbligo di denunzia e decadenza dalle azioni.</a:t>
            </a:r>
            <a:r>
              <a:rPr lang="it-IT" dirty="0">
                <a:latin typeface="Arial"/>
                <a:cs typeface="Arial"/>
              </a:rPr>
              <a:t> Eventuali atti, fatti o circostanze che generano o possono generare un danno o un pregiudizio in capo al Cliente, riconducibili, in via diretta o indiretta, all’attività svolta dal Professionista e imputabili a sua incuria, negligenza, inadempimento o simili, </a:t>
            </a:r>
            <a:r>
              <a:rPr lang="it-IT" b="1" u="sng" dirty="0">
                <a:latin typeface="Arial"/>
                <a:cs typeface="Arial"/>
              </a:rPr>
              <a:t>dovranno essere denunziati per iscritto al Professionista entro 15 giorni dalla loro prima manifestazione.</a:t>
            </a:r>
          </a:p>
          <a:p>
            <a:pPr marL="0" indent="0" algn="just">
              <a:buNone/>
            </a:pPr>
            <a:r>
              <a:rPr lang="it-IT" dirty="0">
                <a:latin typeface="Arial"/>
                <a:cs typeface="Arial"/>
              </a:rPr>
              <a:t>La mancata tempestiva denunzia </a:t>
            </a:r>
            <a:r>
              <a:rPr lang="it-IT" b="1" u="sng" dirty="0">
                <a:latin typeface="Arial"/>
                <a:cs typeface="Arial"/>
              </a:rPr>
              <a:t>determina la decadenza</a:t>
            </a:r>
            <a:r>
              <a:rPr lang="it-IT" dirty="0">
                <a:latin typeface="Arial"/>
                <a:cs typeface="Arial"/>
              </a:rPr>
              <a:t>, in capo al Cliente, da ogni azione verso il Professionista, a titolo esemplificativo ma non esclusivo rivolta al risarcimento dei danni, alla restituzione del compenso pagato o rivolta a non pagare in tutto o in parte il compenso al Professionista</a:t>
            </a:r>
            <a:r>
              <a:rPr lang="it-IT" dirty="0" smtClean="0">
                <a:latin typeface="Arial"/>
                <a:cs typeface="Arial"/>
              </a:rPr>
              <a:t>.</a:t>
            </a:r>
            <a:endParaRPr lang="it-IT" dirty="0">
              <a:latin typeface="Arial"/>
              <a:cs typeface="Arial"/>
            </a:endParaRPr>
          </a:p>
        </p:txBody>
      </p:sp>
    </p:spTree>
    <p:extLst>
      <p:ext uri="{BB962C8B-B14F-4D97-AF65-F5344CB8AC3E}">
        <p14:creationId xmlns:p14="http://schemas.microsoft.com/office/powerpoint/2010/main" val="796560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07000"/>
            <a:ext cx="6781800" cy="965200"/>
          </a:xfrm>
        </p:spPr>
        <p:txBody>
          <a:bodyPr/>
          <a:lstStyle/>
          <a:p>
            <a:r>
              <a:rPr lang="it-IT" dirty="0" smtClean="0"/>
              <a:t>Obbligo di denunzia</a:t>
            </a:r>
            <a:endParaRPr lang="it-IT" dirty="0"/>
          </a:p>
        </p:txBody>
      </p:sp>
      <p:sp>
        <p:nvSpPr>
          <p:cNvPr id="3" name="Segnaposto contenuto 2"/>
          <p:cNvSpPr>
            <a:spLocks noGrp="1"/>
          </p:cNvSpPr>
          <p:nvPr>
            <p:ph idx="1"/>
          </p:nvPr>
        </p:nvSpPr>
        <p:spPr>
          <a:xfrm>
            <a:off x="762000" y="539750"/>
            <a:ext cx="7543800" cy="4667250"/>
          </a:xfrm>
        </p:spPr>
        <p:txBody>
          <a:bodyPr>
            <a:normAutofit fontScale="77500" lnSpcReduction="20000"/>
          </a:bodyPr>
          <a:lstStyle/>
          <a:p>
            <a:pPr marL="0" indent="0" algn="just">
              <a:buNone/>
            </a:pPr>
            <a:r>
              <a:rPr lang="it-IT" dirty="0">
                <a:latin typeface="Arial"/>
                <a:cs typeface="Arial"/>
              </a:rPr>
              <a:t>La previsione intende limitare l’esposizione temporale del professionista alla responsabilità civile, </a:t>
            </a:r>
            <a:r>
              <a:rPr lang="it-IT" b="1" u="sng" dirty="0">
                <a:solidFill>
                  <a:srgbClr val="FF0000"/>
                </a:solidFill>
                <a:latin typeface="Arial"/>
                <a:cs typeface="Arial"/>
              </a:rPr>
              <a:t>onerando il cliente a informare in modo tempestivo i fatti dai quali può emergere detta </a:t>
            </a:r>
            <a:r>
              <a:rPr lang="it-IT" b="1" u="sng" dirty="0" err="1" smtClean="0">
                <a:solidFill>
                  <a:srgbClr val="FF0000"/>
                </a:solidFill>
                <a:latin typeface="Arial"/>
                <a:cs typeface="Arial"/>
              </a:rPr>
              <a:t>responsabilita</a:t>
            </a:r>
            <a:r>
              <a:rPr lang="it-IT" b="1" u="sng" dirty="0" smtClean="0">
                <a:solidFill>
                  <a:srgbClr val="FF0000"/>
                </a:solidFill>
                <a:latin typeface="Arial"/>
                <a:cs typeface="Arial"/>
              </a:rPr>
              <a:t>̀.</a:t>
            </a:r>
            <a:endParaRPr lang="it-IT" dirty="0" smtClean="0">
              <a:latin typeface="Arial"/>
              <a:cs typeface="Arial"/>
            </a:endParaRPr>
          </a:p>
          <a:p>
            <a:pPr algn="just">
              <a:buFont typeface="Wingdings" charset="2"/>
              <a:buChar char="ü"/>
            </a:pPr>
            <a:r>
              <a:rPr lang="it-IT" dirty="0" smtClean="0">
                <a:latin typeface="Arial"/>
                <a:cs typeface="Arial"/>
              </a:rPr>
              <a:t>Il </a:t>
            </a:r>
            <a:r>
              <a:rPr lang="it-IT" dirty="0">
                <a:latin typeface="Arial"/>
                <a:cs typeface="Arial"/>
              </a:rPr>
              <a:t>professionista </a:t>
            </a:r>
            <a:r>
              <a:rPr lang="it-IT" dirty="0" smtClean="0">
                <a:latin typeface="Arial"/>
                <a:cs typeface="Arial"/>
              </a:rPr>
              <a:t>soggiace</a:t>
            </a:r>
            <a:r>
              <a:rPr lang="it-IT" dirty="0">
                <a:latin typeface="Arial"/>
                <a:cs typeface="Arial"/>
              </a:rPr>
              <a:t>, per i suoi errori professionali, al </a:t>
            </a:r>
            <a:r>
              <a:rPr lang="it-IT" b="1" dirty="0">
                <a:latin typeface="Arial"/>
                <a:cs typeface="Arial"/>
              </a:rPr>
              <a:t>termine di </a:t>
            </a:r>
            <a:r>
              <a:rPr lang="it-IT" b="1" dirty="0" smtClean="0">
                <a:latin typeface="Arial"/>
                <a:cs typeface="Arial"/>
              </a:rPr>
              <a:t>prescrizione </a:t>
            </a:r>
            <a:r>
              <a:rPr lang="it-IT" b="1" dirty="0">
                <a:latin typeface="Arial"/>
                <a:cs typeface="Arial"/>
              </a:rPr>
              <a:t>decennale </a:t>
            </a:r>
            <a:r>
              <a:rPr lang="it-IT" dirty="0">
                <a:latin typeface="Arial"/>
                <a:cs typeface="Arial"/>
              </a:rPr>
              <a:t>dell’azione risarcitoria e di </a:t>
            </a:r>
            <a:r>
              <a:rPr lang="it-IT" dirty="0" smtClean="0">
                <a:latin typeface="Arial"/>
                <a:cs typeface="Arial"/>
              </a:rPr>
              <a:t>riduzione </a:t>
            </a:r>
            <a:r>
              <a:rPr lang="it-IT" dirty="0">
                <a:latin typeface="Arial"/>
                <a:cs typeface="Arial"/>
              </a:rPr>
              <a:t>del compenso promosse dal cliente, </a:t>
            </a:r>
            <a:r>
              <a:rPr lang="it-IT" dirty="0" smtClean="0">
                <a:latin typeface="Arial"/>
                <a:cs typeface="Arial"/>
              </a:rPr>
              <a:t>sia in caso di inadempimento che di </a:t>
            </a:r>
            <a:r>
              <a:rPr lang="it-IT" dirty="0">
                <a:latin typeface="Arial"/>
                <a:cs typeface="Arial"/>
              </a:rPr>
              <a:t>negligenza</a:t>
            </a:r>
            <a:r>
              <a:rPr lang="it-IT" dirty="0" smtClean="0">
                <a:latin typeface="Arial"/>
                <a:cs typeface="Arial"/>
              </a:rPr>
              <a:t>;</a:t>
            </a:r>
          </a:p>
          <a:p>
            <a:pPr algn="just">
              <a:buFont typeface="Wingdings" charset="2"/>
              <a:buChar char="ü"/>
            </a:pPr>
            <a:r>
              <a:rPr lang="it-IT" b="1" dirty="0">
                <a:latin typeface="Arial"/>
                <a:cs typeface="Arial"/>
              </a:rPr>
              <a:t>I</a:t>
            </a:r>
            <a:r>
              <a:rPr lang="it-IT" b="1" dirty="0" smtClean="0">
                <a:latin typeface="Arial"/>
                <a:cs typeface="Arial"/>
              </a:rPr>
              <a:t>l </a:t>
            </a:r>
            <a:r>
              <a:rPr lang="it-IT" b="1" dirty="0">
                <a:latin typeface="Arial"/>
                <a:cs typeface="Arial"/>
              </a:rPr>
              <a:t>termine </a:t>
            </a:r>
            <a:r>
              <a:rPr lang="it-IT" b="1" dirty="0" smtClean="0">
                <a:latin typeface="Arial"/>
                <a:cs typeface="Arial"/>
              </a:rPr>
              <a:t>decorrerà </a:t>
            </a:r>
            <a:r>
              <a:rPr lang="it-IT" b="1" u="sng" dirty="0" smtClean="0">
                <a:latin typeface="Arial"/>
                <a:cs typeface="Arial"/>
              </a:rPr>
              <a:t>dal </a:t>
            </a:r>
            <a:r>
              <a:rPr lang="it-IT" b="1" u="sng" dirty="0">
                <a:latin typeface="Arial"/>
                <a:cs typeface="Arial"/>
              </a:rPr>
              <a:t>momento </a:t>
            </a:r>
            <a:r>
              <a:rPr lang="it-IT" b="1" dirty="0">
                <a:latin typeface="Arial"/>
                <a:cs typeface="Arial"/>
              </a:rPr>
              <a:t>in cui si </a:t>
            </a:r>
            <a:r>
              <a:rPr lang="it-IT" b="1" dirty="0" smtClean="0">
                <a:latin typeface="Arial"/>
                <a:cs typeface="Arial"/>
              </a:rPr>
              <a:t>verifica </a:t>
            </a:r>
            <a:r>
              <a:rPr lang="it-IT" b="1" dirty="0">
                <a:latin typeface="Arial"/>
                <a:cs typeface="Arial"/>
              </a:rPr>
              <a:t>il danno </a:t>
            </a:r>
            <a:r>
              <a:rPr lang="it-IT" dirty="0">
                <a:latin typeface="Arial"/>
                <a:cs typeface="Arial"/>
              </a:rPr>
              <a:t>e non dal compimento </a:t>
            </a:r>
            <a:r>
              <a:rPr lang="it-IT" dirty="0" smtClean="0">
                <a:latin typeface="Arial"/>
                <a:cs typeface="Arial"/>
              </a:rPr>
              <a:t>dell’errore (</a:t>
            </a:r>
            <a:r>
              <a:rPr lang="pt-BR" dirty="0" err="1">
                <a:latin typeface="Arial"/>
                <a:cs typeface="Arial"/>
              </a:rPr>
              <a:t>Cass</a:t>
            </a:r>
            <a:r>
              <a:rPr lang="pt-BR" dirty="0">
                <a:latin typeface="Arial"/>
                <a:cs typeface="Arial"/>
              </a:rPr>
              <a:t>. </a:t>
            </a:r>
            <a:r>
              <a:rPr lang="pt-BR" dirty="0" smtClean="0">
                <a:latin typeface="Arial"/>
                <a:cs typeface="Arial"/>
              </a:rPr>
              <a:t>Civ.12.12.2003 </a:t>
            </a:r>
            <a:r>
              <a:rPr lang="pt-BR" dirty="0" err="1">
                <a:latin typeface="Arial"/>
                <a:cs typeface="Arial"/>
              </a:rPr>
              <a:t>n</a:t>
            </a:r>
            <a:r>
              <a:rPr lang="pt-BR" dirty="0">
                <a:latin typeface="Arial"/>
                <a:cs typeface="Arial"/>
              </a:rPr>
              <a:t>. </a:t>
            </a:r>
            <a:r>
              <a:rPr lang="pt-BR" dirty="0" smtClean="0">
                <a:latin typeface="Arial"/>
                <a:cs typeface="Arial"/>
              </a:rPr>
              <a:t>18995)</a:t>
            </a:r>
            <a:endParaRPr lang="pt-BR" dirty="0">
              <a:latin typeface="Arial"/>
              <a:cs typeface="Arial"/>
            </a:endParaRPr>
          </a:p>
          <a:p>
            <a:pPr algn="just">
              <a:buFont typeface="Wingdings" charset="2"/>
              <a:buChar char="ü"/>
            </a:pPr>
            <a:r>
              <a:rPr lang="it-IT" b="1" dirty="0" smtClean="0">
                <a:latin typeface="Arial"/>
                <a:cs typeface="Arial"/>
              </a:rPr>
              <a:t>L’art</a:t>
            </a:r>
            <a:r>
              <a:rPr lang="it-IT" b="1" dirty="0">
                <a:latin typeface="Arial"/>
                <a:cs typeface="Arial"/>
              </a:rPr>
              <a:t>. 2965 c.c. ammette le decadenze stabilite contrattualmente</a:t>
            </a:r>
            <a:r>
              <a:rPr lang="it-IT" dirty="0">
                <a:latin typeface="Arial"/>
                <a:cs typeface="Arial"/>
              </a:rPr>
              <a:t>, con il limite che il termine </a:t>
            </a:r>
            <a:r>
              <a:rPr lang="it-IT" dirty="0" err="1">
                <a:latin typeface="Arial"/>
                <a:cs typeface="Arial"/>
              </a:rPr>
              <a:t>decadenziale</a:t>
            </a:r>
            <a:r>
              <a:rPr lang="it-IT" dirty="0">
                <a:latin typeface="Arial"/>
                <a:cs typeface="Arial"/>
              </a:rPr>
              <a:t> pattizio non renda “</a:t>
            </a:r>
            <a:r>
              <a:rPr lang="it-IT" i="1" dirty="0">
                <a:latin typeface="Arial"/>
                <a:cs typeface="Arial"/>
              </a:rPr>
              <a:t>eccessivamente </a:t>
            </a:r>
            <a:r>
              <a:rPr lang="it-IT" i="1" dirty="0" smtClean="0">
                <a:latin typeface="Arial"/>
                <a:cs typeface="Arial"/>
              </a:rPr>
              <a:t>difficile </a:t>
            </a:r>
            <a:r>
              <a:rPr lang="it-IT" i="1" dirty="0">
                <a:latin typeface="Arial"/>
                <a:cs typeface="Arial"/>
              </a:rPr>
              <a:t>a una </a:t>
            </a:r>
            <a:r>
              <a:rPr lang="it-IT" i="1" dirty="0" smtClean="0">
                <a:latin typeface="Arial"/>
                <a:cs typeface="Arial"/>
              </a:rPr>
              <a:t>delle </a:t>
            </a:r>
            <a:r>
              <a:rPr lang="it-IT" i="1" dirty="0">
                <a:latin typeface="Arial"/>
                <a:cs typeface="Arial"/>
              </a:rPr>
              <a:t>parti l’esercizio del diritto</a:t>
            </a:r>
            <a:r>
              <a:rPr lang="it-IT" dirty="0">
                <a:latin typeface="Arial"/>
                <a:cs typeface="Arial"/>
              </a:rPr>
              <a:t>”. </a:t>
            </a:r>
            <a:endParaRPr lang="it-IT" i="1" dirty="0" smtClean="0">
              <a:latin typeface="Arial"/>
              <a:cs typeface="Arial"/>
            </a:endParaRPr>
          </a:p>
          <a:p>
            <a:pPr algn="just">
              <a:buFont typeface="Wingdings" charset="2"/>
              <a:buChar char="ü"/>
            </a:pPr>
            <a:r>
              <a:rPr lang="it-IT" dirty="0">
                <a:latin typeface="Arial"/>
                <a:cs typeface="Arial"/>
              </a:rPr>
              <a:t>S</a:t>
            </a:r>
            <a:r>
              <a:rPr lang="it-IT" dirty="0" smtClean="0">
                <a:latin typeface="Arial"/>
                <a:cs typeface="Arial"/>
              </a:rPr>
              <a:t>i </a:t>
            </a:r>
            <a:r>
              <a:rPr lang="it-IT" dirty="0">
                <a:latin typeface="Arial"/>
                <a:cs typeface="Arial"/>
              </a:rPr>
              <a:t>è pensato </a:t>
            </a:r>
            <a:r>
              <a:rPr lang="it-IT" dirty="0" smtClean="0">
                <a:latin typeface="Arial"/>
                <a:cs typeface="Arial"/>
              </a:rPr>
              <a:t>perciò di inserire una clausole di decadenza in </a:t>
            </a:r>
            <a:r>
              <a:rPr lang="it-IT" dirty="0">
                <a:latin typeface="Arial"/>
                <a:cs typeface="Arial"/>
              </a:rPr>
              <a:t>forza della quale, la mancata denunzia </a:t>
            </a:r>
            <a:r>
              <a:rPr lang="it-IT" dirty="0" smtClean="0">
                <a:latin typeface="Arial"/>
                <a:cs typeface="Arial"/>
              </a:rPr>
              <a:t>impedisca </a:t>
            </a:r>
            <a:r>
              <a:rPr lang="it-IT" dirty="0">
                <a:latin typeface="Arial"/>
                <a:cs typeface="Arial"/>
              </a:rPr>
              <a:t>al cliente di rivalersi contro il </a:t>
            </a:r>
            <a:r>
              <a:rPr lang="it-IT" dirty="0" smtClean="0">
                <a:latin typeface="Arial"/>
                <a:cs typeface="Arial"/>
              </a:rPr>
              <a:t>professionista, </a:t>
            </a:r>
            <a:r>
              <a:rPr lang="it-IT" dirty="0">
                <a:latin typeface="Arial"/>
                <a:cs typeface="Arial"/>
              </a:rPr>
              <a:t>anche in via di eccezione per sottrarsi al pagamento del </a:t>
            </a:r>
            <a:r>
              <a:rPr lang="it-IT" dirty="0" smtClean="0">
                <a:latin typeface="Arial"/>
                <a:cs typeface="Arial"/>
              </a:rPr>
              <a:t>compenso.</a:t>
            </a:r>
            <a:r>
              <a:rPr lang="it-IT" i="1" dirty="0" smtClean="0">
                <a:latin typeface="Arial"/>
                <a:cs typeface="Arial"/>
              </a:rPr>
              <a:t> </a:t>
            </a:r>
            <a:endParaRPr lang="it-IT" dirty="0">
              <a:latin typeface="Arial"/>
              <a:cs typeface="Arial"/>
            </a:endParaRPr>
          </a:p>
          <a:p>
            <a:endParaRPr lang="it-IT" dirty="0"/>
          </a:p>
        </p:txBody>
      </p:sp>
    </p:spTree>
    <p:extLst>
      <p:ext uri="{BB962C8B-B14F-4D97-AF65-F5344CB8AC3E}">
        <p14:creationId xmlns:p14="http://schemas.microsoft.com/office/powerpoint/2010/main" val="2356671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38750"/>
            <a:ext cx="6781800" cy="933450"/>
          </a:xfrm>
        </p:spPr>
        <p:txBody>
          <a:bodyPr/>
          <a:lstStyle/>
          <a:p>
            <a:r>
              <a:rPr lang="it-IT" dirty="0" smtClean="0"/>
              <a:t>Diritto di ritenzione</a:t>
            </a:r>
            <a:endParaRPr lang="it-IT" dirty="0"/>
          </a:p>
        </p:txBody>
      </p:sp>
      <p:sp>
        <p:nvSpPr>
          <p:cNvPr id="3" name="Segnaposto contenuto 2"/>
          <p:cNvSpPr>
            <a:spLocks noGrp="1"/>
          </p:cNvSpPr>
          <p:nvPr>
            <p:ph idx="1"/>
          </p:nvPr>
        </p:nvSpPr>
        <p:spPr>
          <a:xfrm>
            <a:off x="762000" y="685799"/>
            <a:ext cx="7543800" cy="4658783"/>
          </a:xfrm>
        </p:spPr>
        <p:txBody>
          <a:bodyPr>
            <a:normAutofit/>
          </a:bodyPr>
          <a:lstStyle/>
          <a:p>
            <a:pPr marL="342900" lvl="1" indent="-342900" algn="just">
              <a:buFont typeface="Wingdings" panose="05000000000000000000" pitchFamily="2" charset="2"/>
              <a:buChar char="Ø"/>
              <a:tabLst>
                <a:tab pos="180975" algn="l"/>
              </a:tabLst>
            </a:pPr>
            <a:r>
              <a:rPr lang="it-IT" sz="2400" dirty="0">
                <a:latin typeface="Arial"/>
                <a:ea typeface="ＭＳ Ｐゴシック" charset="0"/>
                <a:cs typeface="Arial"/>
              </a:rPr>
              <a:t>Il professionista </a:t>
            </a:r>
            <a:r>
              <a:rPr lang="it-IT" sz="2400" b="1" u="sng" dirty="0">
                <a:solidFill>
                  <a:srgbClr val="FF0000"/>
                </a:solidFill>
                <a:latin typeface="Arial"/>
                <a:ea typeface="ＭＳ Ｐゴシック" charset="0"/>
                <a:cs typeface="Arial"/>
              </a:rPr>
              <a:t>non ha </a:t>
            </a:r>
            <a:r>
              <a:rPr lang="it-IT" sz="2400" dirty="0">
                <a:latin typeface="Arial"/>
                <a:ea typeface="ＭＳ Ｐゴシック" charset="0"/>
                <a:cs typeface="Arial"/>
              </a:rPr>
              <a:t>il diritto di ritenzione (2235 cc), </a:t>
            </a:r>
            <a:r>
              <a:rPr lang="it-IT" sz="2400" dirty="0">
                <a:solidFill>
                  <a:srgbClr val="FF0000"/>
                </a:solidFill>
                <a:latin typeface="Arial"/>
                <a:ea typeface="ＭＳ Ｐゴシック" charset="0"/>
                <a:cs typeface="Arial"/>
                <a:sym typeface="Wingdings" panose="05000000000000000000" pitchFamily="2" charset="2"/>
              </a:rPr>
              <a:t> </a:t>
            </a:r>
            <a:r>
              <a:rPr lang="it-IT" sz="2400" dirty="0">
                <a:latin typeface="Arial"/>
                <a:ea typeface="ＭＳ Ｐゴシック" charset="0"/>
                <a:cs typeface="Arial"/>
                <a:sym typeface="Wingdings" panose="05000000000000000000" pitchFamily="2" charset="2"/>
              </a:rPr>
              <a:t>rischio di appropriazione indebita.</a:t>
            </a:r>
            <a:endParaRPr lang="it-IT" sz="2400" dirty="0">
              <a:latin typeface="Arial"/>
              <a:ea typeface="ＭＳ Ｐゴシック" charset="0"/>
              <a:cs typeface="Arial"/>
            </a:endParaRPr>
          </a:p>
          <a:p>
            <a:pPr marL="342900" lvl="1" indent="-342900" algn="just">
              <a:buFont typeface="Wingdings" panose="05000000000000000000" pitchFamily="2" charset="2"/>
              <a:buChar char="Ø"/>
              <a:tabLst>
                <a:tab pos="180975" algn="l"/>
              </a:tabLst>
            </a:pPr>
            <a:r>
              <a:rPr lang="it-IT" sz="2400" dirty="0">
                <a:latin typeface="Arial"/>
                <a:ea typeface="ＭＳ Ｐゴシック" charset="0"/>
                <a:cs typeface="Arial"/>
              </a:rPr>
              <a:t>Si possono però inserire nel mandato clausole per </a:t>
            </a:r>
            <a:r>
              <a:rPr lang="it-IT" sz="2400" u="sng" dirty="0">
                <a:latin typeface="Arial"/>
                <a:ea typeface="ＭＳ Ｐゴシック" charset="0"/>
                <a:cs typeface="Arial"/>
              </a:rPr>
              <a:t>disciplinare modalità e tempi per la restituzione dei documenti del cliente </a:t>
            </a:r>
            <a:r>
              <a:rPr lang="it-IT" sz="2400" dirty="0">
                <a:latin typeface="Arial"/>
                <a:ea typeface="ＭＳ Ｐゴシック" charset="0"/>
                <a:cs typeface="Arial"/>
              </a:rPr>
              <a:t>in occasione della risoluzione del rapporto</a:t>
            </a:r>
            <a:r>
              <a:rPr lang="it-IT" sz="1600" b="1" dirty="0">
                <a:latin typeface="Arial"/>
                <a:ea typeface="ＭＳ Ｐゴシック" charset="0"/>
                <a:cs typeface="Arial"/>
              </a:rPr>
              <a:t>.</a:t>
            </a:r>
          </a:p>
          <a:p>
            <a:pPr marL="342900" lvl="1" indent="-342900" algn="just">
              <a:buFont typeface="Wingdings" panose="05000000000000000000" pitchFamily="2" charset="2"/>
              <a:buChar char="Ø"/>
              <a:tabLst>
                <a:tab pos="180975" algn="l"/>
              </a:tabLst>
            </a:pPr>
            <a:r>
              <a:rPr lang="it-IT" sz="2400" dirty="0">
                <a:latin typeface="Arial"/>
                <a:ea typeface="ＭＳ Ｐゴシック" charset="0"/>
                <a:cs typeface="Arial"/>
              </a:rPr>
              <a:t>In caso di recesso da parte del cliente, solitamente non ci sono problemi;</a:t>
            </a:r>
          </a:p>
          <a:p>
            <a:pPr marL="342900" lvl="1" indent="-342900" algn="just">
              <a:buFont typeface="Wingdings" panose="05000000000000000000" pitchFamily="2" charset="2"/>
              <a:buChar char="Ø"/>
              <a:tabLst>
                <a:tab pos="180975" algn="l"/>
              </a:tabLst>
            </a:pPr>
            <a:r>
              <a:rPr lang="it-IT" sz="2400" dirty="0">
                <a:latin typeface="Arial"/>
                <a:ea typeface="ＭＳ Ｐゴシック" charset="0"/>
                <a:cs typeface="Arial"/>
              </a:rPr>
              <a:t>Recesso da parte del professionista, possibili difficoltà nel reperire il cliente per la restituzione della </a:t>
            </a:r>
            <a:r>
              <a:rPr lang="it-IT" sz="2400" dirty="0" smtClean="0">
                <a:latin typeface="Arial"/>
                <a:ea typeface="ＭＳ Ｐゴシック" charset="0"/>
                <a:cs typeface="Arial"/>
              </a:rPr>
              <a:t>documentazione</a:t>
            </a:r>
            <a:r>
              <a:rPr lang="it-IT" dirty="0" smtClean="0">
                <a:latin typeface="Arial"/>
                <a:cs typeface="Arial"/>
              </a:rPr>
              <a:t>.</a:t>
            </a:r>
            <a:endParaRPr lang="it-IT" sz="2400" dirty="0">
              <a:latin typeface="Arial"/>
              <a:ea typeface="ＭＳ Ｐゴシック" charset="0"/>
              <a:cs typeface="Arial"/>
            </a:endParaRPr>
          </a:p>
        </p:txBody>
      </p:sp>
    </p:spTree>
    <p:extLst>
      <p:ext uri="{BB962C8B-B14F-4D97-AF65-F5344CB8AC3E}">
        <p14:creationId xmlns:p14="http://schemas.microsoft.com/office/powerpoint/2010/main" val="3039135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312832"/>
            <a:ext cx="6781800" cy="859367"/>
          </a:xfrm>
        </p:spPr>
        <p:txBody>
          <a:bodyPr>
            <a:normAutofit fontScale="90000"/>
          </a:bodyPr>
          <a:lstStyle/>
          <a:p>
            <a:r>
              <a:rPr lang="it-IT" dirty="0" smtClean="0"/>
              <a:t>Appropriazione indebita</a:t>
            </a:r>
            <a:endParaRPr lang="it-IT" dirty="0"/>
          </a:p>
        </p:txBody>
      </p:sp>
      <p:sp>
        <p:nvSpPr>
          <p:cNvPr id="3" name="Segnaposto contenuto 2"/>
          <p:cNvSpPr>
            <a:spLocks noGrp="1"/>
          </p:cNvSpPr>
          <p:nvPr>
            <p:ph idx="1"/>
          </p:nvPr>
        </p:nvSpPr>
        <p:spPr>
          <a:xfrm>
            <a:off x="762000" y="685800"/>
            <a:ext cx="7543800" cy="4627032"/>
          </a:xfrm>
        </p:spPr>
        <p:txBody>
          <a:bodyPr>
            <a:normAutofit fontScale="70000" lnSpcReduction="20000"/>
          </a:bodyPr>
          <a:lstStyle/>
          <a:p>
            <a:pPr marL="0" indent="0">
              <a:buNone/>
            </a:pPr>
            <a:r>
              <a:rPr lang="it-IT" b="1" dirty="0" err="1" smtClean="0">
                <a:latin typeface="Arial"/>
                <a:cs typeface="Arial"/>
              </a:rPr>
              <a:t>Cass</a:t>
            </a:r>
            <a:r>
              <a:rPr lang="it-IT" b="1" dirty="0" smtClean="0">
                <a:latin typeface="Arial"/>
                <a:cs typeface="Arial"/>
              </a:rPr>
              <a:t>., </a:t>
            </a:r>
            <a:r>
              <a:rPr lang="it-IT" b="1" dirty="0">
                <a:latin typeface="Arial"/>
                <a:cs typeface="Arial"/>
              </a:rPr>
              <a:t>II </a:t>
            </a:r>
            <a:r>
              <a:rPr lang="it-IT" b="1" dirty="0" smtClean="0">
                <a:latin typeface="Arial"/>
                <a:cs typeface="Arial"/>
              </a:rPr>
              <a:t>sez. </a:t>
            </a:r>
            <a:r>
              <a:rPr lang="it-IT" b="1" dirty="0">
                <a:latin typeface="Arial"/>
                <a:cs typeface="Arial"/>
              </a:rPr>
              <a:t>penale</a:t>
            </a:r>
            <a:r>
              <a:rPr lang="it-IT" b="1" dirty="0" smtClean="0">
                <a:latin typeface="Arial"/>
                <a:cs typeface="Arial"/>
              </a:rPr>
              <a:t>, </a:t>
            </a:r>
            <a:r>
              <a:rPr lang="it-IT" b="1" dirty="0">
                <a:latin typeface="Arial"/>
                <a:cs typeface="Arial"/>
              </a:rPr>
              <a:t>n. 39881 del 5 </a:t>
            </a:r>
            <a:r>
              <a:rPr lang="it-IT" b="1" dirty="0" smtClean="0">
                <a:latin typeface="Arial"/>
                <a:cs typeface="Arial"/>
              </a:rPr>
              <a:t>ott.2015.</a:t>
            </a:r>
          </a:p>
          <a:p>
            <a:pPr marL="0" indent="0" algn="just">
              <a:buNone/>
            </a:pPr>
            <a:r>
              <a:rPr lang="it-IT" dirty="0" smtClean="0">
                <a:latin typeface="Arial"/>
                <a:cs typeface="Arial"/>
              </a:rPr>
              <a:t>Il </a:t>
            </a:r>
            <a:r>
              <a:rPr lang="it-IT" dirty="0">
                <a:latin typeface="Arial"/>
                <a:cs typeface="Arial"/>
              </a:rPr>
              <a:t>commercialista che </a:t>
            </a:r>
            <a:r>
              <a:rPr lang="it-IT" u="sng" dirty="0">
                <a:latin typeface="Arial"/>
                <a:cs typeface="Arial"/>
              </a:rPr>
              <a:t>non restituisce tempestivamente i libri sociali e le scritture contabili di una società di capitali</a:t>
            </a:r>
            <a:r>
              <a:rPr lang="it-IT" dirty="0">
                <a:latin typeface="Arial"/>
                <a:cs typeface="Arial"/>
              </a:rPr>
              <a:t>, omettendo contestualmente di presentare il modello di dichiarazione Iva, </a:t>
            </a:r>
            <a:r>
              <a:rPr lang="it-IT" b="1" dirty="0">
                <a:solidFill>
                  <a:srgbClr val="FF0000"/>
                </a:solidFill>
                <a:latin typeface="Arial"/>
                <a:cs typeface="Arial"/>
              </a:rPr>
              <a:t>risponde del reato di appropriazione indebita aggravata, con condanna al risarcimento dei danni causati al </a:t>
            </a:r>
            <a:r>
              <a:rPr lang="it-IT" b="1" dirty="0" smtClean="0">
                <a:solidFill>
                  <a:srgbClr val="FF0000"/>
                </a:solidFill>
                <a:latin typeface="Arial"/>
                <a:cs typeface="Arial"/>
              </a:rPr>
              <a:t>cliente</a:t>
            </a:r>
            <a:r>
              <a:rPr lang="it-IT" dirty="0" smtClean="0">
                <a:latin typeface="Arial"/>
                <a:cs typeface="Arial"/>
              </a:rPr>
              <a:t>.</a:t>
            </a:r>
            <a:endParaRPr lang="it-IT" dirty="0" smtClean="0"/>
          </a:p>
          <a:p>
            <a:pPr marL="0" indent="0" algn="just">
              <a:buNone/>
            </a:pPr>
            <a:r>
              <a:rPr lang="it-IT" dirty="0" smtClean="0"/>
              <a:t>Richiama la </a:t>
            </a:r>
            <a:r>
              <a:rPr lang="it-IT" dirty="0" err="1" smtClean="0"/>
              <a:t>sent</a:t>
            </a:r>
            <a:r>
              <a:rPr lang="it-IT" dirty="0" smtClean="0"/>
              <a:t>. </a:t>
            </a:r>
            <a:r>
              <a:rPr lang="it-IT" dirty="0"/>
              <a:t>18027/2014, </a:t>
            </a:r>
            <a:r>
              <a:rPr lang="it-IT" dirty="0" smtClean="0"/>
              <a:t>con la quale i </a:t>
            </a:r>
            <a:r>
              <a:rPr lang="it-IT" dirty="0"/>
              <a:t>giudici hanno ritenuto </a:t>
            </a:r>
            <a:r>
              <a:rPr lang="it-IT" dirty="0" smtClean="0"/>
              <a:t>che</a:t>
            </a:r>
            <a:r>
              <a:rPr lang="it-IT" dirty="0" smtClean="0">
                <a:sym typeface="Wingdings"/>
              </a:rPr>
              <a:t> </a:t>
            </a:r>
            <a:r>
              <a:rPr lang="it-IT" b="1" dirty="0" smtClean="0">
                <a:solidFill>
                  <a:srgbClr val="FF0000"/>
                </a:solidFill>
              </a:rPr>
              <a:t>configura </a:t>
            </a:r>
            <a:r>
              <a:rPr lang="it-IT" b="1" dirty="0">
                <a:solidFill>
                  <a:srgbClr val="FF0000"/>
                </a:solidFill>
              </a:rPr>
              <a:t>reato di appropriazione indebita </a:t>
            </a:r>
            <a:r>
              <a:rPr lang="it-IT" b="1" dirty="0" smtClean="0">
                <a:solidFill>
                  <a:srgbClr val="FF0000"/>
                </a:solidFill>
              </a:rPr>
              <a:t>il rifiuto </a:t>
            </a:r>
            <a:r>
              <a:rPr lang="it-IT" b="1" dirty="0">
                <a:solidFill>
                  <a:srgbClr val="FF0000"/>
                </a:solidFill>
              </a:rPr>
              <a:t>di restituire al proprio cliente la documentazione </a:t>
            </a:r>
            <a:r>
              <a:rPr lang="it-IT" b="1" dirty="0" smtClean="0">
                <a:solidFill>
                  <a:srgbClr val="FF0000"/>
                </a:solidFill>
              </a:rPr>
              <a:t>ricevuta.</a:t>
            </a:r>
          </a:p>
          <a:p>
            <a:pPr algn="just">
              <a:buFont typeface="Wingdings" charset="0"/>
              <a:buChar char="è"/>
            </a:pPr>
            <a:r>
              <a:rPr lang="it-IT" dirty="0" smtClean="0"/>
              <a:t> un </a:t>
            </a:r>
            <a:r>
              <a:rPr lang="it-IT" dirty="0"/>
              <a:t>comportamento che </a:t>
            </a:r>
            <a:r>
              <a:rPr lang="it-IT" b="1" u="sng" dirty="0"/>
              <a:t>eccede i limiti del possesso</a:t>
            </a:r>
            <a:r>
              <a:rPr lang="it-IT" dirty="0"/>
              <a:t>. L’inerzia a seguito di sollecitazione o, addirittura, la risposta di non avere intenzione di effettuare la restituzione, integrano il reato. </a:t>
            </a:r>
            <a:endParaRPr lang="it-IT" dirty="0" smtClean="0"/>
          </a:p>
          <a:p>
            <a:pPr algn="just">
              <a:buFont typeface="Wingdings" charset="0"/>
              <a:buChar char="è"/>
            </a:pPr>
            <a:r>
              <a:rPr lang="it-IT" dirty="0" smtClean="0"/>
              <a:t> l’appropriazione </a:t>
            </a:r>
            <a:r>
              <a:rPr lang="it-IT" dirty="0"/>
              <a:t>indebita è </a:t>
            </a:r>
            <a:r>
              <a:rPr lang="it-IT" b="1" u="sng" dirty="0">
                <a:solidFill>
                  <a:srgbClr val="FF0000"/>
                </a:solidFill>
              </a:rPr>
              <a:t>“aggravata”</a:t>
            </a:r>
            <a:r>
              <a:rPr lang="it-IT" dirty="0"/>
              <a:t>, in virtù della maggiore pericolosità e </a:t>
            </a:r>
            <a:r>
              <a:rPr lang="it-IT" dirty="0" err="1"/>
              <a:t>antisocialità</a:t>
            </a:r>
            <a:r>
              <a:rPr lang="it-IT" dirty="0"/>
              <a:t> che il colpevole dimostra </a:t>
            </a:r>
            <a:r>
              <a:rPr lang="it-IT" u="sng" dirty="0"/>
              <a:t>abusando della particolare fiducia</a:t>
            </a:r>
            <a:r>
              <a:rPr lang="it-IT" dirty="0"/>
              <a:t> che il soggetto passivo ripone in lui e della violazione dei particolari doveri qualificati incombenti sull’agente</a:t>
            </a:r>
            <a:r>
              <a:rPr lang="it-IT" dirty="0" smtClean="0"/>
              <a:t>.</a:t>
            </a:r>
          </a:p>
          <a:p>
            <a:pPr algn="just">
              <a:buFont typeface="Wingdings" charset="0"/>
              <a:buChar char="è"/>
            </a:pPr>
            <a:r>
              <a:rPr lang="it-IT" dirty="0" smtClean="0"/>
              <a:t> irrilevanti i </a:t>
            </a:r>
            <a:r>
              <a:rPr lang="it-IT" dirty="0"/>
              <a:t>motivi che hanno spinto il professionista a non restituire la documentazione, come l’inadempienza dei pagamenti degli onorari da parte del cliente; </a:t>
            </a:r>
            <a:r>
              <a:rPr lang="it-IT" b="1" u="sng" dirty="0">
                <a:solidFill>
                  <a:srgbClr val="FF0000"/>
                </a:solidFill>
              </a:rPr>
              <a:t>il mancato pagamento delle spettanze al professionista non può legittimare quest’ultimo alla ritenzione di quanto sia del cliente</a:t>
            </a:r>
            <a:r>
              <a:rPr lang="it-IT" b="1" u="sng" dirty="0" smtClean="0">
                <a:solidFill>
                  <a:srgbClr val="FF0000"/>
                </a:solidFill>
              </a:rPr>
              <a:t>.</a:t>
            </a:r>
            <a:endParaRPr lang="it-IT" dirty="0"/>
          </a:p>
          <a:p>
            <a:pPr marL="0" indent="0" algn="just">
              <a:buNone/>
            </a:pPr>
            <a:endParaRPr lang="it-IT" dirty="0">
              <a:latin typeface="Arial"/>
              <a:cs typeface="Arial"/>
            </a:endParaRPr>
          </a:p>
        </p:txBody>
      </p:sp>
    </p:spTree>
    <p:extLst>
      <p:ext uri="{BB962C8B-B14F-4D97-AF65-F5344CB8AC3E}">
        <p14:creationId xmlns:p14="http://schemas.microsoft.com/office/powerpoint/2010/main" val="520756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566832"/>
            <a:ext cx="6781800" cy="605367"/>
          </a:xfrm>
        </p:spPr>
        <p:txBody>
          <a:bodyPr>
            <a:normAutofit/>
          </a:bodyPr>
          <a:lstStyle/>
          <a:p>
            <a:r>
              <a:rPr lang="it-IT" sz="2800" b="1" dirty="0">
                <a:latin typeface="Calibri" panose="020F0502020204030204" pitchFamily="34" charset="0"/>
              </a:rPr>
              <a:t>La SPECIFICA APPROVAZIONE ex art. </a:t>
            </a:r>
            <a:r>
              <a:rPr lang="it-IT" sz="2800" b="1" dirty="0" smtClean="0">
                <a:latin typeface="Calibri" panose="020F0502020204030204" pitchFamily="34" charset="0"/>
              </a:rPr>
              <a:t>1341</a:t>
            </a:r>
            <a:endParaRPr lang="it-IT" sz="2800" dirty="0"/>
          </a:p>
        </p:txBody>
      </p:sp>
      <p:sp>
        <p:nvSpPr>
          <p:cNvPr id="3" name="Segnaposto contenuto 2"/>
          <p:cNvSpPr>
            <a:spLocks noGrp="1"/>
          </p:cNvSpPr>
          <p:nvPr>
            <p:ph idx="1"/>
          </p:nvPr>
        </p:nvSpPr>
        <p:spPr>
          <a:xfrm>
            <a:off x="762000" y="685800"/>
            <a:ext cx="7543800" cy="4881032"/>
          </a:xfrm>
        </p:spPr>
        <p:txBody>
          <a:bodyPr>
            <a:normAutofit fontScale="92500" lnSpcReduction="10000"/>
          </a:bodyPr>
          <a:lstStyle/>
          <a:p>
            <a:pPr marL="0" indent="0">
              <a:buNone/>
            </a:pPr>
            <a:r>
              <a:rPr lang="it-IT" dirty="0" smtClean="0">
                <a:latin typeface="Calibri" panose="020F0502020204030204" pitchFamily="34" charset="0"/>
              </a:rPr>
              <a:t>In </a:t>
            </a:r>
            <a:r>
              <a:rPr lang="it-IT" dirty="0">
                <a:latin typeface="Calibri" panose="020F0502020204030204" pitchFamily="34" charset="0"/>
              </a:rPr>
              <a:t>ogni caso non hanno effetto, se non sono specificamente approvate per iscritto, le condizioni che stabiliscono, a favore di colui che le ha predisposte:</a:t>
            </a:r>
          </a:p>
          <a:p>
            <a:pPr>
              <a:buFont typeface="Wingdings" panose="05000000000000000000" pitchFamily="2" charset="2"/>
              <a:buChar char="Ø"/>
            </a:pPr>
            <a:r>
              <a:rPr lang="it-IT" dirty="0">
                <a:latin typeface="Calibri" panose="020F0502020204030204" pitchFamily="34" charset="0"/>
              </a:rPr>
              <a:t>limitazioni di responsabilità (1229);</a:t>
            </a:r>
          </a:p>
          <a:p>
            <a:pPr>
              <a:buFont typeface="Wingdings" panose="05000000000000000000" pitchFamily="2" charset="2"/>
              <a:buChar char="Ø"/>
            </a:pPr>
            <a:r>
              <a:rPr lang="it-IT" dirty="0">
                <a:latin typeface="Calibri" panose="020F0502020204030204" pitchFamily="34" charset="0"/>
              </a:rPr>
              <a:t>facoltà di recedere dal contratto (1373) o di sospenderne l'esecuzione (1461);</a:t>
            </a:r>
          </a:p>
          <a:p>
            <a:pPr>
              <a:buFont typeface="Wingdings" panose="05000000000000000000" pitchFamily="2" charset="2"/>
              <a:buChar char="Ø"/>
            </a:pPr>
            <a:r>
              <a:rPr lang="it-IT" dirty="0">
                <a:latin typeface="Calibri" panose="020F0502020204030204" pitchFamily="34" charset="0"/>
              </a:rPr>
              <a:t>sanciscono a carico dell'altro contraente:</a:t>
            </a:r>
          </a:p>
          <a:p>
            <a:pPr lvl="1">
              <a:buFont typeface="Wingdings" panose="05000000000000000000" pitchFamily="2" charset="2"/>
              <a:buChar char="Ø"/>
            </a:pPr>
            <a:r>
              <a:rPr lang="it-IT" dirty="0">
                <a:latin typeface="Calibri" panose="020F0502020204030204" pitchFamily="34" charset="0"/>
              </a:rPr>
              <a:t>decadenze (2965); </a:t>
            </a:r>
          </a:p>
          <a:p>
            <a:pPr lvl="1">
              <a:buFont typeface="Wingdings" panose="05000000000000000000" pitchFamily="2" charset="2"/>
              <a:buChar char="Ø"/>
            </a:pPr>
            <a:r>
              <a:rPr lang="it-IT" dirty="0">
                <a:latin typeface="Calibri" panose="020F0502020204030204" pitchFamily="34" charset="0"/>
              </a:rPr>
              <a:t>limitazioni alla facoltà di opporre eccezioni (1462), </a:t>
            </a:r>
          </a:p>
          <a:p>
            <a:pPr lvl="1">
              <a:buFont typeface="Wingdings" panose="05000000000000000000" pitchFamily="2" charset="2"/>
              <a:buChar char="Ø"/>
            </a:pPr>
            <a:r>
              <a:rPr lang="it-IT" dirty="0">
                <a:latin typeface="Calibri" panose="020F0502020204030204" pitchFamily="34" charset="0"/>
              </a:rPr>
              <a:t>restrizioni alla libertà contrattuale nei rapporti coi terzi (1379,1566,2596); </a:t>
            </a:r>
          </a:p>
          <a:p>
            <a:pPr>
              <a:buFont typeface="Wingdings" panose="05000000000000000000" pitchFamily="2" charset="2"/>
              <a:buChar char="Ø"/>
            </a:pPr>
            <a:r>
              <a:rPr lang="it-IT" dirty="0">
                <a:latin typeface="Calibri" panose="020F0502020204030204" pitchFamily="34" charset="0"/>
              </a:rPr>
              <a:t>tacita proroga o rinnovazione del contratto (1397-1899):</a:t>
            </a:r>
          </a:p>
          <a:p>
            <a:pPr>
              <a:buFont typeface="Wingdings" panose="05000000000000000000" pitchFamily="2" charset="2"/>
              <a:buChar char="Ø"/>
            </a:pPr>
            <a:r>
              <a:rPr lang="it-IT" dirty="0">
                <a:latin typeface="Calibri" panose="020F0502020204030204" pitchFamily="34" charset="0"/>
              </a:rPr>
              <a:t>clausole compromissorie (808 </a:t>
            </a:r>
            <a:r>
              <a:rPr lang="it-IT" dirty="0" err="1">
                <a:latin typeface="Calibri" panose="020F0502020204030204" pitchFamily="34" charset="0"/>
              </a:rPr>
              <a:t>c.p.c.</a:t>
            </a:r>
            <a:r>
              <a:rPr lang="it-IT" dirty="0">
                <a:latin typeface="Calibri" panose="020F0502020204030204" pitchFamily="34" charset="0"/>
              </a:rPr>
              <a:t>) o deroghe alla competenza dell'autorità giudiziaria (6,28-30,413 </a:t>
            </a:r>
            <a:r>
              <a:rPr lang="it-IT" dirty="0" err="1">
                <a:latin typeface="Calibri" panose="020F0502020204030204" pitchFamily="34" charset="0"/>
              </a:rPr>
              <a:t>c.p.c.</a:t>
            </a:r>
            <a:r>
              <a:rPr lang="it-IT" dirty="0">
                <a:latin typeface="Calibri" panose="020F0502020204030204" pitchFamily="34" charset="0"/>
              </a:rPr>
              <a:t>)</a:t>
            </a:r>
          </a:p>
          <a:p>
            <a:endParaRPr lang="it-IT" dirty="0"/>
          </a:p>
        </p:txBody>
      </p:sp>
    </p:spTree>
    <p:extLst>
      <p:ext uri="{BB962C8B-B14F-4D97-AF65-F5344CB8AC3E}">
        <p14:creationId xmlns:p14="http://schemas.microsoft.com/office/powerpoint/2010/main" val="4230982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1999" y="4572000"/>
            <a:ext cx="7408333" cy="1600200"/>
          </a:xfrm>
        </p:spPr>
        <p:txBody>
          <a:bodyPr>
            <a:normAutofit fontScale="90000"/>
          </a:bodyPr>
          <a:lstStyle/>
          <a:p>
            <a:r>
              <a:rPr lang="it-IT" dirty="0" smtClean="0"/>
              <a:t>Ordinamento professionale</a:t>
            </a:r>
            <a:endParaRPr lang="it-IT" dirty="0"/>
          </a:p>
        </p:txBody>
      </p:sp>
      <p:sp>
        <p:nvSpPr>
          <p:cNvPr id="3" name="Segnaposto contenuto 2"/>
          <p:cNvSpPr>
            <a:spLocks noGrp="1"/>
          </p:cNvSpPr>
          <p:nvPr>
            <p:ph idx="1"/>
          </p:nvPr>
        </p:nvSpPr>
        <p:spPr>
          <a:xfrm>
            <a:off x="762000" y="685800"/>
            <a:ext cx="7543800" cy="4775200"/>
          </a:xfrm>
        </p:spPr>
        <p:txBody>
          <a:bodyPr>
            <a:normAutofit/>
          </a:bodyPr>
          <a:lstStyle/>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Le professioni intellettuali, trovano fondamento giuridico </a:t>
            </a:r>
            <a:r>
              <a:rPr lang="it-IT" dirty="0" smtClean="0">
                <a:latin typeface="Arial" panose="020B0604020202020204" pitchFamily="34" charset="0"/>
                <a:cs typeface="Arial" panose="020B0604020202020204" pitchFamily="34" charset="0"/>
              </a:rPr>
              <a:t>nell’art. </a:t>
            </a:r>
            <a:r>
              <a:rPr lang="it-IT" dirty="0">
                <a:latin typeface="Arial" panose="020B0604020202020204" pitchFamily="34" charset="0"/>
                <a:cs typeface="Arial" panose="020B0604020202020204" pitchFamily="34" charset="0"/>
              </a:rPr>
              <a:t>33 della Costituzione, che prescrive al 5° comma “</a:t>
            </a:r>
            <a:r>
              <a:rPr lang="it-IT" i="1" dirty="0">
                <a:latin typeface="Arial" panose="020B0604020202020204" pitchFamily="34" charset="0"/>
                <a:cs typeface="Arial" panose="020B0604020202020204" pitchFamily="34" charset="0"/>
              </a:rPr>
              <a:t>un esame di Stato per l’ammissione ai vari ordini e gradi di scuole o per la conclusione di essi e per l’abilitazione all’esercizio professionale</a:t>
            </a:r>
            <a:r>
              <a:rPr lang="it-IT" dirty="0">
                <a:latin typeface="Arial" panose="020B0604020202020204" pitchFamily="34" charset="0"/>
                <a:cs typeface="Arial" panose="020B0604020202020204" pitchFamily="34" charset="0"/>
              </a:rPr>
              <a:t>”.</a:t>
            </a:r>
          </a:p>
          <a:p>
            <a:pPr algn="just">
              <a:buFont typeface="Wingdings" panose="05000000000000000000" pitchFamily="2" charset="2"/>
              <a:buChar char="ü"/>
            </a:pPr>
            <a:r>
              <a:rPr lang="it-IT" dirty="0">
                <a:latin typeface="Arial" panose="020B0604020202020204" pitchFamily="34" charset="0"/>
                <a:cs typeface="Arial" panose="020B0604020202020204" pitchFamily="34" charset="0"/>
              </a:rPr>
              <a:t>L’esercizio delle professioni intellettuali è disciplinato negli artt. 2229 - 2236 del codice civile.</a:t>
            </a:r>
          </a:p>
          <a:p>
            <a:pPr algn="just">
              <a:buFont typeface="Wingdings" panose="05000000000000000000" pitchFamily="2" charset="2"/>
              <a:buChar char="ü"/>
            </a:pPr>
            <a:r>
              <a:rPr lang="it-IT" dirty="0" smtClean="0">
                <a:latin typeface="Arial" panose="020B0604020202020204" pitchFamily="34" charset="0"/>
                <a:cs typeface="Arial" panose="020B0604020202020204" pitchFamily="34" charset="0"/>
              </a:rPr>
              <a:t>La professione di Dottore commercialista o Esperto contabile è disciplinata dal  </a:t>
            </a:r>
            <a:r>
              <a:rPr lang="it-IT" dirty="0">
                <a:latin typeface="Arial" panose="020B0604020202020204" pitchFamily="34" charset="0"/>
                <a:cs typeface="Arial" panose="020B0604020202020204" pitchFamily="34" charset="0"/>
              </a:rPr>
              <a:t>D. </a:t>
            </a:r>
            <a:r>
              <a:rPr lang="it-IT" dirty="0" err="1">
                <a:latin typeface="Arial" panose="020B0604020202020204" pitchFamily="34" charset="0"/>
                <a:cs typeface="Arial" panose="020B0604020202020204" pitchFamily="34" charset="0"/>
              </a:rPr>
              <a:t>Lgs</a:t>
            </a:r>
            <a:r>
              <a:rPr lang="it-IT" dirty="0">
                <a:latin typeface="Arial" panose="020B0604020202020204" pitchFamily="34" charset="0"/>
                <a:cs typeface="Arial" panose="020B0604020202020204" pitchFamily="34" charset="0"/>
              </a:rPr>
              <a:t>. 139/2005</a:t>
            </a:r>
          </a:p>
        </p:txBody>
      </p:sp>
    </p:spTree>
    <p:extLst>
      <p:ext uri="{BB962C8B-B14F-4D97-AF65-F5344CB8AC3E}">
        <p14:creationId xmlns:p14="http://schemas.microsoft.com/office/powerpoint/2010/main" val="2118865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5007334"/>
          </a:xfrm>
        </p:spPr>
        <p:txBody>
          <a:bodyPr>
            <a:normAutofit fontScale="85000" lnSpcReduction="20000"/>
          </a:bodyPr>
          <a:lstStyle/>
          <a:p>
            <a:pPr marL="0" indent="0" algn="just">
              <a:buNone/>
            </a:pPr>
            <a:r>
              <a:rPr lang="it-IT" dirty="0">
                <a:latin typeface="Arial" panose="020B0604020202020204" pitchFamily="34" charset="0"/>
                <a:cs typeface="Arial" panose="020B0604020202020204" pitchFamily="34" charset="0"/>
              </a:rPr>
              <a:t>L’OBBLIGATORIETÀ DELL’ ISCRIZIONE È </a:t>
            </a:r>
            <a:r>
              <a:rPr lang="it-IT" dirty="0" smtClean="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DA RICONDURRE </a:t>
            </a:r>
            <a:r>
              <a:rPr lang="it-IT" dirty="0" smtClean="0">
                <a:latin typeface="Arial" panose="020B0604020202020204" pitchFamily="34" charset="0"/>
                <a:cs typeface="Arial" panose="020B0604020202020204" pitchFamily="34" charset="0"/>
              </a:rPr>
              <a:t>ALLA TUTELA DI UN </a:t>
            </a:r>
            <a:r>
              <a:rPr lang="it-IT" dirty="0">
                <a:latin typeface="Arial" panose="020B0604020202020204" pitchFamily="34" charset="0"/>
                <a:cs typeface="Arial" panose="020B0604020202020204" pitchFamily="34" charset="0"/>
              </a:rPr>
              <a:t>INTERESSE PUBBLICO </a:t>
            </a:r>
            <a:r>
              <a:rPr lang="it-IT" dirty="0" smtClean="0">
                <a:latin typeface="Arial" panose="020B0604020202020204" pitchFamily="34" charset="0"/>
                <a:cs typeface="Arial" panose="020B0604020202020204" pitchFamily="34" charset="0"/>
              </a:rPr>
              <a:t>COSI’ RILEVANTE, DA TUTELARE «A TUTTI I COSTI» </a:t>
            </a:r>
          </a:p>
          <a:p>
            <a:pPr marL="0" indent="0" algn="ctr">
              <a:buNone/>
            </a:pPr>
            <a:r>
              <a:rPr lang="it-IT" sz="3800" b="1" u="sng" dirty="0" smtClean="0">
                <a:solidFill>
                  <a:srgbClr val="FF0000"/>
                </a:solidFill>
                <a:latin typeface="Arial" panose="020B0604020202020204" pitchFamily="34" charset="0"/>
                <a:cs typeface="Arial" panose="020B0604020202020204" pitchFamily="34" charset="0"/>
                <a:sym typeface="Wingdings" panose="05000000000000000000" pitchFamily="2" charset="2"/>
              </a:rPr>
              <a:t> FEDE PUBBLICA</a:t>
            </a:r>
            <a:endParaRPr lang="it-IT" sz="3800" b="1" u="sng" dirty="0" smtClean="0">
              <a:solidFill>
                <a:srgbClr val="FF0000"/>
              </a:solidFill>
              <a:latin typeface="Arial" panose="020B0604020202020204" pitchFamily="34" charset="0"/>
              <a:cs typeface="Arial" panose="020B0604020202020204" pitchFamily="34" charset="0"/>
            </a:endParaRPr>
          </a:p>
          <a:p>
            <a:pPr marL="0" indent="0" algn="just">
              <a:buNone/>
            </a:pPr>
            <a:endParaRPr lang="it-IT" dirty="0" smtClean="0">
              <a:latin typeface="Arial" panose="020B0604020202020204" pitchFamily="34" charset="0"/>
              <a:cs typeface="Arial" panose="020B0604020202020204" pitchFamily="34" charset="0"/>
            </a:endParaRPr>
          </a:p>
          <a:p>
            <a:pPr marL="0" indent="0" algn="just">
              <a:buNone/>
            </a:pPr>
            <a:r>
              <a:rPr lang="it-IT" dirty="0" smtClean="0">
                <a:latin typeface="Arial" panose="020B0604020202020204" pitchFamily="34" charset="0"/>
                <a:cs typeface="Arial" panose="020B0604020202020204" pitchFamily="34" charset="0"/>
              </a:rPr>
              <a:t>ANCHE A COSTO DI «SACRIFICARE» ALTRE LIBERTÀ </a:t>
            </a:r>
            <a:r>
              <a:rPr lang="it-IT" dirty="0">
                <a:latin typeface="Arial" panose="020B0604020202020204" pitchFamily="34" charset="0"/>
                <a:cs typeface="Arial" panose="020B0604020202020204" pitchFamily="34" charset="0"/>
              </a:rPr>
              <a:t>FONDAMENTALI, </a:t>
            </a:r>
            <a:r>
              <a:rPr lang="it-IT" dirty="0" smtClean="0">
                <a:latin typeface="Arial" panose="020B0604020202020204" pitchFamily="34" charset="0"/>
                <a:cs typeface="Arial" panose="020B0604020202020204" pitchFamily="34" charset="0"/>
              </a:rPr>
              <a:t> TUTELATE COSTITUZIONALMENTE</a:t>
            </a:r>
          </a:p>
          <a:p>
            <a:pPr marL="0" indent="0" algn="ctr">
              <a:buNone/>
            </a:pPr>
            <a:r>
              <a:rPr lang="it-IT" u="sng" dirty="0" smtClean="0">
                <a:solidFill>
                  <a:srgbClr val="FF0000"/>
                </a:solidFill>
                <a:latin typeface="Arial" panose="020B0604020202020204" pitchFamily="34" charset="0"/>
                <a:cs typeface="Arial" panose="020B0604020202020204" pitchFamily="34" charset="0"/>
              </a:rPr>
              <a:t>ART</a:t>
            </a:r>
            <a:r>
              <a:rPr lang="it-IT" u="sng" dirty="0">
                <a:solidFill>
                  <a:srgbClr val="FF0000"/>
                </a:solidFill>
                <a:latin typeface="Arial" panose="020B0604020202020204" pitchFamily="34" charset="0"/>
                <a:cs typeface="Arial" panose="020B0604020202020204" pitchFamily="34" charset="0"/>
              </a:rPr>
              <a:t>. 41 “</a:t>
            </a:r>
            <a:r>
              <a:rPr lang="it-IT" b="1" u="sng" dirty="0">
                <a:solidFill>
                  <a:srgbClr val="FF0000"/>
                </a:solidFill>
                <a:latin typeface="Arial" panose="020B0604020202020204" pitchFamily="34" charset="0"/>
                <a:cs typeface="Arial" panose="020B0604020202020204" pitchFamily="34" charset="0"/>
              </a:rPr>
              <a:t>L’INIZIATIVA ECONOMICA PRIVATA È </a:t>
            </a:r>
            <a:r>
              <a:rPr lang="it-IT" b="1" u="sng" dirty="0" smtClean="0">
                <a:solidFill>
                  <a:srgbClr val="FF0000"/>
                </a:solidFill>
                <a:latin typeface="Arial" panose="020B0604020202020204" pitchFamily="34" charset="0"/>
                <a:cs typeface="Arial" panose="020B0604020202020204" pitchFamily="34" charset="0"/>
              </a:rPr>
              <a:t>LIBERA</a:t>
            </a:r>
            <a:endParaRPr lang="it-IT" b="1" u="sng" dirty="0">
              <a:solidFill>
                <a:srgbClr val="FF0000"/>
              </a:solidFill>
              <a:latin typeface="Arial" panose="020B0604020202020204" pitchFamily="34" charset="0"/>
              <a:cs typeface="Arial" panose="020B0604020202020204" pitchFamily="34" charset="0"/>
            </a:endParaRPr>
          </a:p>
          <a:p>
            <a:pPr marL="0" indent="0" algn="just">
              <a:buNone/>
            </a:pPr>
            <a:endParaRPr lang="it-IT" dirty="0" smtClean="0">
              <a:latin typeface="Arial" panose="020B0604020202020204" pitchFamily="34" charset="0"/>
              <a:cs typeface="Arial" panose="020B0604020202020204" pitchFamily="34" charset="0"/>
            </a:endParaRPr>
          </a:p>
          <a:p>
            <a:pPr marL="0" indent="0" algn="just">
              <a:buNone/>
            </a:pPr>
            <a:r>
              <a:rPr lang="it-IT" dirty="0" smtClean="0">
                <a:latin typeface="Arial" panose="020B0604020202020204" pitchFamily="34" charset="0"/>
                <a:cs typeface="Arial" panose="020B0604020202020204" pitchFamily="34" charset="0"/>
              </a:rPr>
              <a:t>Da </a:t>
            </a:r>
            <a:r>
              <a:rPr lang="it-IT" dirty="0">
                <a:latin typeface="Arial" panose="020B0604020202020204" pitchFamily="34" charset="0"/>
                <a:cs typeface="Arial" panose="020B0604020202020204" pitchFamily="34" charset="0"/>
              </a:rPr>
              <a:t>questo “sacrificio” discendono precisi e puntuali obblighi posti a carico del professionista:</a:t>
            </a:r>
          </a:p>
          <a:p>
            <a:pPr lvl="1" algn="just">
              <a:buFont typeface="Wingdings" panose="05000000000000000000" pitchFamily="2" charset="2"/>
              <a:buChar char="ü"/>
            </a:pPr>
            <a:r>
              <a:rPr lang="it-IT" dirty="0">
                <a:latin typeface="Arial" panose="020B0604020202020204" pitchFamily="34" charset="0"/>
                <a:cs typeface="Arial" panose="020B0604020202020204" pitchFamily="34" charset="0"/>
              </a:rPr>
              <a:t>Abilitazione attraverso esame di Stato: verifica della preparazione.</a:t>
            </a:r>
          </a:p>
          <a:p>
            <a:pPr lvl="1" algn="just">
              <a:buFont typeface="Wingdings" panose="05000000000000000000" pitchFamily="2" charset="2"/>
              <a:buChar char="ü"/>
            </a:pPr>
            <a:r>
              <a:rPr lang="it-IT" dirty="0">
                <a:latin typeface="Arial" panose="020B0604020202020204" pitchFamily="34" charset="0"/>
                <a:cs typeface="Arial" panose="020B0604020202020204" pitchFamily="34" charset="0"/>
              </a:rPr>
              <a:t>Obblighi di natura deontologica;</a:t>
            </a:r>
          </a:p>
          <a:p>
            <a:pPr lvl="1" algn="just">
              <a:buFont typeface="Wingdings" panose="05000000000000000000" pitchFamily="2" charset="2"/>
              <a:buChar char="ü"/>
            </a:pPr>
            <a:r>
              <a:rPr lang="it-IT" dirty="0">
                <a:latin typeface="Arial" panose="020B0604020202020204" pitchFamily="34" charset="0"/>
                <a:cs typeface="Arial" panose="020B0604020202020204" pitchFamily="34" charset="0"/>
              </a:rPr>
              <a:t>Personalità della prestazione; </a:t>
            </a:r>
          </a:p>
          <a:p>
            <a:pPr lvl="1" algn="just">
              <a:buFont typeface="Wingdings" panose="05000000000000000000" pitchFamily="2" charset="2"/>
              <a:buChar char="ü"/>
            </a:pPr>
            <a:r>
              <a:rPr lang="it-IT" dirty="0" smtClean="0">
                <a:latin typeface="Arial" panose="020B0604020202020204" pitchFamily="34" charset="0"/>
                <a:cs typeface="Arial" panose="020B0604020202020204" pitchFamily="34" charset="0"/>
              </a:rPr>
              <a:t>Responsabilità </a:t>
            </a:r>
            <a:r>
              <a:rPr lang="it-IT" dirty="0">
                <a:latin typeface="Arial" panose="020B0604020202020204" pitchFamily="34" charset="0"/>
                <a:cs typeface="Arial" panose="020B0604020202020204" pitchFamily="34" charset="0"/>
              </a:rPr>
              <a:t>del </a:t>
            </a:r>
            <a:r>
              <a:rPr lang="it-IT" dirty="0" smtClean="0">
                <a:latin typeface="Arial" panose="020B0604020202020204" pitchFamily="34" charset="0"/>
                <a:cs typeface="Arial" panose="020B0604020202020204" pitchFamily="34" charset="0"/>
              </a:rPr>
              <a:t>professionista;</a:t>
            </a:r>
          </a:p>
          <a:p>
            <a:pPr lvl="1" algn="just">
              <a:buFont typeface="Wingdings" panose="05000000000000000000" pitchFamily="2" charset="2"/>
              <a:buChar char="ü"/>
            </a:pPr>
            <a:r>
              <a:rPr lang="it-IT" dirty="0" smtClean="0">
                <a:latin typeface="Arial" panose="020B0604020202020204" pitchFamily="34" charset="0"/>
                <a:cs typeface="Arial" panose="020B0604020202020204" pitchFamily="34" charset="0"/>
              </a:rPr>
              <a:t>Incompatibilità. </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7805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319422"/>
            <a:ext cx="6781800" cy="852777"/>
          </a:xfrm>
        </p:spPr>
        <p:txBody>
          <a:bodyPr>
            <a:normAutofit fontScale="90000"/>
          </a:bodyPr>
          <a:lstStyle/>
          <a:p>
            <a:r>
              <a:rPr lang="it-IT" dirty="0" smtClean="0"/>
              <a:t>Deontologia</a:t>
            </a:r>
            <a:endParaRPr lang="it-IT" dirty="0"/>
          </a:p>
        </p:txBody>
      </p:sp>
      <p:sp>
        <p:nvSpPr>
          <p:cNvPr id="3" name="Segnaposto contenuto 2"/>
          <p:cNvSpPr>
            <a:spLocks noGrp="1"/>
          </p:cNvSpPr>
          <p:nvPr>
            <p:ph idx="1"/>
          </p:nvPr>
        </p:nvSpPr>
        <p:spPr>
          <a:xfrm>
            <a:off x="762000" y="685800"/>
            <a:ext cx="7543800" cy="4689282"/>
          </a:xfrm>
        </p:spPr>
        <p:txBody>
          <a:bodyPr/>
          <a:lstStyle/>
          <a:p>
            <a:pPr marL="0" indent="0">
              <a:buNone/>
            </a:pPr>
            <a:r>
              <a:rPr lang="it-IT" dirty="0">
                <a:latin typeface="Arial"/>
                <a:cs typeface="Arial"/>
              </a:rPr>
              <a:t>L’art. 29 </a:t>
            </a:r>
            <a:r>
              <a:rPr lang="it-IT" dirty="0" err="1">
                <a:latin typeface="Arial"/>
                <a:cs typeface="Arial"/>
              </a:rPr>
              <a:t>lett</a:t>
            </a:r>
            <a:r>
              <a:rPr lang="it-IT" dirty="0">
                <a:latin typeface="Arial"/>
                <a:cs typeface="Arial"/>
              </a:rPr>
              <a:t>. c del D. </a:t>
            </a:r>
            <a:r>
              <a:rPr lang="it-IT" dirty="0" err="1">
                <a:latin typeface="Arial"/>
                <a:cs typeface="Arial"/>
              </a:rPr>
              <a:t>Lgs</a:t>
            </a:r>
            <a:r>
              <a:rPr lang="it-IT" dirty="0">
                <a:latin typeface="Arial"/>
                <a:cs typeface="Arial"/>
              </a:rPr>
              <a:t>. 139/05 prevede che il C.N.D.C.E.C. </a:t>
            </a:r>
            <a:r>
              <a:rPr lang="it-IT" b="1" u="sng" dirty="0">
                <a:solidFill>
                  <a:srgbClr val="FF0000"/>
                </a:solidFill>
                <a:latin typeface="Arial"/>
                <a:cs typeface="Arial"/>
              </a:rPr>
              <a:t>adotti </a:t>
            </a:r>
            <a:r>
              <a:rPr lang="it-IT" dirty="0">
                <a:latin typeface="Arial"/>
                <a:cs typeface="Arial"/>
              </a:rPr>
              <a:t>ed aggiorni il codice di deontologia; </a:t>
            </a:r>
          </a:p>
          <a:p>
            <a:pPr>
              <a:buFont typeface="Wingdings"/>
              <a:buChar char="è"/>
            </a:pPr>
            <a:r>
              <a:rPr lang="it-IT" dirty="0" smtClean="0">
                <a:latin typeface="Arial"/>
                <a:cs typeface="Arial"/>
              </a:rPr>
              <a:t> Con </a:t>
            </a:r>
            <a:r>
              <a:rPr lang="it-IT" dirty="0">
                <a:latin typeface="Arial"/>
                <a:cs typeface="Arial"/>
              </a:rPr>
              <a:t>il 139 la deontologia trova il suo fondamento giuridico in una norma di </a:t>
            </a:r>
            <a:r>
              <a:rPr lang="it-IT" dirty="0" smtClean="0">
                <a:latin typeface="Arial"/>
                <a:cs typeface="Arial"/>
              </a:rPr>
              <a:t>legge</a:t>
            </a:r>
          </a:p>
          <a:p>
            <a:pPr>
              <a:buFont typeface="Wingdings"/>
              <a:buChar char="è"/>
            </a:pPr>
            <a:r>
              <a:rPr lang="it-IT" dirty="0">
                <a:latin typeface="Arial"/>
                <a:cs typeface="Arial"/>
              </a:rPr>
              <a:t> </a:t>
            </a:r>
            <a:r>
              <a:rPr lang="it-IT" dirty="0" smtClean="0">
                <a:latin typeface="Arial"/>
                <a:cs typeface="Arial"/>
              </a:rPr>
              <a:t>Diviene </a:t>
            </a:r>
            <a:r>
              <a:rPr lang="it-IT" dirty="0">
                <a:latin typeface="Arial"/>
                <a:cs typeface="Arial"/>
              </a:rPr>
              <a:t>norma cogente per gli iscritti.</a:t>
            </a:r>
          </a:p>
          <a:p>
            <a:pPr marL="0" indent="0">
              <a:buNone/>
            </a:pPr>
            <a:r>
              <a:rPr lang="it-IT" dirty="0">
                <a:latin typeface="Arial"/>
                <a:cs typeface="Arial"/>
              </a:rPr>
              <a:t>Con la riforma degli ordini professionali </a:t>
            </a:r>
            <a:r>
              <a:rPr lang="it-IT" dirty="0" smtClean="0">
                <a:latin typeface="Arial"/>
                <a:cs typeface="Arial"/>
              </a:rPr>
              <a:t>D.L. 138/</a:t>
            </a:r>
            <a:r>
              <a:rPr lang="it-IT" dirty="0">
                <a:latin typeface="Arial"/>
                <a:cs typeface="Arial"/>
              </a:rPr>
              <a:t>2011 </a:t>
            </a:r>
            <a:r>
              <a:rPr lang="it-IT" dirty="0">
                <a:latin typeface="Arial"/>
                <a:cs typeface="Arial"/>
                <a:sym typeface="Wingdings"/>
              </a:rPr>
              <a:t> </a:t>
            </a:r>
            <a:r>
              <a:rPr lang="it-IT" dirty="0" smtClean="0">
                <a:latin typeface="Arial"/>
                <a:cs typeface="Arial"/>
                <a:sym typeface="Wingdings"/>
              </a:rPr>
              <a:t>D.P.R. 137/</a:t>
            </a:r>
            <a:r>
              <a:rPr lang="it-IT" dirty="0">
                <a:latin typeface="Arial"/>
                <a:cs typeface="Arial"/>
                <a:sym typeface="Wingdings"/>
              </a:rPr>
              <a:t>2012 </a:t>
            </a:r>
            <a:r>
              <a:rPr lang="it-IT" dirty="0" smtClean="0">
                <a:latin typeface="Arial"/>
                <a:cs typeface="Arial"/>
                <a:sym typeface="Wingdings"/>
              </a:rPr>
              <a:t>l’adozione del </a:t>
            </a:r>
            <a:r>
              <a:rPr lang="it-IT" dirty="0">
                <a:latin typeface="Arial"/>
                <a:cs typeface="Arial"/>
                <a:sym typeface="Wingdings"/>
              </a:rPr>
              <a:t>codice di deontologia diviene </a:t>
            </a:r>
            <a:r>
              <a:rPr lang="it-IT" dirty="0" smtClean="0">
                <a:latin typeface="Arial"/>
                <a:cs typeface="Arial"/>
                <a:sym typeface="Wingdings"/>
              </a:rPr>
              <a:t>obbligatoria </a:t>
            </a:r>
            <a:r>
              <a:rPr lang="it-IT" dirty="0">
                <a:latin typeface="Arial"/>
                <a:cs typeface="Arial"/>
                <a:sym typeface="Wingdings"/>
              </a:rPr>
              <a:t>per tutte le professioni organizzate in ordini e collegi</a:t>
            </a:r>
            <a:r>
              <a:rPr lang="it-IT" dirty="0" smtClean="0">
                <a:latin typeface="Arial"/>
                <a:cs typeface="Arial"/>
                <a:sym typeface="Wingdings"/>
              </a:rPr>
              <a:t>.</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266585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5118652"/>
          </a:xfrm>
        </p:spPr>
        <p:txBody>
          <a:bodyPr>
            <a:normAutofit fontScale="85000" lnSpcReduction="20000"/>
          </a:bodyPr>
          <a:lstStyle/>
          <a:p>
            <a:endParaRPr lang="it-IT" dirty="0" smtClean="0"/>
          </a:p>
          <a:p>
            <a:pPr marL="0" indent="0" algn="ctr">
              <a:buNone/>
            </a:pPr>
            <a:r>
              <a:rPr lang="it-IT" sz="2600" dirty="0" smtClean="0">
                <a:latin typeface="Arial" panose="020B0604020202020204" pitchFamily="34" charset="0"/>
                <a:cs typeface="Arial" panose="020B0604020202020204" pitchFamily="34" charset="0"/>
              </a:rPr>
              <a:t>La </a:t>
            </a:r>
            <a:r>
              <a:rPr lang="it-IT" sz="2600" dirty="0">
                <a:latin typeface="Arial" panose="020B0604020202020204" pitchFamily="34" charset="0"/>
                <a:cs typeface="Arial" panose="020B0604020202020204" pitchFamily="34" charset="0"/>
              </a:rPr>
              <a:t>deontologia è la </a:t>
            </a:r>
            <a:r>
              <a:rPr lang="it-IT" sz="2600" b="1" dirty="0">
                <a:solidFill>
                  <a:srgbClr val="FF0000"/>
                </a:solidFill>
                <a:latin typeface="Arial" panose="020B0604020202020204" pitchFamily="34" charset="0"/>
                <a:cs typeface="Arial" panose="020B0604020202020204" pitchFamily="34" charset="0"/>
              </a:rPr>
              <a:t>scienza del dovere </a:t>
            </a:r>
          </a:p>
          <a:p>
            <a:pPr marL="0" indent="0" algn="ctr">
              <a:buNone/>
            </a:pPr>
            <a:r>
              <a:rPr lang="it-IT" sz="2600" i="1" dirty="0" err="1">
                <a:latin typeface="Arial" panose="020B0604020202020204" pitchFamily="34" charset="0"/>
                <a:cs typeface="Arial" panose="020B0604020202020204" pitchFamily="34" charset="0"/>
              </a:rPr>
              <a:t>Deon-ontos</a:t>
            </a:r>
            <a:r>
              <a:rPr lang="it-IT" sz="2600" dirty="0">
                <a:latin typeface="Arial" panose="020B0604020202020204" pitchFamily="34" charset="0"/>
                <a:cs typeface="Arial" panose="020B0604020202020204" pitchFamily="34" charset="0"/>
              </a:rPr>
              <a:t> “ciò che occorre fare” </a:t>
            </a:r>
          </a:p>
          <a:p>
            <a:pPr marL="0" indent="0" algn="ctr">
              <a:buNone/>
            </a:pPr>
            <a:r>
              <a:rPr lang="it-IT" sz="2600" dirty="0">
                <a:latin typeface="Arial" panose="020B0604020202020204" pitchFamily="34" charset="0"/>
                <a:cs typeface="Arial" panose="020B0604020202020204" pitchFamily="34" charset="0"/>
              </a:rPr>
              <a:t>e</a:t>
            </a:r>
          </a:p>
          <a:p>
            <a:pPr marL="0" indent="0" algn="ctr">
              <a:buNone/>
            </a:pPr>
            <a:r>
              <a:rPr lang="it-IT" sz="2600" dirty="0">
                <a:latin typeface="Arial" panose="020B0604020202020204" pitchFamily="34" charset="0"/>
                <a:cs typeface="Arial" panose="020B0604020202020204" pitchFamily="34" charset="0"/>
              </a:rPr>
              <a:t> </a:t>
            </a:r>
            <a:r>
              <a:rPr lang="it-IT" sz="2600" i="1" dirty="0">
                <a:latin typeface="Arial" panose="020B0604020202020204" pitchFamily="34" charset="0"/>
                <a:cs typeface="Arial" panose="020B0604020202020204" pitchFamily="34" charset="0"/>
              </a:rPr>
              <a:t>Logos</a:t>
            </a:r>
            <a:r>
              <a:rPr lang="it-IT" sz="2600" dirty="0">
                <a:latin typeface="Arial" panose="020B0604020202020204" pitchFamily="34" charset="0"/>
                <a:cs typeface="Arial" panose="020B0604020202020204" pitchFamily="34" charset="0"/>
              </a:rPr>
              <a:t> “scienza” </a:t>
            </a:r>
          </a:p>
          <a:p>
            <a:pPr marL="0" indent="0" algn="just">
              <a:buNone/>
            </a:pPr>
            <a:r>
              <a:rPr lang="it-IT" sz="2600" dirty="0">
                <a:latin typeface="Arial" panose="020B0604020202020204" pitchFamily="34" charset="0"/>
                <a:cs typeface="Arial" panose="020B0604020202020204" pitchFamily="34" charset="0"/>
              </a:rPr>
              <a:t>rappresenta cioè quel corpo di regole che stanno alla base di una professione, </a:t>
            </a:r>
            <a:r>
              <a:rPr lang="it-IT" sz="2600" b="1" u="sng" dirty="0">
                <a:solidFill>
                  <a:srgbClr val="FF0000"/>
                </a:solidFill>
                <a:latin typeface="Arial" panose="020B0604020202020204" pitchFamily="34" charset="0"/>
                <a:cs typeface="Arial" panose="020B0604020202020204" pitchFamily="34" charset="0"/>
              </a:rPr>
              <a:t>imponendo,</a:t>
            </a:r>
            <a:r>
              <a:rPr lang="it-IT" sz="2600" dirty="0">
                <a:latin typeface="Arial" panose="020B0604020202020204" pitchFamily="34" charset="0"/>
                <a:cs typeface="Arial" panose="020B0604020202020204" pitchFamily="34" charset="0"/>
              </a:rPr>
              <a:t> per il suo esercizio, il rispetto delle leggi, </a:t>
            </a:r>
            <a:r>
              <a:rPr lang="it-IT" sz="2600" dirty="0" smtClean="0">
                <a:latin typeface="Arial" panose="020B0604020202020204" pitchFamily="34" charset="0"/>
                <a:cs typeface="Arial" panose="020B0604020202020204" pitchFamily="34" charset="0"/>
              </a:rPr>
              <a:t>dell’etica professionale </a:t>
            </a:r>
            <a:r>
              <a:rPr lang="it-IT" sz="2600" dirty="0">
                <a:latin typeface="Arial" panose="020B0604020202020204" pitchFamily="34" charset="0"/>
                <a:cs typeface="Arial" panose="020B0604020202020204" pitchFamily="34" charset="0"/>
              </a:rPr>
              <a:t>e della prassi e tecnica professionale. </a:t>
            </a:r>
          </a:p>
          <a:p>
            <a:r>
              <a:rPr lang="it-IT" sz="2600" dirty="0" smtClean="0">
                <a:latin typeface="Arial" panose="020B0604020202020204" pitchFamily="34" charset="0"/>
                <a:cs typeface="Arial" panose="020B0604020202020204" pitchFamily="34" charset="0"/>
              </a:rPr>
              <a:t>Il </a:t>
            </a:r>
            <a:r>
              <a:rPr lang="it-IT" sz="2600" dirty="0">
                <a:latin typeface="Arial" panose="020B0604020202020204" pitchFamily="34" charset="0"/>
                <a:cs typeface="Arial" panose="020B0604020202020204" pitchFamily="34" charset="0"/>
              </a:rPr>
              <a:t>codice contiene principi e regole che il P. </a:t>
            </a:r>
            <a:r>
              <a:rPr lang="it-IT" sz="2600" b="1" dirty="0">
                <a:solidFill>
                  <a:srgbClr val="FF0000"/>
                </a:solidFill>
                <a:latin typeface="Arial" panose="020B0604020202020204" pitchFamily="34" charset="0"/>
                <a:cs typeface="Arial" panose="020B0604020202020204" pitchFamily="34" charset="0"/>
              </a:rPr>
              <a:t>DEVE osservare </a:t>
            </a:r>
            <a:r>
              <a:rPr lang="it-IT" sz="2600" dirty="0">
                <a:latin typeface="Arial" panose="020B0604020202020204" pitchFamily="34" charset="0"/>
                <a:cs typeface="Arial" panose="020B0604020202020204" pitchFamily="34" charset="0"/>
              </a:rPr>
              <a:t>nell’esercizio della professione</a:t>
            </a:r>
          </a:p>
          <a:p>
            <a:r>
              <a:rPr lang="it-IT" sz="2600" dirty="0">
                <a:latin typeface="Arial" panose="020B0604020202020204" pitchFamily="34" charset="0"/>
                <a:cs typeface="Arial" panose="020B0604020202020204" pitchFamily="34" charset="0"/>
              </a:rPr>
              <a:t>Il comportamento del P. anche al di fuori della professione </a:t>
            </a:r>
            <a:r>
              <a:rPr lang="it-IT" sz="2600" b="1" u="sng" dirty="0">
                <a:solidFill>
                  <a:srgbClr val="FF0000"/>
                </a:solidFill>
                <a:latin typeface="Arial" panose="020B0604020202020204" pitchFamily="34" charset="0"/>
                <a:cs typeface="Arial" panose="020B0604020202020204" pitchFamily="34" charset="0"/>
              </a:rPr>
              <a:t>deve essere consono </a:t>
            </a:r>
            <a:r>
              <a:rPr lang="it-IT" sz="2600" dirty="0">
                <a:latin typeface="Arial" panose="020B0604020202020204" pitchFamily="34" charset="0"/>
                <a:cs typeface="Arial" panose="020B0604020202020204" pitchFamily="34" charset="0"/>
              </a:rPr>
              <a:t>al decoro ed alla dignità della stessa</a:t>
            </a:r>
          </a:p>
          <a:p>
            <a:r>
              <a:rPr lang="it-IT" sz="2600" dirty="0">
                <a:latin typeface="Arial" panose="020B0604020202020204" pitchFamily="34" charset="0"/>
                <a:cs typeface="Arial" panose="020B0604020202020204" pitchFamily="34" charset="0"/>
              </a:rPr>
              <a:t>Il P. </a:t>
            </a:r>
            <a:r>
              <a:rPr lang="it-IT" sz="2600" b="1" dirty="0">
                <a:solidFill>
                  <a:srgbClr val="FF0000"/>
                </a:solidFill>
                <a:latin typeface="Arial" panose="020B0604020202020204" pitchFamily="34" charset="0"/>
                <a:cs typeface="Arial" panose="020B0604020202020204" pitchFamily="34" charset="0"/>
              </a:rPr>
              <a:t>è tenuto alla conoscenza </a:t>
            </a:r>
            <a:r>
              <a:rPr lang="it-IT" sz="2600" dirty="0">
                <a:latin typeface="Arial" panose="020B0604020202020204" pitchFamily="34" charset="0"/>
                <a:cs typeface="Arial" panose="020B0604020202020204" pitchFamily="34" charset="0"/>
              </a:rPr>
              <a:t>delle norme </a:t>
            </a:r>
            <a:r>
              <a:rPr lang="it-IT" sz="2600" dirty="0" smtClean="0">
                <a:latin typeface="Arial" panose="020B0604020202020204" pitchFamily="34" charset="0"/>
                <a:cs typeface="Arial" panose="020B0604020202020204" pitchFamily="34" charset="0"/>
              </a:rPr>
              <a:t>codice</a:t>
            </a:r>
            <a:r>
              <a:rPr lang="it-IT" sz="2600" dirty="0">
                <a:latin typeface="Arial" panose="020B0604020202020204" pitchFamily="34" charset="0"/>
                <a:cs typeface="Arial" panose="020B0604020202020204" pitchFamily="34" charset="0"/>
              </a:rPr>
              <a:t>, l’ignoranza non esime dalla responsabilità disciplinare.</a:t>
            </a:r>
          </a:p>
          <a:p>
            <a:endParaRPr lang="it-IT" dirty="0"/>
          </a:p>
        </p:txBody>
      </p:sp>
    </p:spTree>
    <p:extLst>
      <p:ext uri="{BB962C8B-B14F-4D97-AF65-F5344CB8AC3E}">
        <p14:creationId xmlns:p14="http://schemas.microsoft.com/office/powerpoint/2010/main" val="1933357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5046260"/>
          </a:xfrm>
        </p:spPr>
        <p:txBody>
          <a:bodyPr>
            <a:normAutofit fontScale="85000" lnSpcReduction="10000"/>
          </a:bodyPr>
          <a:lstStyle/>
          <a:p>
            <a:pPr marL="0" indent="0" algn="just">
              <a:buNone/>
            </a:pPr>
            <a:r>
              <a:rPr lang="it-IT" b="1" dirty="0" smtClean="0"/>
              <a:t>Il </a:t>
            </a:r>
            <a:r>
              <a:rPr lang="it-IT" b="1" dirty="0"/>
              <a:t>comma 4 dell’art. 9 </a:t>
            </a:r>
            <a:r>
              <a:rPr lang="it-IT" b="1" dirty="0" smtClean="0"/>
              <a:t>DL 1/2012 </a:t>
            </a:r>
            <a:r>
              <a:rPr lang="it-IT" b="1" dirty="0"/>
              <a:t>prevede </a:t>
            </a:r>
            <a:r>
              <a:rPr lang="it-IT" b="1" dirty="0" smtClean="0"/>
              <a:t>che:</a:t>
            </a:r>
          </a:p>
          <a:p>
            <a:pPr marL="0" indent="0" algn="just">
              <a:buNone/>
            </a:pPr>
            <a:r>
              <a:rPr lang="it-IT" dirty="0" smtClean="0">
                <a:sym typeface="Wingdings"/>
              </a:rPr>
              <a:t></a:t>
            </a:r>
            <a:r>
              <a:rPr lang="it-IT" dirty="0" smtClean="0"/>
              <a:t> </a:t>
            </a:r>
            <a:r>
              <a:rPr lang="it-IT" dirty="0"/>
              <a:t>I</a:t>
            </a:r>
            <a:r>
              <a:rPr lang="it-IT" dirty="0" smtClean="0"/>
              <a:t>l </a:t>
            </a:r>
            <a:r>
              <a:rPr lang="it-IT" dirty="0"/>
              <a:t>compenso per le prestazioni professionali </a:t>
            </a:r>
            <a:r>
              <a:rPr lang="it-IT" b="1" u="sng" dirty="0">
                <a:solidFill>
                  <a:srgbClr val="FF0000"/>
                </a:solidFill>
              </a:rPr>
              <a:t>deve essere pattuito al momento del conferimento dell'incarico </a:t>
            </a:r>
            <a:r>
              <a:rPr lang="it-IT" dirty="0"/>
              <a:t>professionale, nelle forme previse dall’ordinamento (l’art. 2233 cod. civ. prevede la forma scritta, a pena di nullità, solo per i patti che stabiliscono i compensi professionali stipulati fra gli avvocati ed i praticanti abilitati con i loro clienti). </a:t>
            </a:r>
          </a:p>
          <a:p>
            <a:pPr marL="0" indent="0" algn="just">
              <a:buNone/>
            </a:pPr>
            <a:r>
              <a:rPr lang="it-IT" dirty="0" smtClean="0">
                <a:sym typeface="Wingdings"/>
              </a:rPr>
              <a:t> I </a:t>
            </a:r>
            <a:r>
              <a:rPr lang="it-IT" dirty="0" smtClean="0"/>
              <a:t>professionisti </a:t>
            </a:r>
            <a:r>
              <a:rPr lang="it-IT" b="1" u="sng" dirty="0" smtClean="0">
                <a:solidFill>
                  <a:srgbClr val="FF0000"/>
                </a:solidFill>
              </a:rPr>
              <a:t>devono </a:t>
            </a:r>
            <a:r>
              <a:rPr lang="it-IT" dirty="0"/>
              <a:t>rendere noto al cliente il grado di complessità dell'incarico, fornendo tutte le informazioni utili circa gli oneri ipotizzabili dal momento del conferimento alla conclusione dell'incarico. La formulazione letterale della norma induce a ritenere che tali informazioni debbano essere rese alla stipula del contratto.</a:t>
            </a:r>
          </a:p>
          <a:p>
            <a:pPr marL="0" indent="0" algn="just">
              <a:buNone/>
            </a:pPr>
            <a:r>
              <a:rPr lang="it-IT" dirty="0" smtClean="0">
                <a:sym typeface="Wingdings"/>
              </a:rPr>
              <a:t> </a:t>
            </a:r>
            <a:r>
              <a:rPr lang="it-IT" dirty="0" smtClean="0"/>
              <a:t>La </a:t>
            </a:r>
            <a:r>
              <a:rPr lang="it-IT" dirty="0"/>
              <a:t>misura del compenso deve essere adeguata all'importanza dell'opera. Nella pattuizione devono essere indicate per le singole prestazioni tutte le voci di costo, comprensive di spese, oneri e contributi. In ogni caso, la misura del compenso deve essere previamente resa nota al cliente con un preventivo di massima. </a:t>
            </a:r>
          </a:p>
        </p:txBody>
      </p:sp>
    </p:spTree>
    <p:extLst>
      <p:ext uri="{BB962C8B-B14F-4D97-AF65-F5344CB8AC3E}">
        <p14:creationId xmlns:p14="http://schemas.microsoft.com/office/powerpoint/2010/main" val="4806580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31958"/>
            <a:ext cx="6781800" cy="940242"/>
          </a:xfrm>
        </p:spPr>
        <p:txBody>
          <a:bodyPr/>
          <a:lstStyle/>
          <a:p>
            <a:r>
              <a:rPr lang="it-IT" dirty="0" smtClean="0"/>
              <a:t>Le modifiche in arrivo</a:t>
            </a:r>
            <a:endParaRPr lang="it-IT" dirty="0"/>
          </a:p>
        </p:txBody>
      </p:sp>
      <p:sp>
        <p:nvSpPr>
          <p:cNvPr id="3" name="Segnaposto contenuto 2"/>
          <p:cNvSpPr>
            <a:spLocks noGrp="1"/>
          </p:cNvSpPr>
          <p:nvPr>
            <p:ph idx="1"/>
          </p:nvPr>
        </p:nvSpPr>
        <p:spPr>
          <a:xfrm>
            <a:off x="762000" y="685799"/>
            <a:ext cx="7543800" cy="4267863"/>
          </a:xfrm>
        </p:spPr>
        <p:txBody>
          <a:bodyPr/>
          <a:lstStyle/>
          <a:p>
            <a:pPr>
              <a:buFont typeface="Wingdings" panose="05000000000000000000" pitchFamily="2" charset="2"/>
              <a:buChar char="ü"/>
            </a:pPr>
            <a:r>
              <a:rPr lang="it-IT" sz="2800" dirty="0">
                <a:latin typeface="Arial" panose="020B0604020202020204" pitchFamily="34" charset="0"/>
                <a:cs typeface="Arial" panose="020B0604020202020204" pitchFamily="34" charset="0"/>
              </a:rPr>
              <a:t>Estensione delle norme alle STP.</a:t>
            </a:r>
          </a:p>
          <a:p>
            <a:pPr>
              <a:buFont typeface="Wingdings" panose="05000000000000000000" pitchFamily="2" charset="2"/>
              <a:buChar char="ü"/>
            </a:pPr>
            <a:r>
              <a:rPr lang="it-IT" sz="2800" dirty="0">
                <a:latin typeface="Arial" panose="020B0604020202020204" pitchFamily="34" charset="0"/>
                <a:cs typeface="Arial" panose="020B0604020202020204" pitchFamily="34" charset="0"/>
              </a:rPr>
              <a:t>Enfatizzato l’aspetto fiduciario.</a:t>
            </a:r>
          </a:p>
          <a:p>
            <a:pPr>
              <a:buFont typeface="Wingdings" panose="05000000000000000000" pitchFamily="2" charset="2"/>
              <a:buChar char="ü"/>
            </a:pPr>
            <a:r>
              <a:rPr lang="it-IT" sz="2800" dirty="0">
                <a:latin typeface="Arial" panose="020B0604020202020204" pitchFamily="34" charset="0"/>
                <a:cs typeface="Arial" panose="020B0604020202020204" pitchFamily="34" charset="0"/>
              </a:rPr>
              <a:t>Importanza anche dell’ apparenza.</a:t>
            </a:r>
          </a:p>
          <a:p>
            <a:pPr>
              <a:buFont typeface="Wingdings" panose="05000000000000000000" pitchFamily="2" charset="2"/>
              <a:buChar char="ü"/>
            </a:pPr>
            <a:r>
              <a:rPr lang="it-IT" sz="2800" dirty="0">
                <a:latin typeface="Arial" panose="020B0604020202020204" pitchFamily="34" charset="0"/>
                <a:cs typeface="Arial" panose="020B0604020202020204" pitchFamily="34" charset="0"/>
              </a:rPr>
              <a:t>Evidenziato il dovere di collaborazione con le strutture territoriali.</a:t>
            </a:r>
          </a:p>
          <a:p>
            <a:pPr>
              <a:buFont typeface="Wingdings" panose="05000000000000000000" pitchFamily="2" charset="2"/>
              <a:buChar char="ü"/>
            </a:pPr>
            <a:r>
              <a:rPr lang="it-IT" sz="2800" dirty="0">
                <a:latin typeface="Arial" panose="020B0604020202020204" pitchFamily="34" charset="0"/>
                <a:cs typeface="Arial" panose="020B0604020202020204" pitchFamily="34" charset="0"/>
              </a:rPr>
              <a:t>Disciplina ad hoc per il recesso dall’incarico</a:t>
            </a:r>
            <a:r>
              <a:rPr lang="it-IT" dirty="0">
                <a:latin typeface="Arial" panose="020B0604020202020204" pitchFamily="34" charset="0"/>
                <a:cs typeface="Arial" panose="020B0604020202020204" pitchFamily="34" charset="0"/>
              </a:rPr>
              <a:t>.</a:t>
            </a:r>
          </a:p>
          <a:p>
            <a:pPr marL="0" indent="0">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974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Incompatibilità</a:t>
            </a:r>
            <a:endParaRPr lang="it-IT" dirty="0"/>
          </a:p>
        </p:txBody>
      </p:sp>
      <p:sp>
        <p:nvSpPr>
          <p:cNvPr id="3" name="Segnaposto contenuto 2"/>
          <p:cNvSpPr>
            <a:spLocks noGrp="1"/>
          </p:cNvSpPr>
          <p:nvPr>
            <p:ph idx="1"/>
          </p:nvPr>
        </p:nvSpPr>
        <p:spPr>
          <a:xfrm>
            <a:off x="762000" y="685799"/>
            <a:ext cx="7543800" cy="4625671"/>
          </a:xfrm>
        </p:spPr>
        <p:txBody>
          <a:bodyPr>
            <a:normAutofit fontScale="92500" lnSpcReduction="20000"/>
          </a:bodyPr>
          <a:lstStyle/>
          <a:p>
            <a:pPr marL="0" indent="0">
              <a:buNone/>
            </a:pPr>
            <a:r>
              <a:rPr lang="it-IT" dirty="0" smtClean="0">
                <a:latin typeface="Arial" panose="020B0604020202020204" pitchFamily="34" charset="0"/>
                <a:cs typeface="Arial" panose="020B0604020202020204" pitchFamily="34" charset="0"/>
              </a:rPr>
              <a:t>1</a:t>
            </a:r>
            <a:r>
              <a:rPr lang="it-IT" dirty="0">
                <a:latin typeface="Arial" panose="020B0604020202020204" pitchFamily="34" charset="0"/>
                <a:cs typeface="Arial" panose="020B0604020202020204" pitchFamily="34" charset="0"/>
              </a:rPr>
              <a:t>. L'esercizio della professione di dottore commercialista </a:t>
            </a:r>
            <a:r>
              <a:rPr lang="it-IT" dirty="0" smtClean="0">
                <a:latin typeface="Arial" panose="020B0604020202020204" pitchFamily="34" charset="0"/>
                <a:cs typeface="Arial" panose="020B0604020202020204" pitchFamily="34" charset="0"/>
              </a:rPr>
              <a:t>ed esperto </a:t>
            </a:r>
            <a:r>
              <a:rPr lang="it-IT" dirty="0">
                <a:latin typeface="Arial" panose="020B0604020202020204" pitchFamily="34" charset="0"/>
                <a:cs typeface="Arial" panose="020B0604020202020204" pitchFamily="34" charset="0"/>
              </a:rPr>
              <a:t>contabile </a:t>
            </a:r>
            <a:r>
              <a:rPr lang="it-IT" b="1" u="sng" dirty="0" smtClean="0">
                <a:solidFill>
                  <a:srgbClr val="FF0000"/>
                </a:solidFill>
                <a:latin typeface="Arial" panose="020B0604020202020204" pitchFamily="34" charset="0"/>
                <a:cs typeface="Arial" panose="020B0604020202020204" pitchFamily="34" charset="0"/>
              </a:rPr>
              <a:t>è </a:t>
            </a:r>
            <a:r>
              <a:rPr lang="it-IT" b="1" u="sng" dirty="0">
                <a:solidFill>
                  <a:srgbClr val="FF0000"/>
                </a:solidFill>
                <a:latin typeface="Arial" panose="020B0604020202020204" pitchFamily="34" charset="0"/>
                <a:cs typeface="Arial" panose="020B0604020202020204" pitchFamily="34" charset="0"/>
              </a:rPr>
              <a:t>incompatibile con l'esercizio, anche </a:t>
            </a:r>
            <a:r>
              <a:rPr lang="it-IT" b="1" u="sng" dirty="0" smtClean="0">
                <a:solidFill>
                  <a:srgbClr val="FF0000"/>
                </a:solidFill>
                <a:latin typeface="Arial" panose="020B0604020202020204" pitchFamily="34" charset="0"/>
                <a:cs typeface="Arial" panose="020B0604020202020204" pitchFamily="34" charset="0"/>
              </a:rPr>
              <a:t>non prevalente</a:t>
            </a:r>
            <a:r>
              <a:rPr lang="it-IT" b="1" u="sng" dirty="0">
                <a:solidFill>
                  <a:srgbClr val="FF0000"/>
                </a:solidFill>
                <a:latin typeface="Arial" panose="020B0604020202020204" pitchFamily="34" charset="0"/>
                <a:cs typeface="Arial" panose="020B0604020202020204" pitchFamily="34" charset="0"/>
              </a:rPr>
              <a:t>, </a:t>
            </a:r>
            <a:r>
              <a:rPr lang="it-IT" b="1" u="sng" dirty="0" smtClean="0">
                <a:solidFill>
                  <a:srgbClr val="FF0000"/>
                </a:solidFill>
                <a:latin typeface="Arial" panose="020B0604020202020204" pitchFamily="34" charset="0"/>
                <a:cs typeface="Arial" panose="020B0604020202020204" pitchFamily="34" charset="0"/>
              </a:rPr>
              <a:t>né </a:t>
            </a:r>
            <a:r>
              <a:rPr lang="it-IT" b="1" u="sng" dirty="0">
                <a:solidFill>
                  <a:srgbClr val="FF0000"/>
                </a:solidFill>
                <a:latin typeface="Arial" panose="020B0604020202020204" pitchFamily="34" charset="0"/>
                <a:cs typeface="Arial" panose="020B0604020202020204" pitchFamily="34" charset="0"/>
              </a:rPr>
              <a:t>abituale</a:t>
            </a:r>
            <a:r>
              <a:rPr lang="it-IT" dirty="0">
                <a:latin typeface="Arial" panose="020B0604020202020204" pitchFamily="34" charset="0"/>
                <a:cs typeface="Arial" panose="020B0604020202020204" pitchFamily="34" charset="0"/>
              </a:rPr>
              <a:t>:</a:t>
            </a:r>
          </a:p>
          <a:p>
            <a:pPr marL="0" indent="0" algn="just">
              <a:buNone/>
            </a:pPr>
            <a:r>
              <a:rPr lang="it-IT" dirty="0">
                <a:latin typeface="Arial" panose="020B0604020202020204" pitchFamily="34" charset="0"/>
                <a:cs typeface="Arial" panose="020B0604020202020204" pitchFamily="34" charset="0"/>
              </a:rPr>
              <a:t>a) della professione di notaio;</a:t>
            </a:r>
          </a:p>
          <a:p>
            <a:pPr marL="0" indent="0" algn="just">
              <a:buNone/>
            </a:pPr>
            <a:r>
              <a:rPr lang="it-IT" dirty="0">
                <a:latin typeface="Arial" panose="020B0604020202020204" pitchFamily="34" charset="0"/>
                <a:cs typeface="Arial" panose="020B0604020202020204" pitchFamily="34" charset="0"/>
              </a:rPr>
              <a:t>b) della professione di giornalista professionista;</a:t>
            </a:r>
          </a:p>
          <a:p>
            <a:pPr marL="0" indent="0" algn="just">
              <a:buNone/>
            </a:pPr>
            <a:r>
              <a:rPr lang="it-IT" dirty="0">
                <a:latin typeface="Arial" panose="020B0604020202020204" pitchFamily="34" charset="0"/>
                <a:cs typeface="Arial" panose="020B0604020202020204" pitchFamily="34" charset="0"/>
              </a:rPr>
              <a:t>c) dell' </a:t>
            </a:r>
            <a:r>
              <a:rPr lang="it-IT" dirty="0" smtClean="0">
                <a:latin typeface="Arial" panose="020B0604020202020204" pitchFamily="34" charset="0"/>
                <a:cs typeface="Arial" panose="020B0604020202020204" pitchFamily="34" charset="0"/>
              </a:rPr>
              <a:t>attività </a:t>
            </a:r>
            <a:r>
              <a:rPr lang="it-IT" dirty="0">
                <a:latin typeface="Arial" panose="020B0604020202020204" pitchFamily="34" charset="0"/>
                <a:cs typeface="Arial" panose="020B0604020202020204" pitchFamily="34" charset="0"/>
              </a:rPr>
              <a:t>di impresa, in nome proprio o altrui e, </a:t>
            </a:r>
            <a:r>
              <a:rPr lang="it-IT" dirty="0" smtClean="0">
                <a:latin typeface="Arial" panose="020B0604020202020204" pitchFamily="34" charset="0"/>
                <a:cs typeface="Arial" panose="020B0604020202020204" pitchFamily="34" charset="0"/>
              </a:rPr>
              <a:t>per proprio </a:t>
            </a:r>
            <a:r>
              <a:rPr lang="it-IT" dirty="0">
                <a:latin typeface="Arial" panose="020B0604020202020204" pitchFamily="34" charset="0"/>
                <a:cs typeface="Arial" panose="020B0604020202020204" pitchFamily="34" charset="0"/>
              </a:rPr>
              <a:t>conto, di produzione di beni o servizi, intermediaria </a:t>
            </a:r>
            <a:r>
              <a:rPr lang="it-IT" dirty="0" smtClean="0">
                <a:latin typeface="Arial" panose="020B0604020202020204" pitchFamily="34" charset="0"/>
                <a:cs typeface="Arial" panose="020B0604020202020204" pitchFamily="34" charset="0"/>
              </a:rPr>
              <a:t>nella circolazione </a:t>
            </a:r>
            <a:r>
              <a:rPr lang="it-IT" dirty="0">
                <a:latin typeface="Arial" panose="020B0604020202020204" pitchFamily="34" charset="0"/>
                <a:cs typeface="Arial" panose="020B0604020202020204" pitchFamily="34" charset="0"/>
              </a:rPr>
              <a:t>di beni o servizi, tra cui ogni tipologia di mediatore</a:t>
            </a:r>
            <a:r>
              <a:rPr lang="it-IT" dirty="0" smtClean="0">
                <a:latin typeface="Arial" panose="020B0604020202020204" pitchFamily="34" charset="0"/>
                <a:cs typeface="Arial" panose="020B0604020202020204" pitchFamily="34" charset="0"/>
              </a:rPr>
              <a:t>, di </a:t>
            </a:r>
            <a:r>
              <a:rPr lang="it-IT" dirty="0">
                <a:latin typeface="Arial" panose="020B0604020202020204" pitchFamily="34" charset="0"/>
                <a:cs typeface="Arial" panose="020B0604020202020204" pitchFamily="34" charset="0"/>
              </a:rPr>
              <a:t>trasporto o spedizione, bancarie, assicurative o agricole, ovvero</a:t>
            </a:r>
          </a:p>
          <a:p>
            <a:pPr marL="0" indent="0" algn="just">
              <a:buNone/>
            </a:pPr>
            <a:r>
              <a:rPr lang="it-IT" dirty="0">
                <a:latin typeface="Arial" panose="020B0604020202020204" pitchFamily="34" charset="0"/>
                <a:cs typeface="Arial" panose="020B0604020202020204" pitchFamily="34" charset="0"/>
              </a:rPr>
              <a:t>ausiliarie delle precedenti;</a:t>
            </a:r>
          </a:p>
          <a:p>
            <a:pPr marL="0" indent="0" algn="just">
              <a:buNone/>
            </a:pPr>
            <a:r>
              <a:rPr lang="it-IT" dirty="0">
                <a:latin typeface="Arial" panose="020B0604020202020204" pitchFamily="34" charset="0"/>
                <a:cs typeface="Arial" panose="020B0604020202020204" pitchFamily="34" charset="0"/>
              </a:rPr>
              <a:t>d) </a:t>
            </a:r>
            <a:r>
              <a:rPr lang="it-IT" dirty="0" smtClean="0">
                <a:latin typeface="Arial" panose="020B0604020202020204" pitchFamily="34" charset="0"/>
                <a:cs typeface="Arial" panose="020B0604020202020204" pitchFamily="34" charset="0"/>
              </a:rPr>
              <a:t>dell'attività </a:t>
            </a:r>
            <a:r>
              <a:rPr lang="it-IT" dirty="0">
                <a:latin typeface="Arial" panose="020B0604020202020204" pitchFamily="34" charset="0"/>
                <a:cs typeface="Arial" panose="020B0604020202020204" pitchFamily="34" charset="0"/>
              </a:rPr>
              <a:t>di appaltatore di servizio pubblico</a:t>
            </a:r>
            <a:r>
              <a:rPr lang="it-IT" dirty="0" smtClean="0">
                <a:latin typeface="Arial" panose="020B0604020202020204" pitchFamily="34" charset="0"/>
                <a:cs typeface="Arial" panose="020B0604020202020204" pitchFamily="34" charset="0"/>
              </a:rPr>
              <a:t>, </a:t>
            </a:r>
            <a:r>
              <a:rPr lang="it-IT" dirty="0" smtClean="0">
                <a:solidFill>
                  <a:schemeClr val="tx1"/>
                </a:solidFill>
                <a:latin typeface="Arial" panose="020B0604020202020204" pitchFamily="34" charset="0"/>
                <a:cs typeface="Arial" panose="020B0604020202020204" pitchFamily="34" charset="0"/>
              </a:rPr>
              <a:t>concessionario </a:t>
            </a:r>
            <a:r>
              <a:rPr lang="it-IT" dirty="0">
                <a:solidFill>
                  <a:schemeClr val="tx1"/>
                </a:solidFill>
                <a:latin typeface="Arial" panose="020B0604020202020204" pitchFamily="34" charset="0"/>
                <a:cs typeface="Arial" panose="020B0604020202020204" pitchFamily="34" charset="0"/>
              </a:rPr>
              <a:t>della riscossione di tributi;</a:t>
            </a:r>
          </a:p>
          <a:p>
            <a:pPr marL="0" indent="0" algn="just">
              <a:buNone/>
            </a:pPr>
            <a:r>
              <a:rPr lang="it-IT" dirty="0">
                <a:latin typeface="Arial" panose="020B0604020202020204" pitchFamily="34" charset="0"/>
                <a:cs typeface="Arial" panose="020B0604020202020204" pitchFamily="34" charset="0"/>
              </a:rPr>
              <a:t>e) dell' </a:t>
            </a:r>
            <a:r>
              <a:rPr lang="it-IT" dirty="0" smtClean="0">
                <a:latin typeface="Arial" panose="020B0604020202020204" pitchFamily="34" charset="0"/>
                <a:cs typeface="Arial" panose="020B0604020202020204" pitchFamily="34" charset="0"/>
              </a:rPr>
              <a:t>attività </a:t>
            </a:r>
            <a:r>
              <a:rPr lang="it-IT" dirty="0">
                <a:latin typeface="Arial" panose="020B0604020202020204" pitchFamily="34" charset="0"/>
                <a:cs typeface="Arial" panose="020B0604020202020204" pitchFamily="34" charset="0"/>
              </a:rPr>
              <a:t>di promotore finanziario</a:t>
            </a:r>
            <a:r>
              <a:rPr lang="it-IT" dirty="0" smtClean="0">
                <a:latin typeface="Arial" panose="020B0604020202020204" pitchFamily="34" charset="0"/>
                <a:cs typeface="Arial" panose="020B0604020202020204" pitchFamily="34" charset="0"/>
              </a:rPr>
              <a:t>.</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0026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Incompatibilità</a:t>
            </a:r>
            <a:endParaRPr lang="it-IT" dirty="0"/>
          </a:p>
        </p:txBody>
      </p:sp>
      <p:sp>
        <p:nvSpPr>
          <p:cNvPr id="3" name="Segnaposto contenuto 2"/>
          <p:cNvSpPr>
            <a:spLocks noGrp="1"/>
          </p:cNvSpPr>
          <p:nvPr>
            <p:ph idx="1"/>
          </p:nvPr>
        </p:nvSpPr>
        <p:spPr>
          <a:xfrm>
            <a:off x="762000" y="685799"/>
            <a:ext cx="7543800" cy="4625671"/>
          </a:xfrm>
        </p:spPr>
        <p:txBody>
          <a:bodyPr>
            <a:normAutofit fontScale="92500" lnSpcReduction="20000"/>
          </a:bodyPr>
          <a:lstStyle/>
          <a:p>
            <a:pPr marL="0" indent="0" algn="just">
              <a:buNone/>
            </a:pPr>
            <a:r>
              <a:rPr lang="it-IT" dirty="0" smtClean="0">
                <a:latin typeface="Arial" panose="020B0604020202020204" pitchFamily="34" charset="0"/>
                <a:cs typeface="Arial" panose="020B0604020202020204" pitchFamily="34" charset="0"/>
              </a:rPr>
              <a:t>2</a:t>
            </a:r>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L'incompatibilità è </a:t>
            </a:r>
            <a:r>
              <a:rPr lang="it-IT" dirty="0">
                <a:latin typeface="Arial" panose="020B0604020202020204" pitchFamily="34" charset="0"/>
                <a:cs typeface="Arial" panose="020B0604020202020204" pitchFamily="34" charset="0"/>
              </a:rPr>
              <a:t>esclusa qualora </a:t>
            </a:r>
            <a:r>
              <a:rPr lang="it-IT" dirty="0" smtClean="0">
                <a:latin typeface="Arial" panose="020B0604020202020204" pitchFamily="34" charset="0"/>
                <a:cs typeface="Arial" panose="020B0604020202020204" pitchFamily="34" charset="0"/>
              </a:rPr>
              <a:t>l'attività, </a:t>
            </a:r>
            <a:r>
              <a:rPr lang="it-IT" dirty="0">
                <a:latin typeface="Arial" panose="020B0604020202020204" pitchFamily="34" charset="0"/>
                <a:cs typeface="Arial" panose="020B0604020202020204" pitchFamily="34" charset="0"/>
              </a:rPr>
              <a:t>svolta </a:t>
            </a:r>
            <a:r>
              <a:rPr lang="it-IT" dirty="0" smtClean="0">
                <a:latin typeface="Arial" panose="020B0604020202020204" pitchFamily="34" charset="0"/>
                <a:cs typeface="Arial" panose="020B0604020202020204" pitchFamily="34" charset="0"/>
              </a:rPr>
              <a:t>per conto </a:t>
            </a:r>
            <a:r>
              <a:rPr lang="it-IT" dirty="0">
                <a:latin typeface="Arial" panose="020B0604020202020204" pitchFamily="34" charset="0"/>
                <a:cs typeface="Arial" panose="020B0604020202020204" pitchFamily="34" charset="0"/>
              </a:rPr>
              <a:t>proprio, </a:t>
            </a:r>
            <a:r>
              <a:rPr lang="it-IT" dirty="0" smtClean="0">
                <a:latin typeface="Arial" panose="020B0604020202020204" pitchFamily="34" charset="0"/>
                <a:cs typeface="Arial" panose="020B0604020202020204" pitchFamily="34" charset="0"/>
              </a:rPr>
              <a:t>è </a:t>
            </a:r>
            <a:r>
              <a:rPr lang="it-IT" dirty="0">
                <a:latin typeface="Arial" panose="020B0604020202020204" pitchFamily="34" charset="0"/>
                <a:cs typeface="Arial" panose="020B0604020202020204" pitchFamily="34" charset="0"/>
              </a:rPr>
              <a:t>diretta alla </a:t>
            </a:r>
            <a:r>
              <a:rPr lang="it-IT" b="1" u="sng" dirty="0">
                <a:solidFill>
                  <a:srgbClr val="FF0000"/>
                </a:solidFill>
                <a:latin typeface="Arial" panose="020B0604020202020204" pitchFamily="34" charset="0"/>
                <a:cs typeface="Arial" panose="020B0604020202020204" pitchFamily="34" charset="0"/>
              </a:rPr>
              <a:t>gestione patrimoniale</a:t>
            </a:r>
            <a:r>
              <a:rPr lang="it-IT" dirty="0">
                <a:latin typeface="Arial" panose="020B0604020202020204" pitchFamily="34" charset="0"/>
                <a:cs typeface="Arial" panose="020B0604020202020204" pitchFamily="34" charset="0"/>
              </a:rPr>
              <a:t>, ad </a:t>
            </a:r>
            <a:r>
              <a:rPr lang="it-IT" b="1" u="sng" dirty="0" smtClean="0">
                <a:solidFill>
                  <a:srgbClr val="FF0000"/>
                </a:solidFill>
                <a:latin typeface="Arial" panose="020B0604020202020204" pitchFamily="34" charset="0"/>
                <a:cs typeface="Arial" panose="020B0604020202020204" pitchFamily="34" charset="0"/>
              </a:rPr>
              <a:t>attività di mero </a:t>
            </a:r>
            <a:r>
              <a:rPr lang="it-IT" b="1" u="sng" dirty="0">
                <a:solidFill>
                  <a:srgbClr val="FF0000"/>
                </a:solidFill>
                <a:latin typeface="Arial" panose="020B0604020202020204" pitchFamily="34" charset="0"/>
                <a:cs typeface="Arial" panose="020B0604020202020204" pitchFamily="34" charset="0"/>
              </a:rPr>
              <a:t>godimento </a:t>
            </a:r>
            <a:r>
              <a:rPr lang="it-IT" dirty="0">
                <a:latin typeface="Arial" panose="020B0604020202020204" pitchFamily="34" charset="0"/>
                <a:cs typeface="Arial" panose="020B0604020202020204" pitchFamily="34" charset="0"/>
              </a:rPr>
              <a:t>o conservative, </a:t>
            </a:r>
            <a:r>
              <a:rPr lang="it-IT" dirty="0" smtClean="0">
                <a:latin typeface="Arial" panose="020B0604020202020204" pitchFamily="34" charset="0"/>
                <a:cs typeface="Arial" panose="020B0604020202020204" pitchFamily="34" charset="0"/>
              </a:rPr>
              <a:t>nonché </a:t>
            </a:r>
            <a:r>
              <a:rPr lang="it-IT" dirty="0">
                <a:latin typeface="Arial" panose="020B0604020202020204" pitchFamily="34" charset="0"/>
                <a:cs typeface="Arial" panose="020B0604020202020204" pitchFamily="34" charset="0"/>
              </a:rPr>
              <a:t>in presenza di </a:t>
            </a:r>
            <a:r>
              <a:rPr lang="it-IT" b="1" u="sng" dirty="0" smtClean="0">
                <a:solidFill>
                  <a:srgbClr val="FF0000"/>
                </a:solidFill>
                <a:latin typeface="Arial" panose="020B0604020202020204" pitchFamily="34" charset="0"/>
                <a:cs typeface="Arial" panose="020B0604020202020204" pitchFamily="34" charset="0"/>
              </a:rPr>
              <a:t>società di servizi </a:t>
            </a:r>
            <a:r>
              <a:rPr lang="it-IT" b="1" u="sng" dirty="0">
                <a:solidFill>
                  <a:srgbClr val="FF0000"/>
                </a:solidFill>
                <a:latin typeface="Arial" panose="020B0604020202020204" pitchFamily="34" charset="0"/>
                <a:cs typeface="Arial" panose="020B0604020202020204" pitchFamily="34" charset="0"/>
              </a:rPr>
              <a:t>strumentali o ausiliari all'esercizio della professione</a:t>
            </a:r>
            <a:r>
              <a:rPr lang="it-IT" dirty="0" smtClean="0">
                <a:latin typeface="Arial" panose="020B0604020202020204" pitchFamily="34" charset="0"/>
                <a:cs typeface="Arial" panose="020B0604020202020204" pitchFamily="34" charset="0"/>
              </a:rPr>
              <a:t>, ovvero </a:t>
            </a:r>
            <a:r>
              <a:rPr lang="it-IT" dirty="0">
                <a:latin typeface="Arial" panose="020B0604020202020204" pitchFamily="34" charset="0"/>
                <a:cs typeface="Arial" panose="020B0604020202020204" pitchFamily="34" charset="0"/>
              </a:rPr>
              <a:t>qualora il professionista riveste la carica di </a:t>
            </a:r>
            <a:r>
              <a:rPr lang="it-IT" dirty="0" smtClean="0">
                <a:latin typeface="Arial" panose="020B0604020202020204" pitchFamily="34" charset="0"/>
                <a:cs typeface="Arial" panose="020B0604020202020204" pitchFamily="34" charset="0"/>
              </a:rPr>
              <a:t>amministratore sulla </a:t>
            </a:r>
            <a:r>
              <a:rPr lang="it-IT" dirty="0">
                <a:latin typeface="Arial" panose="020B0604020202020204" pitchFamily="34" charset="0"/>
                <a:cs typeface="Arial" panose="020B0604020202020204" pitchFamily="34" charset="0"/>
              </a:rPr>
              <a:t>base di uno specifico incarico professionale e per </a:t>
            </a:r>
            <a:r>
              <a:rPr lang="it-IT" dirty="0" smtClean="0">
                <a:latin typeface="Arial" panose="020B0604020202020204" pitchFamily="34" charset="0"/>
                <a:cs typeface="Arial" panose="020B0604020202020204" pitchFamily="34" charset="0"/>
              </a:rPr>
              <a:t>il perseguimento </a:t>
            </a:r>
            <a:r>
              <a:rPr lang="it-IT" dirty="0">
                <a:latin typeface="Arial" panose="020B0604020202020204" pitchFamily="34" charset="0"/>
                <a:cs typeface="Arial" panose="020B0604020202020204" pitchFamily="34" charset="0"/>
              </a:rPr>
              <a:t>dell'interesse di colui che conferisce l'incarico.</a:t>
            </a:r>
          </a:p>
          <a:p>
            <a:pPr marL="0" indent="0" algn="just">
              <a:buNone/>
            </a:pPr>
            <a:r>
              <a:rPr lang="it-IT" dirty="0">
                <a:latin typeface="Arial" panose="020B0604020202020204" pitchFamily="34" charset="0"/>
                <a:cs typeface="Arial" panose="020B0604020202020204" pitchFamily="34" charset="0"/>
              </a:rPr>
              <a:t>3. L'iscrizione nell'Albo non </a:t>
            </a:r>
            <a:r>
              <a:rPr lang="it-IT" dirty="0" smtClean="0">
                <a:latin typeface="Arial" panose="020B0604020202020204" pitchFamily="34" charset="0"/>
                <a:cs typeface="Arial" panose="020B0604020202020204" pitchFamily="34" charset="0"/>
              </a:rPr>
              <a:t>è </a:t>
            </a:r>
            <a:r>
              <a:rPr lang="it-IT" dirty="0">
                <a:latin typeface="Arial" panose="020B0604020202020204" pitchFamily="34" charset="0"/>
                <a:cs typeface="Arial" panose="020B0604020202020204" pitchFamily="34" charset="0"/>
              </a:rPr>
              <a:t>consentita a tutti i soggetti </a:t>
            </a:r>
            <a:r>
              <a:rPr lang="it-IT" dirty="0" smtClean="0">
                <a:latin typeface="Arial" panose="020B0604020202020204" pitchFamily="34" charset="0"/>
                <a:cs typeface="Arial" panose="020B0604020202020204" pitchFamily="34" charset="0"/>
              </a:rPr>
              <a:t>ai quali</a:t>
            </a:r>
            <a:r>
              <a:rPr lang="it-IT" dirty="0">
                <a:latin typeface="Arial" panose="020B0604020202020204" pitchFamily="34" charset="0"/>
                <a:cs typeface="Arial" panose="020B0604020202020204" pitchFamily="34" charset="0"/>
              </a:rPr>
              <a:t>, secondo gli ordinamenti loro applicabili, </a:t>
            </a:r>
            <a:r>
              <a:rPr lang="it-IT" dirty="0" smtClean="0">
                <a:latin typeface="Arial" panose="020B0604020202020204" pitchFamily="34" charset="0"/>
                <a:cs typeface="Arial" panose="020B0604020202020204" pitchFamily="34" charset="0"/>
              </a:rPr>
              <a:t>è vietato l'esercizio </a:t>
            </a:r>
            <a:r>
              <a:rPr lang="it-IT" dirty="0">
                <a:latin typeface="Arial" panose="020B0604020202020204" pitchFamily="34" charset="0"/>
                <a:cs typeface="Arial" panose="020B0604020202020204" pitchFamily="34" charset="0"/>
              </a:rPr>
              <a:t>della libera professione.</a:t>
            </a:r>
          </a:p>
          <a:p>
            <a:pPr marL="0" indent="0" algn="just">
              <a:buNone/>
            </a:pPr>
            <a:r>
              <a:rPr lang="it-IT" dirty="0">
                <a:latin typeface="Arial" panose="020B0604020202020204" pitchFamily="34" charset="0"/>
                <a:cs typeface="Arial" panose="020B0604020202020204" pitchFamily="34" charset="0"/>
              </a:rPr>
              <a:t>4. Le ipotesi di </a:t>
            </a:r>
            <a:r>
              <a:rPr lang="it-IT" dirty="0" smtClean="0">
                <a:latin typeface="Arial" panose="020B0604020202020204" pitchFamily="34" charset="0"/>
                <a:cs typeface="Arial" panose="020B0604020202020204" pitchFamily="34" charset="0"/>
              </a:rPr>
              <a:t>incompatibilità </a:t>
            </a:r>
            <a:r>
              <a:rPr lang="it-IT" dirty="0">
                <a:latin typeface="Arial" panose="020B0604020202020204" pitchFamily="34" charset="0"/>
                <a:cs typeface="Arial" panose="020B0604020202020204" pitchFamily="34" charset="0"/>
              </a:rPr>
              <a:t>sono valutate con </a:t>
            </a:r>
            <a:r>
              <a:rPr lang="it-IT" dirty="0" smtClean="0">
                <a:latin typeface="Arial" panose="020B0604020202020204" pitchFamily="34" charset="0"/>
                <a:cs typeface="Arial" panose="020B0604020202020204" pitchFamily="34" charset="0"/>
              </a:rPr>
              <a:t>riferimento alle </a:t>
            </a:r>
            <a:r>
              <a:rPr lang="it-IT" dirty="0">
                <a:latin typeface="Arial" panose="020B0604020202020204" pitchFamily="34" charset="0"/>
                <a:cs typeface="Arial" panose="020B0604020202020204" pitchFamily="34" charset="0"/>
              </a:rPr>
              <a:t>disposizioni </a:t>
            </a:r>
            <a:r>
              <a:rPr lang="it-IT" dirty="0" smtClean="0">
                <a:latin typeface="Arial" panose="020B0604020202020204" pitchFamily="34" charset="0"/>
                <a:cs typeface="Arial" panose="020B0604020202020204" pitchFamily="34" charset="0"/>
              </a:rPr>
              <a:t>di </a:t>
            </a:r>
            <a:r>
              <a:rPr lang="it-IT" dirty="0">
                <a:latin typeface="Arial" panose="020B0604020202020204" pitchFamily="34" charset="0"/>
                <a:cs typeface="Arial" panose="020B0604020202020204" pitchFamily="34" charset="0"/>
              </a:rPr>
              <a:t>cui al presente articolo anche per </a:t>
            </a:r>
            <a:r>
              <a:rPr lang="it-IT" dirty="0" smtClean="0">
                <a:latin typeface="Arial" panose="020B0604020202020204" pitchFamily="34" charset="0"/>
                <a:cs typeface="Arial" panose="020B0604020202020204" pitchFamily="34" charset="0"/>
              </a:rPr>
              <a:t>le situazioni </a:t>
            </a:r>
            <a:r>
              <a:rPr lang="it-IT" dirty="0">
                <a:latin typeface="Arial" panose="020B0604020202020204" pitchFamily="34" charset="0"/>
                <a:cs typeface="Arial" panose="020B0604020202020204" pitchFamily="34" charset="0"/>
              </a:rPr>
              <a:t>in corso alla data di entrata in vigore del </a:t>
            </a:r>
            <a:r>
              <a:rPr lang="it-IT" dirty="0" smtClean="0">
                <a:latin typeface="Arial" panose="020B0604020202020204" pitchFamily="34" charset="0"/>
                <a:cs typeface="Arial" panose="020B0604020202020204" pitchFamily="34" charset="0"/>
              </a:rPr>
              <a:t>presente decreto </a:t>
            </a:r>
            <a:r>
              <a:rPr lang="it-IT" dirty="0">
                <a:latin typeface="Arial" panose="020B0604020202020204" pitchFamily="34" charset="0"/>
                <a:cs typeface="Arial" panose="020B0604020202020204" pitchFamily="34" charset="0"/>
              </a:rPr>
              <a:t>legislativo.</a:t>
            </a:r>
          </a:p>
        </p:txBody>
      </p:sp>
    </p:spTree>
    <p:extLst>
      <p:ext uri="{BB962C8B-B14F-4D97-AF65-F5344CB8AC3E}">
        <p14:creationId xmlns:p14="http://schemas.microsoft.com/office/powerpoint/2010/main" val="4125003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311470"/>
            <a:ext cx="6781800" cy="860729"/>
          </a:xfrm>
        </p:spPr>
        <p:txBody>
          <a:bodyPr>
            <a:normAutofit fontScale="90000"/>
          </a:bodyPr>
          <a:lstStyle/>
          <a:p>
            <a:r>
              <a:rPr lang="it-IT" dirty="0" smtClean="0"/>
              <a:t>Incompatibilità</a:t>
            </a:r>
            <a:endParaRPr lang="it-IT" dirty="0"/>
          </a:p>
        </p:txBody>
      </p:sp>
      <p:sp>
        <p:nvSpPr>
          <p:cNvPr id="3" name="Segnaposto contenuto 2"/>
          <p:cNvSpPr>
            <a:spLocks noGrp="1"/>
          </p:cNvSpPr>
          <p:nvPr>
            <p:ph idx="1"/>
          </p:nvPr>
        </p:nvSpPr>
        <p:spPr>
          <a:xfrm>
            <a:off x="762000" y="685800"/>
            <a:ext cx="7543800" cy="4776746"/>
          </a:xfrm>
        </p:spPr>
        <p:txBody>
          <a:bodyPr>
            <a:normAutofit fontScale="92500" lnSpcReduction="10000"/>
          </a:bodyPr>
          <a:lstStyle/>
          <a:p>
            <a:pPr marL="0" indent="0" algn="ctr">
              <a:buNone/>
            </a:pPr>
            <a:r>
              <a:rPr lang="it-IT" b="1" dirty="0" smtClean="0"/>
              <a:t>Note interpretative del 13 ottobre 2010</a:t>
            </a:r>
          </a:p>
          <a:p>
            <a:r>
              <a:rPr lang="it-IT" dirty="0" smtClean="0"/>
              <a:t>17 casistiche su attività d’impresa:</a:t>
            </a:r>
          </a:p>
          <a:p>
            <a:pPr algn="just">
              <a:buFont typeface="Wingdings"/>
              <a:buChar char="è"/>
            </a:pPr>
            <a:r>
              <a:rPr lang="it-IT" dirty="0" err="1" smtClean="0"/>
              <a:t>Cass</a:t>
            </a:r>
            <a:r>
              <a:rPr lang="it-IT" dirty="0"/>
              <a:t>. civ., sez. un., 19 luglio 1976, n. 2848 </a:t>
            </a:r>
            <a:r>
              <a:rPr lang="it-IT" dirty="0" smtClean="0"/>
              <a:t>affermato che: devono </a:t>
            </a:r>
            <a:r>
              <a:rPr lang="it-IT" b="1" u="sng" dirty="0" smtClean="0"/>
              <a:t>ritenersi </a:t>
            </a:r>
            <a:r>
              <a:rPr lang="it-IT" b="1" u="sng" dirty="0"/>
              <a:t>incompatibili con l’esercizio dell’attività professionale</a:t>
            </a:r>
            <a:r>
              <a:rPr lang="it-IT" dirty="0"/>
              <a:t> non quelle attività caratterizzate dalla loro attitudine </a:t>
            </a:r>
            <a:r>
              <a:rPr lang="it-IT" dirty="0" smtClean="0"/>
              <a:t>a produrre </a:t>
            </a:r>
            <a:r>
              <a:rPr lang="it-IT" dirty="0"/>
              <a:t>reddito ma piuttosto </a:t>
            </a:r>
            <a:r>
              <a:rPr lang="it-IT" b="1" u="sng" dirty="0"/>
              <a:t>quelle ritenute </a:t>
            </a:r>
            <a:r>
              <a:rPr lang="it-IT" b="1" i="1" u="sng" dirty="0"/>
              <a:t>“idonee a incidere negativamente sulla libertà del professionista</a:t>
            </a:r>
            <a:r>
              <a:rPr lang="it-IT" i="1" dirty="0"/>
              <a:t>” </a:t>
            </a:r>
            <a:r>
              <a:rPr lang="it-IT" dirty="0"/>
              <a:t>e </a:t>
            </a:r>
            <a:r>
              <a:rPr lang="it-IT" dirty="0" smtClean="0"/>
              <a:t>che </a:t>
            </a:r>
            <a:r>
              <a:rPr lang="it-IT" i="1" dirty="0" smtClean="0"/>
              <a:t>“</a:t>
            </a:r>
            <a:r>
              <a:rPr lang="it-IT" i="1" dirty="0"/>
              <a:t>tale idoneità può, di volta in volta, derivare dall’essere esse dirette alla cura di interessi che possono </a:t>
            </a:r>
            <a:r>
              <a:rPr lang="it-IT" i="1" dirty="0" smtClean="0"/>
              <a:t>interferire nell’esercizio </a:t>
            </a:r>
            <a:r>
              <a:rPr lang="it-IT" i="1" dirty="0"/>
              <a:t>delle suddette professioni, ovvero dalla subordinazione che esse determinano nei confronti di terzi</a:t>
            </a:r>
            <a:r>
              <a:rPr lang="it-IT" i="1" dirty="0" smtClean="0"/>
              <a:t>, ovvero </a:t>
            </a:r>
            <a:r>
              <a:rPr lang="it-IT" i="1" dirty="0"/>
              <a:t>infine, dai poteri che esse comportano in chi le esercita</a:t>
            </a:r>
            <a:r>
              <a:rPr lang="it-IT" i="1" dirty="0" smtClean="0"/>
              <a:t>”.</a:t>
            </a:r>
          </a:p>
          <a:p>
            <a:pPr algn="just">
              <a:buFont typeface="Wingdings"/>
              <a:buChar char="è"/>
            </a:pPr>
            <a:r>
              <a:rPr lang="it-IT" b="1" dirty="0"/>
              <a:t> </a:t>
            </a:r>
            <a:r>
              <a:rPr lang="it-IT" b="1" dirty="0" smtClean="0"/>
              <a:t>TASSATIVITA’ DELLA NORMA</a:t>
            </a:r>
            <a:endParaRPr lang="it-IT" b="1" dirty="0"/>
          </a:p>
        </p:txBody>
      </p:sp>
    </p:spTree>
    <p:extLst>
      <p:ext uri="{BB962C8B-B14F-4D97-AF65-F5344CB8AC3E}">
        <p14:creationId xmlns:p14="http://schemas.microsoft.com/office/powerpoint/2010/main" val="34264655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1999" y="5430740"/>
            <a:ext cx="7276769" cy="741459"/>
          </a:xfrm>
        </p:spPr>
        <p:txBody>
          <a:bodyPr>
            <a:normAutofit/>
          </a:bodyPr>
          <a:lstStyle/>
          <a:p>
            <a:r>
              <a:rPr lang="it-IT" sz="3600" dirty="0" smtClean="0"/>
              <a:t>Incompatibilità e pubblico impiego</a:t>
            </a:r>
            <a:endParaRPr lang="it-IT" sz="3600" dirty="0"/>
          </a:p>
        </p:txBody>
      </p:sp>
      <p:sp>
        <p:nvSpPr>
          <p:cNvPr id="3" name="Segnaposto contenuto 2"/>
          <p:cNvSpPr>
            <a:spLocks noGrp="1"/>
          </p:cNvSpPr>
          <p:nvPr>
            <p:ph idx="1"/>
          </p:nvPr>
        </p:nvSpPr>
        <p:spPr>
          <a:xfrm>
            <a:off x="762000" y="685800"/>
            <a:ext cx="7543800" cy="4896016"/>
          </a:xfrm>
        </p:spPr>
        <p:txBody>
          <a:bodyPr>
            <a:noAutofit/>
          </a:bodyPr>
          <a:lstStyle/>
          <a:p>
            <a:pPr marL="0" indent="0">
              <a:buNone/>
            </a:pPr>
            <a:r>
              <a:rPr lang="it-IT" sz="1800" b="1" dirty="0" smtClean="0">
                <a:latin typeface="Arial" panose="020B0604020202020204" pitchFamily="34" charset="0"/>
                <a:cs typeface="Arial" panose="020B0604020202020204" pitchFamily="34" charset="0"/>
                <a:sym typeface="Wingdings" panose="05000000000000000000" pitchFamily="2" charset="2"/>
              </a:rPr>
              <a:t> </a:t>
            </a:r>
            <a:r>
              <a:rPr lang="it-IT" sz="1800" b="1" dirty="0" smtClean="0">
                <a:latin typeface="Arial" panose="020B0604020202020204" pitchFamily="34" charset="0"/>
                <a:cs typeface="Arial" panose="020B0604020202020204" pitchFamily="34" charset="0"/>
              </a:rPr>
              <a:t>L'IMPIEGATO PUBBLICO </a:t>
            </a:r>
            <a:r>
              <a:rPr lang="it-IT" sz="1800" dirty="0" smtClean="0">
                <a:latin typeface="Arial" panose="020B0604020202020204" pitchFamily="34" charset="0"/>
                <a:cs typeface="Arial" panose="020B0604020202020204" pitchFamily="34" charset="0"/>
              </a:rPr>
              <a:t>non </a:t>
            </a:r>
            <a:r>
              <a:rPr lang="it-IT" sz="1800" dirty="0">
                <a:latin typeface="Arial" panose="020B0604020202020204" pitchFamily="34" charset="0"/>
                <a:cs typeface="Arial" panose="020B0604020202020204" pitchFamily="34" charset="0"/>
              </a:rPr>
              <a:t>può svolgere altre attività e/o incarichi </a:t>
            </a:r>
            <a:r>
              <a:rPr lang="it-IT" sz="1800" dirty="0" smtClean="0">
                <a:latin typeface="Arial" panose="020B0604020202020204" pitchFamily="34" charset="0"/>
                <a:cs typeface="Arial" panose="020B0604020202020204" pitchFamily="34" charset="0"/>
              </a:rPr>
              <a:t>retribuiti. </a:t>
            </a:r>
          </a:p>
          <a:p>
            <a:pPr marL="0" indent="0">
              <a:buNone/>
            </a:pPr>
            <a:r>
              <a:rPr lang="it-IT" sz="1800" dirty="0" smtClean="0">
                <a:latin typeface="Arial" panose="020B0604020202020204" pitchFamily="34" charset="0"/>
                <a:cs typeface="Arial" panose="020B0604020202020204" pitchFamily="34" charset="0"/>
                <a:sym typeface="Wingdings" panose="05000000000000000000" pitchFamily="2" charset="2"/>
              </a:rPr>
              <a:t> </a:t>
            </a:r>
            <a:r>
              <a:rPr lang="it-IT" sz="1800" b="1" u="sng" dirty="0" smtClean="0">
                <a:latin typeface="Arial" panose="020B0604020202020204" pitchFamily="34" charset="0"/>
                <a:cs typeface="Arial" panose="020B0604020202020204" pitchFamily="34" charset="0"/>
                <a:sym typeface="Wingdings" panose="05000000000000000000" pitchFamily="2" charset="2"/>
              </a:rPr>
              <a:t>D</a:t>
            </a:r>
            <a:r>
              <a:rPr lang="it-IT" sz="1800" b="1" u="sng" dirty="0" smtClean="0">
                <a:latin typeface="Arial" panose="020B0604020202020204" pitchFamily="34" charset="0"/>
                <a:cs typeface="Arial" panose="020B0604020202020204" pitchFamily="34" charset="0"/>
              </a:rPr>
              <a:t>IPENDENTI PUBBLICI CON RAPPORTO DI LAVORO A TEMPO PARZIALE</a:t>
            </a:r>
            <a:r>
              <a:rPr lang="it-IT" sz="1800" dirty="0" smtClean="0">
                <a:latin typeface="Arial" panose="020B0604020202020204" pitchFamily="34" charset="0"/>
                <a:cs typeface="Arial" panose="020B0604020202020204" pitchFamily="34" charset="0"/>
              </a:rPr>
              <a:t>:</a:t>
            </a:r>
          </a:p>
          <a:p>
            <a:pPr marL="0" indent="0" algn="ctr">
              <a:buNone/>
            </a:pPr>
            <a:r>
              <a:rPr lang="it-IT" sz="1800" dirty="0" smtClean="0">
                <a:latin typeface="Arial" panose="020B0604020202020204" pitchFamily="34" charset="0"/>
                <a:cs typeface="Arial" panose="020B0604020202020204" pitchFamily="34" charset="0"/>
              </a:rPr>
              <a:t>Part time fino al 50% </a:t>
            </a:r>
            <a:r>
              <a:rPr lang="it-IT" sz="1800" dirty="0" smtClean="0">
                <a:latin typeface="Arial" panose="020B0604020202020204" pitchFamily="34" charset="0"/>
                <a:cs typeface="Arial" panose="020B0604020202020204" pitchFamily="34" charset="0"/>
                <a:sym typeface="Wingdings" panose="05000000000000000000" pitchFamily="2" charset="2"/>
              </a:rPr>
              <a:t> </a:t>
            </a:r>
            <a:r>
              <a:rPr lang="it-IT" sz="1800" b="1" dirty="0" smtClean="0">
                <a:latin typeface="Arial" panose="020B0604020202020204" pitchFamily="34" charset="0"/>
                <a:cs typeface="Arial" panose="020B0604020202020204" pitchFamily="34" charset="0"/>
                <a:sym typeface="Wingdings" panose="05000000000000000000" pitchFamily="2" charset="2"/>
              </a:rPr>
              <a:t>SI </a:t>
            </a:r>
            <a:r>
              <a:rPr lang="it-IT" sz="1800" dirty="0" smtClean="0">
                <a:latin typeface="Arial" panose="020B0604020202020204" pitchFamily="34" charset="0"/>
                <a:cs typeface="Arial" panose="020B0604020202020204" pitchFamily="34" charset="0"/>
                <a:sym typeface="Wingdings" panose="05000000000000000000" pitchFamily="2" charset="2"/>
              </a:rPr>
              <a:t>possono svolgere attività libero professionale </a:t>
            </a:r>
            <a:r>
              <a:rPr lang="it-IT" sz="2000" b="1" u="sng" spc="300" dirty="0" smtClean="0">
                <a:solidFill>
                  <a:srgbClr val="FF0000"/>
                </a:solidFill>
                <a:latin typeface="Arial" panose="020B0604020202020204" pitchFamily="34" charset="0"/>
                <a:cs typeface="Arial" panose="020B0604020202020204" pitchFamily="34" charset="0"/>
                <a:sym typeface="Wingdings" panose="05000000000000000000" pitchFamily="2" charset="2"/>
              </a:rPr>
              <a:t>MA NON POSSONO</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ricevere incarichi </a:t>
            </a:r>
            <a:r>
              <a:rPr lang="it-IT" sz="1800" dirty="0">
                <a:latin typeface="Arial" panose="020B0604020202020204" pitchFamily="34" charset="0"/>
                <a:cs typeface="Arial" panose="020B0604020202020204" pitchFamily="34" charset="0"/>
              </a:rPr>
              <a:t>professionali dalle amministrazioni pubbliche; </a:t>
            </a:r>
            <a:endParaRPr lang="it-IT" sz="1800" dirty="0" smtClean="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assumere </a:t>
            </a:r>
            <a:r>
              <a:rPr lang="it-IT" sz="1800" dirty="0">
                <a:latin typeface="Arial" panose="020B0604020202020204" pitchFamily="34" charset="0"/>
                <a:cs typeface="Arial" panose="020B0604020202020204" pitchFamily="34" charset="0"/>
              </a:rPr>
              <a:t>il patrocinio in controversie nelle quali sia parte la pubblica </a:t>
            </a:r>
            <a:r>
              <a:rPr lang="it-IT" sz="1800" dirty="0" smtClean="0">
                <a:latin typeface="Arial" panose="020B0604020202020204" pitchFamily="34" charset="0"/>
                <a:cs typeface="Arial" panose="020B0604020202020204" pitchFamily="34" charset="0"/>
              </a:rPr>
              <a:t>amministrazione. </a:t>
            </a:r>
          </a:p>
          <a:p>
            <a:pPr marL="0" indent="0" algn="just">
              <a:buNone/>
            </a:pPr>
            <a:r>
              <a:rPr lang="it-IT" sz="1800" dirty="0" smtClean="0">
                <a:latin typeface="Arial" panose="020B0604020202020204" pitchFamily="34" charset="0"/>
                <a:cs typeface="Arial" panose="020B0604020202020204" pitchFamily="34" charset="0"/>
                <a:sym typeface="Wingdings" panose="05000000000000000000" pitchFamily="2" charset="2"/>
              </a:rPr>
              <a:t> </a:t>
            </a:r>
            <a:r>
              <a:rPr lang="it-IT" sz="1800" b="1" u="sng" dirty="0" smtClean="0">
                <a:latin typeface="Arial" panose="020B0604020202020204" pitchFamily="34" charset="0"/>
                <a:cs typeface="Arial" panose="020B0604020202020204" pitchFamily="34" charset="0"/>
              </a:rPr>
              <a:t>CONTENZIOSO TRIBUTARIO Art</a:t>
            </a:r>
            <a:r>
              <a:rPr lang="it-IT" sz="1800" b="1" u="sng" dirty="0">
                <a:latin typeface="Arial" panose="020B0604020202020204" pitchFamily="34" charset="0"/>
                <a:cs typeface="Arial" panose="020B0604020202020204" pitchFamily="34" charset="0"/>
              </a:rPr>
              <a:t>. </a:t>
            </a:r>
            <a:r>
              <a:rPr lang="it-IT" sz="1800" b="1" u="sng" dirty="0" smtClean="0">
                <a:latin typeface="Arial" panose="020B0604020202020204" pitchFamily="34" charset="0"/>
                <a:cs typeface="Arial" panose="020B0604020202020204" pitchFamily="34" charset="0"/>
              </a:rPr>
              <a:t>12 D. </a:t>
            </a:r>
            <a:r>
              <a:rPr lang="it-IT" sz="1800" b="1" u="sng" dirty="0" err="1" smtClean="0">
                <a:latin typeface="Arial" panose="020B0604020202020204" pitchFamily="34" charset="0"/>
                <a:cs typeface="Arial" panose="020B0604020202020204" pitchFamily="34" charset="0"/>
              </a:rPr>
              <a:t>Lgs</a:t>
            </a:r>
            <a:r>
              <a:rPr lang="it-IT" sz="1800" b="1" u="sng" dirty="0" smtClean="0">
                <a:latin typeface="Arial" panose="020B0604020202020204" pitchFamily="34" charset="0"/>
                <a:cs typeface="Arial" panose="020B0604020202020204" pitchFamily="34" charset="0"/>
              </a:rPr>
              <a:t>. 546/1992 comma 2</a:t>
            </a:r>
          </a:p>
          <a:p>
            <a:pPr marL="0" indent="0" algn="just">
              <a:buNone/>
            </a:pPr>
            <a:r>
              <a:rPr lang="it-IT" sz="1800" b="1" i="1" dirty="0" smtClean="0">
                <a:latin typeface="Arial" panose="020B0604020202020204" pitchFamily="34" charset="0"/>
                <a:cs typeface="Arial" panose="020B0604020202020204" pitchFamily="34" charset="0"/>
              </a:rPr>
              <a:t>Sono </a:t>
            </a:r>
            <a:r>
              <a:rPr lang="it-IT" sz="1800" b="1" i="1" dirty="0">
                <a:latin typeface="Arial" panose="020B0604020202020204" pitchFamily="34" charset="0"/>
                <a:cs typeface="Arial" panose="020B0604020202020204" pitchFamily="34" charset="0"/>
              </a:rPr>
              <a:t>abilitati all'assistenza tecnica dinanzi alle commissioni tributarie, se iscritti nei relativi albi professionali, gli avvocati, i dottori commercialisti, i ragionieri e i periti commerciali, </a:t>
            </a:r>
            <a:r>
              <a:rPr lang="it-IT" sz="1800" b="1" i="1" dirty="0" smtClean="0">
                <a:latin typeface="Arial" panose="020B0604020202020204" pitchFamily="34" charset="0"/>
                <a:cs typeface="Arial" panose="020B0604020202020204" pitchFamily="34" charset="0"/>
              </a:rPr>
              <a:t>nonché </a:t>
            </a:r>
            <a:r>
              <a:rPr lang="it-IT" sz="1800" b="1" i="1" dirty="0">
                <a:latin typeface="Arial" panose="020B0604020202020204" pitchFamily="34" charset="0"/>
                <a:cs typeface="Arial" panose="020B0604020202020204" pitchFamily="34" charset="0"/>
              </a:rPr>
              <a:t>i consulenti del lavoro </a:t>
            </a:r>
            <a:r>
              <a:rPr lang="it-IT" sz="1800" b="1" i="1" u="sng" dirty="0" err="1">
                <a:solidFill>
                  <a:srgbClr val="FF0000"/>
                </a:solidFill>
                <a:latin typeface="Arial" panose="020B0604020202020204" pitchFamily="34" charset="0"/>
                <a:cs typeface="Arial" panose="020B0604020202020204" pitchFamily="34" charset="0"/>
              </a:rPr>
              <a:t>purche</a:t>
            </a:r>
            <a:r>
              <a:rPr lang="it-IT" sz="1800" b="1" i="1" u="sng" dirty="0">
                <a:solidFill>
                  <a:srgbClr val="FF0000"/>
                </a:solidFill>
                <a:latin typeface="Arial" panose="020B0604020202020204" pitchFamily="34" charset="0"/>
                <a:cs typeface="Arial" panose="020B0604020202020204" pitchFamily="34" charset="0"/>
              </a:rPr>
              <a:t>' non dipendenti </a:t>
            </a:r>
            <a:r>
              <a:rPr lang="it-IT" sz="1800" b="1" i="1" u="sng" dirty="0" smtClean="0">
                <a:solidFill>
                  <a:srgbClr val="FF0000"/>
                </a:solidFill>
                <a:latin typeface="Arial" panose="020B0604020202020204" pitchFamily="34" charset="0"/>
                <a:cs typeface="Arial" panose="020B0604020202020204" pitchFamily="34" charset="0"/>
              </a:rPr>
              <a:t>dall'amministrazione pubblica.</a:t>
            </a:r>
            <a:endParaRPr lang="it-IT" sz="1800"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295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263762"/>
            <a:ext cx="6781800" cy="908437"/>
          </a:xfrm>
        </p:spPr>
        <p:txBody>
          <a:bodyPr>
            <a:normAutofit fontScale="90000"/>
          </a:bodyPr>
          <a:lstStyle/>
          <a:p>
            <a:r>
              <a:rPr lang="it-IT" dirty="0" smtClean="0"/>
              <a:t>Società di servizi</a:t>
            </a:r>
            <a:endParaRPr lang="it-IT" dirty="0"/>
          </a:p>
        </p:txBody>
      </p:sp>
      <p:sp>
        <p:nvSpPr>
          <p:cNvPr id="3" name="Segnaposto contenuto 2"/>
          <p:cNvSpPr>
            <a:spLocks noGrp="1"/>
          </p:cNvSpPr>
          <p:nvPr>
            <p:ph idx="1"/>
          </p:nvPr>
        </p:nvSpPr>
        <p:spPr/>
        <p:txBody>
          <a:bodyPr/>
          <a:lstStyle/>
          <a:p>
            <a:pPr marL="0" indent="0">
              <a:buNone/>
            </a:pPr>
            <a:r>
              <a:rPr lang="it-IT" b="1" dirty="0" smtClean="0"/>
              <a:t>Incompatibilità qualora il volume d’affari attribuibile al professionista dalla società di servizi sia superiore a quello generato personalmente.</a:t>
            </a:r>
          </a:p>
          <a:p>
            <a:pPr marL="0" indent="0">
              <a:buNone/>
            </a:pPr>
            <a:endParaRPr lang="it-IT" b="1" dirty="0" smtClean="0"/>
          </a:p>
          <a:p>
            <a:pPr marL="0" indent="0">
              <a:buNone/>
            </a:pPr>
            <a:r>
              <a:rPr lang="it-IT" b="1" dirty="0" smtClean="0"/>
              <a:t> </a:t>
            </a:r>
            <a:r>
              <a:rPr lang="it-IT" b="1" dirty="0" smtClean="0">
                <a:sym typeface="Wingdings" panose="05000000000000000000" pitchFamily="2" charset="2"/>
              </a:rPr>
              <a:t> non si applica se generato da STP.</a:t>
            </a:r>
            <a:endParaRPr lang="it-IT" b="1" dirty="0" smtClean="0"/>
          </a:p>
          <a:p>
            <a:pPr marL="0" indent="0">
              <a:buNone/>
            </a:pPr>
            <a:endParaRPr lang="it-IT" dirty="0"/>
          </a:p>
        </p:txBody>
      </p:sp>
    </p:spTree>
    <p:extLst>
      <p:ext uri="{BB962C8B-B14F-4D97-AF65-F5344CB8AC3E}">
        <p14:creationId xmlns:p14="http://schemas.microsoft.com/office/powerpoint/2010/main" val="2457951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92202"/>
            <a:ext cx="6781800" cy="979998"/>
          </a:xfrm>
        </p:spPr>
        <p:txBody>
          <a:bodyPr/>
          <a:lstStyle/>
          <a:p>
            <a:r>
              <a:rPr lang="it-IT" dirty="0" smtClean="0"/>
              <a:t>Esempio da PO 116/2011</a:t>
            </a:r>
            <a:endParaRPr lang="it-IT" dirty="0"/>
          </a:p>
        </p:txBody>
      </p:sp>
      <p:sp>
        <p:nvSpPr>
          <p:cNvPr id="3" name="Segnaposto contenuto 2"/>
          <p:cNvSpPr>
            <a:spLocks noGrp="1"/>
          </p:cNvSpPr>
          <p:nvPr>
            <p:ph idx="1"/>
          </p:nvPr>
        </p:nvSpPr>
        <p:spPr>
          <a:xfrm>
            <a:off x="762000" y="685800"/>
            <a:ext cx="7543800" cy="2939995"/>
          </a:xfrm>
        </p:spPr>
        <p:txBody>
          <a:bodyPr/>
          <a:lstStyle/>
          <a:p>
            <a:r>
              <a:rPr lang="it-IT" dirty="0" smtClean="0"/>
              <a:t>2 professionisti (Tizio e Caio) sono soci di una </a:t>
            </a:r>
            <a:r>
              <a:rPr lang="it-IT" dirty="0" err="1" smtClean="0"/>
              <a:t>snc</a:t>
            </a:r>
            <a:r>
              <a:rPr lang="it-IT" dirty="0" smtClean="0"/>
              <a:t> al 50% e in associazione professionale al 50%</a:t>
            </a:r>
          </a:p>
          <a:p>
            <a:r>
              <a:rPr lang="it-IT" dirty="0" smtClean="0"/>
              <a:t>Fatturato SNC =100</a:t>
            </a:r>
          </a:p>
          <a:p>
            <a:r>
              <a:rPr lang="it-IT" dirty="0" smtClean="0"/>
              <a:t>Fatturato associazione = 90</a:t>
            </a:r>
          </a:p>
          <a:p>
            <a:r>
              <a:rPr lang="it-IT" dirty="0" smtClean="0"/>
              <a:t>Snc fattura 45 all’associazione e 55 direttamente a clienti terzi.</a:t>
            </a:r>
          </a:p>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4294016731"/>
              </p:ext>
            </p:extLst>
          </p:nvPr>
        </p:nvGraphicFramePr>
        <p:xfrm>
          <a:off x="1007162" y="3696113"/>
          <a:ext cx="7394052" cy="1206114"/>
        </p:xfrm>
        <a:graphic>
          <a:graphicData uri="http://schemas.openxmlformats.org/drawingml/2006/table">
            <a:tbl>
              <a:tblPr firstRow="1" bandRow="1">
                <a:tableStyleId>{5C22544A-7EE6-4342-B048-85BDC9FD1C3A}</a:tableStyleId>
              </a:tblPr>
              <a:tblGrid>
                <a:gridCol w="1848513"/>
                <a:gridCol w="1848513"/>
                <a:gridCol w="1848513"/>
                <a:gridCol w="1848513"/>
              </a:tblGrid>
              <a:tr h="402038">
                <a:tc>
                  <a:txBody>
                    <a:bodyPr/>
                    <a:lstStyle/>
                    <a:p>
                      <a:endParaRPr lang="it-IT" dirty="0"/>
                    </a:p>
                  </a:txBody>
                  <a:tcPr/>
                </a:tc>
                <a:tc>
                  <a:txBody>
                    <a:bodyPr/>
                    <a:lstStyle/>
                    <a:p>
                      <a:r>
                        <a:rPr lang="it-IT" dirty="0" smtClean="0"/>
                        <a:t>Quota </a:t>
                      </a:r>
                      <a:r>
                        <a:rPr lang="it-IT" dirty="0" err="1" smtClean="0"/>
                        <a:t>snc</a:t>
                      </a:r>
                      <a:endParaRPr lang="it-IT" dirty="0"/>
                    </a:p>
                  </a:txBody>
                  <a:tcPr/>
                </a:tc>
                <a:tc>
                  <a:txBody>
                    <a:bodyPr/>
                    <a:lstStyle/>
                    <a:p>
                      <a:r>
                        <a:rPr lang="it-IT" dirty="0" smtClean="0"/>
                        <a:t>Quota studio</a:t>
                      </a:r>
                      <a:endParaRPr lang="it-IT" dirty="0"/>
                    </a:p>
                  </a:txBody>
                  <a:tcPr/>
                </a:tc>
                <a:tc>
                  <a:txBody>
                    <a:bodyPr/>
                    <a:lstStyle/>
                    <a:p>
                      <a:r>
                        <a:rPr lang="it-IT" dirty="0" smtClean="0"/>
                        <a:t>Esito </a:t>
                      </a:r>
                      <a:endParaRPr lang="it-IT" dirty="0"/>
                    </a:p>
                  </a:txBody>
                  <a:tcPr/>
                </a:tc>
              </a:tr>
              <a:tr h="402038">
                <a:tc>
                  <a:txBody>
                    <a:bodyPr/>
                    <a:lstStyle/>
                    <a:p>
                      <a:r>
                        <a:rPr lang="it-IT" dirty="0" smtClean="0"/>
                        <a:t>Tizio</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50% di 55 =27,5</a:t>
                      </a:r>
                      <a:endParaRPr lang="it-IT" dirty="0"/>
                    </a:p>
                  </a:txBody>
                  <a:tcPr/>
                </a:tc>
                <a:tc>
                  <a:txBody>
                    <a:bodyPr/>
                    <a:lstStyle/>
                    <a:p>
                      <a:r>
                        <a:rPr lang="it-IT" dirty="0" smtClean="0"/>
                        <a:t>45</a:t>
                      </a:r>
                      <a:endParaRPr lang="it-IT" dirty="0"/>
                    </a:p>
                  </a:txBody>
                  <a:tcPr/>
                </a:tc>
                <a:tc>
                  <a:txBody>
                    <a:bodyPr/>
                    <a:lstStyle/>
                    <a:p>
                      <a:r>
                        <a:rPr lang="it-IT" dirty="0" smtClean="0"/>
                        <a:t>compatibile</a:t>
                      </a:r>
                      <a:endParaRPr lang="it-IT" dirty="0"/>
                    </a:p>
                  </a:txBody>
                  <a:tcPr/>
                </a:tc>
              </a:tr>
              <a:tr h="402038">
                <a:tc>
                  <a:txBody>
                    <a:bodyPr/>
                    <a:lstStyle/>
                    <a:p>
                      <a:r>
                        <a:rPr lang="it-IT" dirty="0" smtClean="0"/>
                        <a:t>Caio</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50% di 55 =27,5</a:t>
                      </a:r>
                      <a:endParaRPr lang="it-IT" dirty="0"/>
                    </a:p>
                  </a:txBody>
                  <a:tcPr/>
                </a:tc>
                <a:tc>
                  <a:txBody>
                    <a:bodyPr/>
                    <a:lstStyle/>
                    <a:p>
                      <a:r>
                        <a:rPr lang="it-IT" dirty="0" smtClean="0"/>
                        <a:t>45</a:t>
                      </a:r>
                      <a:endParaRPr lang="it-IT" dirty="0"/>
                    </a:p>
                  </a:txBody>
                  <a:tcPr/>
                </a:tc>
                <a:tc>
                  <a:txBody>
                    <a:bodyPr/>
                    <a:lstStyle/>
                    <a:p>
                      <a:r>
                        <a:rPr lang="it-IT" dirty="0" smtClean="0"/>
                        <a:t>compatibile</a:t>
                      </a:r>
                      <a:endParaRPr lang="it-IT" dirty="0"/>
                    </a:p>
                  </a:txBody>
                  <a:tcPr/>
                </a:tc>
              </a:tr>
            </a:tbl>
          </a:graphicData>
        </a:graphic>
      </p:graphicFrame>
    </p:spTree>
    <p:extLst>
      <p:ext uri="{BB962C8B-B14F-4D97-AF65-F5344CB8AC3E}">
        <p14:creationId xmlns:p14="http://schemas.microsoft.com/office/powerpoint/2010/main" val="2754041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rcRect l="-23333" r="-23333"/>
          <a:stretch>
            <a:fillRect/>
          </a:stretch>
        </p:blipFill>
        <p:spPr>
          <a:xfrm>
            <a:off x="783167" y="1246717"/>
            <a:ext cx="7543800" cy="3886200"/>
          </a:xfrm>
        </p:spPr>
      </p:pic>
    </p:spTree>
    <p:extLst>
      <p:ext uri="{BB962C8B-B14F-4D97-AF65-F5344CB8AC3E}">
        <p14:creationId xmlns:p14="http://schemas.microsoft.com/office/powerpoint/2010/main" val="266226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799"/>
            <a:ext cx="7543800" cy="5399617"/>
          </a:xfrm>
        </p:spPr>
        <p:txBody>
          <a:bodyPr>
            <a:normAutofit fontScale="92500" lnSpcReduction="10000"/>
          </a:bodyPr>
          <a:lstStyle/>
          <a:p>
            <a:pPr marL="0" indent="0" algn="just">
              <a:buNone/>
            </a:pPr>
            <a:r>
              <a:rPr lang="it-IT" sz="2800" dirty="0">
                <a:latin typeface="Arial"/>
                <a:cs typeface="Arial"/>
              </a:rPr>
              <a:t>I tanti piccoli "no" che </a:t>
            </a:r>
            <a:r>
              <a:rPr lang="it-IT" sz="2800" u="sng" dirty="0">
                <a:latin typeface="Arial"/>
                <a:cs typeface="Arial"/>
              </a:rPr>
              <a:t>ciascuno di noi può dire </a:t>
            </a:r>
            <a:r>
              <a:rPr lang="it-IT" sz="2800" dirty="0">
                <a:latin typeface="Arial"/>
                <a:cs typeface="Arial"/>
              </a:rPr>
              <a:t>e che messi tutti in fila, uniti ai piccoli "no" di altre persone capaci come noi di dirli, </a:t>
            </a:r>
            <a:r>
              <a:rPr lang="it-IT" sz="2800" b="1" u="sng" dirty="0">
                <a:solidFill>
                  <a:srgbClr val="FF0000"/>
                </a:solidFill>
                <a:latin typeface="Arial"/>
                <a:cs typeface="Arial"/>
              </a:rPr>
              <a:t>diventano il grande "no" capace di fermare chi è abituato a poter fare tutto quello che gli pare</a:t>
            </a:r>
            <a:r>
              <a:rPr lang="it-IT" sz="2800" dirty="0">
                <a:latin typeface="Arial"/>
                <a:cs typeface="Arial"/>
              </a:rPr>
              <a:t>, grazie alle miriadi di piccoli "si" che viceversa gli assicurano coloro che, evidentemente, quando vedono un muro non riescono a capire che, per quanto grande possa essere, alla fine è fatto di </a:t>
            </a:r>
            <a:r>
              <a:rPr lang="it-IT" sz="2800" u="sng" dirty="0">
                <a:latin typeface="Arial"/>
                <a:cs typeface="Arial"/>
              </a:rPr>
              <a:t>tanti piccoli mattoni</a:t>
            </a:r>
            <a:r>
              <a:rPr lang="it-IT" sz="2800" dirty="0">
                <a:latin typeface="Arial"/>
                <a:cs typeface="Arial"/>
              </a:rPr>
              <a:t>.</a:t>
            </a:r>
            <a:br>
              <a:rPr lang="it-IT" sz="2800" dirty="0">
                <a:latin typeface="Arial"/>
                <a:cs typeface="Arial"/>
              </a:rPr>
            </a:br>
            <a:r>
              <a:rPr lang="it-IT" sz="2800" dirty="0" smtClean="0">
                <a:latin typeface="Arial"/>
                <a:cs typeface="Arial"/>
              </a:rPr>
              <a:t>Dire </a:t>
            </a:r>
            <a:r>
              <a:rPr lang="it-IT" sz="2800" dirty="0">
                <a:latin typeface="Arial"/>
                <a:cs typeface="Arial"/>
              </a:rPr>
              <a:t>un piccolo "no" può costare molta fatica, a volte proprio perché è piccolo: </a:t>
            </a:r>
            <a:r>
              <a:rPr lang="it-IT" sz="2800" dirty="0" err="1">
                <a:latin typeface="Arial"/>
                <a:cs typeface="Arial"/>
              </a:rPr>
              <a:t>eddai</a:t>
            </a:r>
            <a:r>
              <a:rPr lang="it-IT" sz="2800" dirty="0">
                <a:latin typeface="Arial"/>
                <a:cs typeface="Arial"/>
              </a:rPr>
              <a:t>, lascia perdere, che cosa cambia...</a:t>
            </a:r>
            <a:r>
              <a:rPr lang="it-IT" dirty="0"/>
              <a:t>.</a:t>
            </a:r>
            <a:br>
              <a:rPr lang="it-IT" dirty="0"/>
            </a:br>
            <a:endParaRPr lang="it-IT" dirty="0"/>
          </a:p>
        </p:txBody>
      </p:sp>
    </p:spTree>
    <p:extLst>
      <p:ext uri="{BB962C8B-B14F-4D97-AF65-F5344CB8AC3E}">
        <p14:creationId xmlns:p14="http://schemas.microsoft.com/office/powerpoint/2010/main" val="1901633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799"/>
            <a:ext cx="7543800" cy="5399617"/>
          </a:xfrm>
        </p:spPr>
        <p:txBody>
          <a:bodyPr>
            <a:normAutofit fontScale="92500" lnSpcReduction="20000"/>
          </a:bodyPr>
          <a:lstStyle/>
          <a:p>
            <a:pPr marL="0" indent="0" algn="just">
              <a:buNone/>
            </a:pPr>
            <a:r>
              <a:rPr lang="it-IT" sz="2800" dirty="0" smtClean="0">
                <a:latin typeface="Arial"/>
                <a:cs typeface="Arial"/>
              </a:rPr>
              <a:t>Essere </a:t>
            </a:r>
            <a:r>
              <a:rPr lang="it-IT" sz="2800" dirty="0">
                <a:latin typeface="Arial"/>
                <a:cs typeface="Arial"/>
              </a:rPr>
              <a:t>rispettosi del proprio ruolo </a:t>
            </a:r>
            <a:r>
              <a:rPr lang="it-IT" sz="2800" u="sng" dirty="0">
                <a:solidFill>
                  <a:srgbClr val="FF0000"/>
                </a:solidFill>
                <a:latin typeface="Arial"/>
                <a:cs typeface="Arial"/>
              </a:rPr>
              <a:t>anche nelle forme e non soltanto nella sostanza</a:t>
            </a:r>
            <a:r>
              <a:rPr lang="it-IT" sz="2800" dirty="0">
                <a:latin typeface="Arial"/>
                <a:cs typeface="Arial"/>
              </a:rPr>
              <a:t>, tenendo lontano persone che possono offuscare l'istituzione che si rappresenta pro tempore, a prescindere dal fatto che poi nella sostanza non le si voglia assecondare può farti sentire solo: </a:t>
            </a:r>
            <a:r>
              <a:rPr lang="it-IT" sz="2800" dirty="0" err="1">
                <a:latin typeface="Arial"/>
                <a:cs typeface="Arial"/>
              </a:rPr>
              <a:t>eddai</a:t>
            </a:r>
            <a:r>
              <a:rPr lang="it-IT" sz="2800" dirty="0">
                <a:latin typeface="Arial"/>
                <a:cs typeface="Arial"/>
              </a:rPr>
              <a:t> poi ovviamente decidi tu in autonomia, ma cosa ti cambia ricevere quella persona, andarci a cena o a una festa?</a:t>
            </a:r>
            <a:br>
              <a:rPr lang="it-IT" sz="2800" dirty="0">
                <a:latin typeface="Arial"/>
                <a:cs typeface="Arial"/>
              </a:rPr>
            </a:br>
            <a:r>
              <a:rPr lang="it-IT" sz="2800" dirty="0" smtClean="0">
                <a:latin typeface="Arial"/>
                <a:cs typeface="Arial"/>
              </a:rPr>
              <a:t>Invece </a:t>
            </a:r>
            <a:r>
              <a:rPr lang="it-IT" sz="2800" b="1" u="sng" dirty="0">
                <a:solidFill>
                  <a:srgbClr val="FF0000"/>
                </a:solidFill>
                <a:latin typeface="Arial"/>
                <a:cs typeface="Arial"/>
              </a:rPr>
              <a:t>sono tutti piccoli mattoni che costruiscono il grande muro</a:t>
            </a:r>
            <a:r>
              <a:rPr lang="it-IT" sz="2800" dirty="0">
                <a:latin typeface="Arial"/>
                <a:cs typeface="Arial"/>
              </a:rPr>
              <a:t> capace di deviare il corso degli eventi e </a:t>
            </a:r>
            <a:r>
              <a:rPr lang="it-IT" sz="2800" b="1" u="sng" dirty="0">
                <a:solidFill>
                  <a:srgbClr val="FF0000"/>
                </a:solidFill>
                <a:latin typeface="Arial"/>
                <a:cs typeface="Arial"/>
              </a:rPr>
              <a:t>indirizzarli verso la tutela del pubblico interesse e del rispetto degli altri e di se stessi</a:t>
            </a:r>
            <a:r>
              <a:rPr lang="it-IT" sz="2800" dirty="0">
                <a:latin typeface="Arial"/>
                <a:cs typeface="Arial"/>
              </a:rPr>
              <a:t>....</a:t>
            </a:r>
            <a:br>
              <a:rPr lang="it-IT" sz="2800" dirty="0">
                <a:latin typeface="Arial"/>
                <a:cs typeface="Arial"/>
              </a:rPr>
            </a:br>
            <a:endParaRPr lang="it-IT" sz="2800" dirty="0">
              <a:latin typeface="Arial"/>
              <a:cs typeface="Arial"/>
            </a:endParaRPr>
          </a:p>
        </p:txBody>
      </p:sp>
    </p:spTree>
    <p:extLst>
      <p:ext uri="{BB962C8B-B14F-4D97-AF65-F5344CB8AC3E}">
        <p14:creationId xmlns:p14="http://schemas.microsoft.com/office/powerpoint/2010/main" val="198622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799"/>
            <a:ext cx="7543800" cy="5129817"/>
          </a:xfrm>
        </p:spPr>
        <p:txBody>
          <a:bodyPr/>
          <a:lstStyle/>
          <a:p>
            <a:pPr marL="0" indent="0">
              <a:buNone/>
            </a:pPr>
            <a:r>
              <a:rPr lang="it-IT" dirty="0"/>
              <a:t>P</a:t>
            </a:r>
            <a:r>
              <a:rPr lang="it-IT" dirty="0" smtClean="0"/>
              <a:t>reventivo </a:t>
            </a:r>
            <a:r>
              <a:rPr lang="it-IT" dirty="0"/>
              <a:t>e </a:t>
            </a:r>
            <a:r>
              <a:rPr lang="it-IT" dirty="0" smtClean="0"/>
              <a:t>conferimento </a:t>
            </a:r>
            <a:r>
              <a:rPr lang="it-IT" dirty="0"/>
              <a:t>dell’incarico si possono perfezionare </a:t>
            </a:r>
            <a:r>
              <a:rPr lang="it-IT" dirty="0" smtClean="0"/>
              <a:t>anche mediante </a:t>
            </a:r>
            <a:r>
              <a:rPr lang="it-IT" dirty="0"/>
              <a:t>accordo </a:t>
            </a:r>
            <a:r>
              <a:rPr lang="it-IT" dirty="0" smtClean="0"/>
              <a:t>verbale ma</a:t>
            </a:r>
          </a:p>
          <a:p>
            <a:pPr>
              <a:buFont typeface="Wingdings" charset="0"/>
              <a:buChar char="è"/>
            </a:pPr>
            <a:r>
              <a:rPr lang="it-IT" b="1" dirty="0" smtClean="0">
                <a:solidFill>
                  <a:srgbClr val="FF0000"/>
                </a:solidFill>
              </a:rPr>
              <a:t> È CONSIGLIABILE RICORRERE SEMPRE ALLA FORMA SCRITTA;</a:t>
            </a:r>
          </a:p>
          <a:p>
            <a:pPr>
              <a:buFont typeface="Wingdings" charset="0"/>
              <a:buChar char="è"/>
            </a:pPr>
            <a:r>
              <a:rPr lang="it-IT" b="1" dirty="0" smtClean="0">
                <a:solidFill>
                  <a:srgbClr val="FF0000"/>
                </a:solidFill>
              </a:rPr>
              <a:t> IN </a:t>
            </a:r>
            <a:r>
              <a:rPr lang="it-IT" b="1" dirty="0">
                <a:solidFill>
                  <a:srgbClr val="FF0000"/>
                </a:solidFill>
              </a:rPr>
              <a:t>CASO DI CONTESTAZIONE </a:t>
            </a:r>
            <a:r>
              <a:rPr lang="it-IT" b="1" dirty="0" smtClean="0">
                <a:solidFill>
                  <a:srgbClr val="FF0000"/>
                </a:solidFill>
              </a:rPr>
              <a:t>E’ </a:t>
            </a:r>
            <a:r>
              <a:rPr lang="it-IT" b="1" dirty="0">
                <a:solidFill>
                  <a:srgbClr val="FF0000"/>
                </a:solidFill>
              </a:rPr>
              <a:t>IL PROFESSIONISTA CHE </a:t>
            </a:r>
            <a:r>
              <a:rPr lang="it-IT" b="1" dirty="0" smtClean="0">
                <a:solidFill>
                  <a:srgbClr val="FF0000"/>
                </a:solidFill>
              </a:rPr>
              <a:t>SARA’ </a:t>
            </a:r>
            <a:r>
              <a:rPr lang="it-IT" b="1" dirty="0">
                <a:solidFill>
                  <a:srgbClr val="FF0000"/>
                </a:solidFill>
              </a:rPr>
              <a:t>CHIAMATO A PROVARE DI AVER ADEMPIUTO AGLI OBBLIGHI DI </a:t>
            </a:r>
            <a:r>
              <a:rPr lang="it-IT" b="1" dirty="0" smtClean="0">
                <a:solidFill>
                  <a:srgbClr val="FF0000"/>
                </a:solidFill>
              </a:rPr>
              <a:t>LEGGE.</a:t>
            </a:r>
            <a:endParaRPr lang="it-IT" b="1" dirty="0">
              <a:solidFill>
                <a:srgbClr val="FF0000"/>
              </a:solidFill>
            </a:endParaRPr>
          </a:p>
          <a:p>
            <a:pPr marL="0" indent="0">
              <a:buNone/>
            </a:pPr>
            <a:endParaRPr lang="it-IT" b="1" dirty="0" smtClean="0">
              <a:solidFill>
                <a:srgbClr val="FF0000"/>
              </a:solidFill>
            </a:endParaRPr>
          </a:p>
          <a:p>
            <a:pPr marL="0" indent="0">
              <a:buNone/>
            </a:pPr>
            <a:endParaRPr lang="it-IT" dirty="0"/>
          </a:p>
        </p:txBody>
      </p:sp>
    </p:spTree>
    <p:extLst>
      <p:ext uri="{BB962C8B-B14F-4D97-AF65-F5344CB8AC3E}">
        <p14:creationId xmlns:p14="http://schemas.microsoft.com/office/powerpoint/2010/main" val="3171472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799"/>
            <a:ext cx="7543800" cy="5399617"/>
          </a:xfrm>
        </p:spPr>
        <p:txBody>
          <a:bodyPr>
            <a:normAutofit/>
          </a:bodyPr>
          <a:lstStyle/>
          <a:p>
            <a:pPr marL="0" indent="0" algn="just">
              <a:buNone/>
            </a:pPr>
            <a:r>
              <a:rPr lang="it-IT" sz="4800" dirty="0" smtClean="0">
                <a:latin typeface="Arial"/>
                <a:cs typeface="Arial"/>
              </a:rPr>
              <a:t>“La </a:t>
            </a:r>
            <a:r>
              <a:rPr lang="it-IT" sz="4800" dirty="0">
                <a:latin typeface="Arial"/>
                <a:cs typeface="Arial"/>
              </a:rPr>
              <a:t>competenza è un arma, a ciascuno scegliere se usarla per il bene o per il </a:t>
            </a:r>
            <a:r>
              <a:rPr lang="it-IT" sz="4800" dirty="0" smtClean="0">
                <a:latin typeface="Arial"/>
                <a:cs typeface="Arial"/>
              </a:rPr>
              <a:t>male”</a:t>
            </a:r>
            <a:endParaRPr lang="it-IT" sz="4800" dirty="0">
              <a:latin typeface="Arial"/>
              <a:cs typeface="Arial"/>
            </a:endParaRPr>
          </a:p>
          <a:p>
            <a:endParaRPr lang="it-IT" dirty="0"/>
          </a:p>
        </p:txBody>
      </p:sp>
    </p:spTree>
    <p:extLst>
      <p:ext uri="{BB962C8B-B14F-4D97-AF65-F5344CB8AC3E}">
        <p14:creationId xmlns:p14="http://schemas.microsoft.com/office/powerpoint/2010/main" val="198622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13732"/>
            <a:ext cx="6781800" cy="1058467"/>
          </a:xfrm>
        </p:spPr>
        <p:txBody>
          <a:bodyPr/>
          <a:lstStyle/>
          <a:p>
            <a:r>
              <a:rPr lang="it-IT" dirty="0" smtClean="0"/>
              <a:t>NOVITA’ DI FINE ANNO</a:t>
            </a:r>
            <a:endParaRPr lang="it-IT" dirty="0"/>
          </a:p>
        </p:txBody>
      </p:sp>
      <p:sp>
        <p:nvSpPr>
          <p:cNvPr id="3" name="Segnaposto contenuto 2"/>
          <p:cNvSpPr>
            <a:spLocks noGrp="1"/>
          </p:cNvSpPr>
          <p:nvPr>
            <p:ph idx="1"/>
          </p:nvPr>
        </p:nvSpPr>
        <p:spPr>
          <a:xfrm>
            <a:off x="762000" y="484635"/>
            <a:ext cx="7543800" cy="4629097"/>
          </a:xfrm>
        </p:spPr>
        <p:txBody>
          <a:bodyPr>
            <a:normAutofit lnSpcReduction="10000"/>
          </a:bodyPr>
          <a:lstStyle/>
          <a:p>
            <a:r>
              <a:rPr lang="it-IT" b="1" dirty="0" smtClean="0"/>
              <a:t>MODIFICHE AL CODICE DI DEONTOLOGIA</a:t>
            </a:r>
            <a:r>
              <a:rPr lang="it-IT" dirty="0" smtClean="0"/>
              <a:t>:</a:t>
            </a:r>
          </a:p>
          <a:p>
            <a:pPr marL="0" lvl="0" indent="0">
              <a:buNone/>
            </a:pPr>
            <a:r>
              <a:rPr lang="it-IT" dirty="0" smtClean="0">
                <a:sym typeface="Wingdings"/>
              </a:rPr>
              <a:t> art. 24 2 comma: </a:t>
            </a:r>
            <a:r>
              <a:rPr lang="it-IT" dirty="0" smtClean="0"/>
              <a:t> </a:t>
            </a:r>
            <a:r>
              <a:rPr lang="it-IT" dirty="0"/>
              <a:t>La misura del compenso è </a:t>
            </a:r>
            <a:r>
              <a:rPr lang="it-IT" dirty="0" smtClean="0"/>
              <a:t>pattuita </a:t>
            </a:r>
            <a:r>
              <a:rPr lang="it-IT" dirty="0"/>
              <a:t>per iscritto all’atto del conferimento dell’incarico professionale con preventivo di massima comprensivo di spese oneri e contributi.</a:t>
            </a:r>
          </a:p>
          <a:p>
            <a:r>
              <a:rPr lang="it-IT" b="1" dirty="0" smtClean="0"/>
              <a:t>DDL CONCORRENZA, modifiche art. 9 DL 1/2012</a:t>
            </a:r>
          </a:p>
          <a:p>
            <a:pPr marL="0" indent="0">
              <a:buNone/>
            </a:pPr>
            <a:r>
              <a:rPr lang="it-IT" smtClean="0">
                <a:sym typeface="Wingdings"/>
              </a:rPr>
              <a:t> </a:t>
            </a:r>
            <a:r>
              <a:rPr lang="it-IT" smtClean="0"/>
              <a:t>La </a:t>
            </a:r>
            <a:r>
              <a:rPr lang="it-IT" dirty="0"/>
              <a:t>comunicazione ai clienti circa il grado di complessità dell'incarico, gli oneri ipotizzabili dal conferimento dello stesso alla sua conclusione, gli estremi della polizza assicurativa, </a:t>
            </a:r>
            <a:r>
              <a:rPr lang="it-IT" b="1" u="sng" dirty="0"/>
              <a:t>sia resa per iscritto (anche eventualmente in forma digitale)</a:t>
            </a:r>
            <a:r>
              <a:rPr lang="it-IT" dirty="0"/>
              <a:t>. La </a:t>
            </a:r>
            <a:r>
              <a:rPr lang="it-IT" b="1" u="sng" dirty="0"/>
              <a:t>stessa forma scritta </a:t>
            </a:r>
            <a:r>
              <a:rPr lang="it-IT" dirty="0" smtClean="0"/>
              <a:t> </a:t>
            </a:r>
            <a:r>
              <a:rPr lang="it-IT" b="1" dirty="0"/>
              <a:t>anche </a:t>
            </a:r>
            <a:r>
              <a:rPr lang="it-IT" b="1" dirty="0" smtClean="0"/>
              <a:t>per il </a:t>
            </a:r>
            <a:r>
              <a:rPr lang="it-IT" b="1" dirty="0"/>
              <a:t>preventivo di </a:t>
            </a:r>
            <a:r>
              <a:rPr lang="it-IT" b="1" dirty="0" smtClean="0"/>
              <a:t>massima.</a:t>
            </a:r>
            <a:endParaRPr lang="it-IT" dirty="0"/>
          </a:p>
        </p:txBody>
      </p:sp>
    </p:spTree>
    <p:extLst>
      <p:ext uri="{BB962C8B-B14F-4D97-AF65-F5344CB8AC3E}">
        <p14:creationId xmlns:p14="http://schemas.microsoft.com/office/powerpoint/2010/main" val="132225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01166"/>
            <a:ext cx="6781800" cy="1071033"/>
          </a:xfrm>
        </p:spPr>
        <p:txBody>
          <a:bodyPr/>
          <a:lstStyle/>
          <a:p>
            <a:r>
              <a:rPr lang="it-IT" dirty="0" smtClean="0"/>
              <a:t>Il mandato</a:t>
            </a:r>
            <a:endParaRPr lang="it-IT" dirty="0"/>
          </a:p>
        </p:txBody>
      </p:sp>
      <p:sp>
        <p:nvSpPr>
          <p:cNvPr id="3" name="Segnaposto contenuto 2"/>
          <p:cNvSpPr>
            <a:spLocks noGrp="1"/>
          </p:cNvSpPr>
          <p:nvPr>
            <p:ph idx="1"/>
          </p:nvPr>
        </p:nvSpPr>
        <p:spPr/>
        <p:txBody>
          <a:bodyPr>
            <a:normAutofit fontScale="92500" lnSpcReduction="10000"/>
          </a:bodyPr>
          <a:lstStyle/>
          <a:p>
            <a:pPr marL="571500" indent="-571500" algn="just" eaLnBrk="0" hangingPunct="0">
              <a:buFont typeface="Wingdings" panose="05000000000000000000" pitchFamily="2" charset="2"/>
              <a:buChar char="Ø"/>
            </a:pPr>
            <a:r>
              <a:rPr lang="it-IT" dirty="0">
                <a:solidFill>
                  <a:schemeClr val="tx1"/>
                </a:solidFill>
                <a:latin typeface="Calibri" panose="020F0502020204030204" pitchFamily="34" charset="0"/>
              </a:rPr>
              <a:t>Deve essere redatto nel modo più esaustivo possibile con espliciti richiami a norme del Codice Civile, del Codice deontologico ed a tutte quelle norme che hanno rilevanza per la nostra Professione (privacy, anti-riciclaggio).</a:t>
            </a:r>
            <a:endParaRPr lang="it-IT" b="1" dirty="0">
              <a:solidFill>
                <a:schemeClr val="tx1"/>
              </a:solidFill>
              <a:latin typeface="Calibri" panose="020F0502020204030204" pitchFamily="34" charset="0"/>
            </a:endParaRPr>
          </a:p>
          <a:p>
            <a:pPr marL="571500" indent="-571500" algn="just" eaLnBrk="0" hangingPunct="0">
              <a:buFont typeface="Wingdings" panose="05000000000000000000" pitchFamily="2" charset="2"/>
              <a:buChar char="Ø"/>
            </a:pPr>
            <a:r>
              <a:rPr lang="it-IT" dirty="0">
                <a:solidFill>
                  <a:schemeClr val="tx1"/>
                </a:solidFill>
                <a:latin typeface="Calibri" panose="020F0502020204030204" pitchFamily="34" charset="0"/>
              </a:rPr>
              <a:t>Ha lo scopo di disciplinare adeguatamente il rapporto professionale prevedendo una serie di accordi e di obblighi tesi a tutelare al meglio sia il professionista che il cliente.</a:t>
            </a:r>
          </a:p>
          <a:p>
            <a:pPr marL="571500" indent="-571500" algn="just" eaLnBrk="0" hangingPunct="0">
              <a:buFont typeface="Wingdings" panose="05000000000000000000" pitchFamily="2" charset="2"/>
              <a:buChar char="Ø"/>
            </a:pPr>
            <a:r>
              <a:rPr lang="it-IT" b="1" dirty="0">
                <a:solidFill>
                  <a:schemeClr val="tx1"/>
                </a:solidFill>
                <a:latin typeface="Calibri" panose="020F0502020204030204" pitchFamily="34" charset="0"/>
              </a:rPr>
              <a:t>Da non confondere il mandato professionale dal preventivo di massima</a:t>
            </a:r>
          </a:p>
          <a:p>
            <a:pPr marL="571500" indent="-571500" algn="just" eaLnBrk="0" hangingPunct="0">
              <a:buFont typeface="Wingdings" panose="05000000000000000000" pitchFamily="2" charset="2"/>
              <a:buChar char="Ø"/>
            </a:pPr>
            <a:r>
              <a:rPr lang="it-IT" altLang="ja-JP" dirty="0">
                <a:solidFill>
                  <a:schemeClr val="tx1"/>
                </a:solidFill>
                <a:latin typeface="Calibri" panose="020F0502020204030204" pitchFamily="34" charset="0"/>
              </a:rPr>
              <a:t>Le clausole contrattuali possono suddividersi in </a:t>
            </a:r>
            <a:r>
              <a:rPr lang="it-IT" altLang="ja-JP" b="1" dirty="0">
                <a:solidFill>
                  <a:schemeClr val="tx1"/>
                </a:solidFill>
                <a:latin typeface="Calibri" panose="020F0502020204030204" pitchFamily="34" charset="0"/>
              </a:rPr>
              <a:t>indispensabili</a:t>
            </a:r>
            <a:r>
              <a:rPr lang="it-IT" altLang="ja-JP" dirty="0">
                <a:solidFill>
                  <a:schemeClr val="tx1"/>
                </a:solidFill>
                <a:latin typeface="Calibri" panose="020F0502020204030204" pitchFamily="34" charset="0"/>
              </a:rPr>
              <a:t> e </a:t>
            </a:r>
            <a:r>
              <a:rPr lang="it-IT" altLang="ja-JP" b="1" dirty="0">
                <a:solidFill>
                  <a:schemeClr val="tx1"/>
                </a:solidFill>
                <a:latin typeface="Calibri" panose="020F0502020204030204" pitchFamily="34" charset="0"/>
              </a:rPr>
              <a:t>opportune</a:t>
            </a:r>
            <a:endParaRPr lang="it-IT" dirty="0"/>
          </a:p>
        </p:txBody>
      </p:sp>
    </p:spTree>
    <p:extLst>
      <p:ext uri="{BB962C8B-B14F-4D97-AF65-F5344CB8AC3E}">
        <p14:creationId xmlns:p14="http://schemas.microsoft.com/office/powerpoint/2010/main" val="275442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5111750"/>
            <a:ext cx="6781800" cy="1060450"/>
          </a:xfrm>
        </p:spPr>
        <p:txBody>
          <a:bodyPr>
            <a:normAutofit fontScale="90000"/>
          </a:bodyPr>
          <a:lstStyle/>
          <a:p>
            <a:r>
              <a:rPr lang="it-IT" dirty="0" smtClean="0"/>
              <a:t>Clausole indispensabili</a:t>
            </a:r>
            <a:endParaRPr lang="it-IT" dirty="0"/>
          </a:p>
        </p:txBody>
      </p:sp>
      <p:sp>
        <p:nvSpPr>
          <p:cNvPr id="3" name="Segnaposto contenuto 2"/>
          <p:cNvSpPr>
            <a:spLocks noGrp="1"/>
          </p:cNvSpPr>
          <p:nvPr>
            <p:ph idx="1"/>
          </p:nvPr>
        </p:nvSpPr>
        <p:spPr>
          <a:xfrm>
            <a:off x="762000" y="685800"/>
            <a:ext cx="7543800" cy="4425950"/>
          </a:xfrm>
        </p:spPr>
        <p:txBody>
          <a:bodyPr anchor="ctr">
            <a:normAutofit/>
          </a:bodyPr>
          <a:lstStyle/>
          <a:p>
            <a:pPr marL="457200" indent="-457200" eaLnBrk="0" hangingPunct="0">
              <a:buFont typeface="Wingdings" panose="05000000000000000000" pitchFamily="2" charset="2"/>
              <a:buChar char="Ø"/>
            </a:pPr>
            <a:r>
              <a:rPr lang="it-IT" sz="3200" dirty="0">
                <a:solidFill>
                  <a:schemeClr val="tx1"/>
                </a:solidFill>
                <a:latin typeface="Calibri" panose="020F0502020204030204" pitchFamily="34" charset="0"/>
              </a:rPr>
              <a:t>oggetto dell’</a:t>
            </a:r>
            <a:r>
              <a:rPr lang="it-IT" altLang="ja-JP" sz="3200" dirty="0">
                <a:solidFill>
                  <a:schemeClr val="tx1"/>
                </a:solidFill>
                <a:latin typeface="Calibri" panose="020F0502020204030204" pitchFamily="34" charset="0"/>
              </a:rPr>
              <a:t>incarico; </a:t>
            </a:r>
          </a:p>
          <a:p>
            <a:pPr marL="457200" indent="-457200"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compenso; </a:t>
            </a:r>
          </a:p>
          <a:p>
            <a:pPr marL="457200" indent="-457200"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obblighi del cliente;</a:t>
            </a:r>
          </a:p>
          <a:p>
            <a:pPr marL="457200" indent="-457200"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recesso;  </a:t>
            </a:r>
          </a:p>
          <a:p>
            <a:pPr marL="457200" indent="-457200"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norme di </a:t>
            </a:r>
            <a:r>
              <a:rPr lang="it-IT" altLang="ja-JP" sz="3200" dirty="0" smtClean="0">
                <a:solidFill>
                  <a:schemeClr val="tx1"/>
                </a:solidFill>
                <a:latin typeface="Calibri" panose="020F0502020204030204" pitchFamily="34" charset="0"/>
              </a:rPr>
              <a:t>rinvio</a:t>
            </a:r>
            <a:endParaRPr lang="it-IT" sz="3200" dirty="0">
              <a:solidFill>
                <a:schemeClr val="tx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18570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Clausole opportune</a:t>
            </a:r>
            <a:endParaRPr lang="it-IT" dirty="0"/>
          </a:p>
        </p:txBody>
      </p:sp>
      <p:sp>
        <p:nvSpPr>
          <p:cNvPr id="3" name="Segnaposto contenuto 2"/>
          <p:cNvSpPr>
            <a:spLocks noGrp="1"/>
          </p:cNvSpPr>
          <p:nvPr>
            <p:ph idx="1"/>
          </p:nvPr>
        </p:nvSpPr>
        <p:spPr/>
        <p:txBody>
          <a:bodyPr>
            <a:normAutofit/>
          </a:bodyPr>
          <a:lstStyle/>
          <a:p>
            <a:pPr marL="457200" indent="-457200" algn="just"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clausola compromissoria; </a:t>
            </a:r>
          </a:p>
          <a:p>
            <a:pPr marL="457200" indent="-457200" algn="just"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risoluzione per eccessiva onerosità (1467c.c.); </a:t>
            </a:r>
          </a:p>
          <a:p>
            <a:pPr marL="457200" indent="-457200" algn="just"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risoluzione per impossibilità sopravvenuta (1463 c.c.); </a:t>
            </a:r>
          </a:p>
          <a:p>
            <a:pPr marL="457200" indent="-457200" algn="just" eaLnBrk="0" hangingPunct="0">
              <a:buFont typeface="Wingdings" panose="05000000000000000000" pitchFamily="2" charset="2"/>
              <a:buChar char="Ø"/>
            </a:pPr>
            <a:r>
              <a:rPr lang="it-IT" altLang="ja-JP" sz="3200" dirty="0">
                <a:solidFill>
                  <a:schemeClr val="tx1"/>
                </a:solidFill>
                <a:latin typeface="Calibri" panose="020F0502020204030204" pitchFamily="34" charset="0"/>
              </a:rPr>
              <a:t>restituzione documentazione (diritto di ritenzione)</a:t>
            </a:r>
            <a:r>
              <a:rPr lang="it-IT" altLang="ja-JP" sz="3200" dirty="0" smtClean="0">
                <a:solidFill>
                  <a:schemeClr val="tx1"/>
                </a:solidFill>
                <a:latin typeface="Calibri" panose="020F0502020204030204" pitchFamily="34" charset="0"/>
              </a:rPr>
              <a:t>.</a:t>
            </a:r>
            <a:endParaRPr lang="it-IT" sz="3200" dirty="0">
              <a:latin typeface="Calibri" panose="020F0502020204030204" pitchFamily="34" charset="0"/>
            </a:endParaRPr>
          </a:p>
        </p:txBody>
      </p:sp>
    </p:spTree>
    <p:extLst>
      <p:ext uri="{BB962C8B-B14F-4D97-AF65-F5344CB8AC3E}">
        <p14:creationId xmlns:p14="http://schemas.microsoft.com/office/powerpoint/2010/main" val="3564612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ta di giornal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Carta di giornale.thmx</Template>
  <TotalTime>1505</TotalTime>
  <Words>5164</Words>
  <Application>Microsoft Macintosh PowerPoint</Application>
  <PresentationFormat>Presentazione su schermo (4:3)</PresentationFormat>
  <Paragraphs>362</Paragraphs>
  <Slides>50</Slides>
  <Notes>0</Notes>
  <HiddenSlides>0</HiddenSlides>
  <MMClips>0</MMClips>
  <ScaleCrop>false</ScaleCrop>
  <HeadingPairs>
    <vt:vector size="4" baseType="variant">
      <vt:variant>
        <vt:lpstr>Tema</vt:lpstr>
      </vt:variant>
      <vt:variant>
        <vt:i4>1</vt:i4>
      </vt:variant>
      <vt:variant>
        <vt:lpstr>Titoli diapositive</vt:lpstr>
      </vt:variant>
      <vt:variant>
        <vt:i4>50</vt:i4>
      </vt:variant>
    </vt:vector>
  </HeadingPairs>
  <TitlesOfParts>
    <vt:vector size="51" baseType="lpstr">
      <vt:lpstr>Carta di giornale</vt:lpstr>
      <vt:lpstr>MANDATO PROFESSIONALE</vt:lpstr>
      <vt:lpstr>Presentazione di PowerPoint</vt:lpstr>
      <vt:lpstr>Presentazione di PowerPoint</vt:lpstr>
      <vt:lpstr>Presentazione di PowerPoint</vt:lpstr>
      <vt:lpstr>Presentazione di PowerPoint</vt:lpstr>
      <vt:lpstr>NOVITA’ DI FINE ANNO</vt:lpstr>
      <vt:lpstr>Il mandato</vt:lpstr>
      <vt:lpstr>Clausole indispensabili</vt:lpstr>
      <vt:lpstr>Clausole opportune</vt:lpstr>
      <vt:lpstr>Oggetto della prestazione</vt:lpstr>
      <vt:lpstr>Presentazione di PowerPoint</vt:lpstr>
      <vt:lpstr>Tenuta della contabilità 1</vt:lpstr>
      <vt:lpstr>Tenuta della contabilità 2</vt:lpstr>
      <vt:lpstr>      Bilancio</vt:lpstr>
      <vt:lpstr>Dichiarazioni fiscali</vt:lpstr>
      <vt:lpstr>Assistenza e Consulenza</vt:lpstr>
      <vt:lpstr>Consulenza e assistenza generica e continuativa 1</vt:lpstr>
      <vt:lpstr>Consulenza e assistenza generica e continuativa 2</vt:lpstr>
      <vt:lpstr>Esclusioni  1</vt:lpstr>
      <vt:lpstr>Esclusioni2</vt:lpstr>
      <vt:lpstr> </vt:lpstr>
      <vt:lpstr>Presentazione di PowerPoint</vt:lpstr>
      <vt:lpstr>Presentazione di PowerPoint</vt:lpstr>
      <vt:lpstr>COMPENSO</vt:lpstr>
      <vt:lpstr>SPESE E CONTRIBUTI</vt:lpstr>
      <vt:lpstr>OBBLIGHI DEL PROFESSIONISTA</vt:lpstr>
      <vt:lpstr>DIRITTI E OBBLIGHI DEL CLIENTE</vt:lpstr>
      <vt:lpstr>Deposito della documentazione </vt:lpstr>
      <vt:lpstr>Recesso del professionista</vt:lpstr>
      <vt:lpstr>Recesso del Cliente </vt:lpstr>
      <vt:lpstr>POLIZZA ASSICURATIVA</vt:lpstr>
      <vt:lpstr>Obbligo di denunzia</vt:lpstr>
      <vt:lpstr>Diritto di ritenzione</vt:lpstr>
      <vt:lpstr>Appropriazione indebita</vt:lpstr>
      <vt:lpstr>La SPECIFICA APPROVAZIONE ex art. 1341</vt:lpstr>
      <vt:lpstr>Ordinamento professionale</vt:lpstr>
      <vt:lpstr>Presentazione di PowerPoint</vt:lpstr>
      <vt:lpstr>Deontologia</vt:lpstr>
      <vt:lpstr>Presentazione di PowerPoint</vt:lpstr>
      <vt:lpstr>Le modifiche in arrivo</vt:lpstr>
      <vt:lpstr>Incompatibilità</vt:lpstr>
      <vt:lpstr>Incompatibilità</vt:lpstr>
      <vt:lpstr>Incompatibilità</vt:lpstr>
      <vt:lpstr>Incompatibilità e pubblico impiego</vt:lpstr>
      <vt:lpstr>Società di servizi</vt:lpstr>
      <vt:lpstr>Esempio da PO 116/2011</vt:lpstr>
      <vt:lpstr>Presentazione di PowerPoint</vt:lpstr>
      <vt:lpstr>Presentazione di PowerPoint</vt:lpstr>
      <vt:lpstr>Presentazione di PowerPoint</vt:lpstr>
      <vt:lpstr>Presentazione di PowerPoint</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 PROFESSIONALE</dc:title>
  <dc:creator>Alessandro Lini</dc:creator>
  <cp:lastModifiedBy>Alessandro Lini</cp:lastModifiedBy>
  <cp:revision>45</cp:revision>
  <cp:lastPrinted>2015-11-04T17:42:19Z</cp:lastPrinted>
  <dcterms:created xsi:type="dcterms:W3CDTF">2015-10-08T06:16:13Z</dcterms:created>
  <dcterms:modified xsi:type="dcterms:W3CDTF">2015-11-28T09:44:00Z</dcterms:modified>
</cp:coreProperties>
</file>