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theme/theme5.xml" ContentType="application/vnd.openxmlformats-officedocument.them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3" r:id="rId3"/>
  </p:sldMasterIdLst>
  <p:notesMasterIdLst>
    <p:notesMasterId r:id="rId328"/>
  </p:notesMasterIdLst>
  <p:handoutMasterIdLst>
    <p:handoutMasterId r:id="rId329"/>
  </p:handoutMasterIdLst>
  <p:sldIdLst>
    <p:sldId id="1136" r:id="rId4"/>
    <p:sldId id="1137" r:id="rId5"/>
    <p:sldId id="1138" r:id="rId6"/>
    <p:sldId id="1139" r:id="rId7"/>
    <p:sldId id="1140" r:id="rId8"/>
    <p:sldId id="1141" r:id="rId9"/>
    <p:sldId id="1143" r:id="rId10"/>
    <p:sldId id="1146" r:id="rId11"/>
    <p:sldId id="1147" r:id="rId12"/>
    <p:sldId id="1148" r:id="rId13"/>
    <p:sldId id="1149" r:id="rId14"/>
    <p:sldId id="1150" r:id="rId15"/>
    <p:sldId id="1151" r:id="rId16"/>
    <p:sldId id="1152" r:id="rId17"/>
    <p:sldId id="1153" r:id="rId18"/>
    <p:sldId id="1144" r:id="rId19"/>
    <p:sldId id="1145" r:id="rId20"/>
    <p:sldId id="1157" r:id="rId21"/>
    <p:sldId id="1158" r:id="rId22"/>
    <p:sldId id="1159" r:id="rId23"/>
    <p:sldId id="1161" r:id="rId24"/>
    <p:sldId id="1160" r:id="rId25"/>
    <p:sldId id="1162" r:id="rId26"/>
    <p:sldId id="1163" r:id="rId27"/>
    <p:sldId id="1164" r:id="rId28"/>
    <p:sldId id="1165" r:id="rId29"/>
    <p:sldId id="1166" r:id="rId30"/>
    <p:sldId id="1154" r:id="rId31"/>
    <p:sldId id="1155" r:id="rId32"/>
    <p:sldId id="1156" r:id="rId33"/>
    <p:sldId id="1167" r:id="rId34"/>
    <p:sldId id="1169" r:id="rId35"/>
    <p:sldId id="1168" r:id="rId36"/>
    <p:sldId id="1170" r:id="rId37"/>
    <p:sldId id="1142" r:id="rId38"/>
    <p:sldId id="1171" r:id="rId39"/>
    <p:sldId id="1174" r:id="rId40"/>
    <p:sldId id="1172" r:id="rId41"/>
    <p:sldId id="1175" r:id="rId42"/>
    <p:sldId id="1176" r:id="rId43"/>
    <p:sldId id="1177" r:id="rId44"/>
    <p:sldId id="1173" r:id="rId45"/>
    <p:sldId id="1178" r:id="rId46"/>
    <p:sldId id="1179" r:id="rId47"/>
    <p:sldId id="1181" r:id="rId48"/>
    <p:sldId id="1182" r:id="rId49"/>
    <p:sldId id="1180" r:id="rId50"/>
    <p:sldId id="1183" r:id="rId51"/>
    <p:sldId id="1184" r:id="rId52"/>
    <p:sldId id="1185" r:id="rId53"/>
    <p:sldId id="1186" r:id="rId54"/>
    <p:sldId id="1187" r:id="rId55"/>
    <p:sldId id="1188" r:id="rId56"/>
    <p:sldId id="1189" r:id="rId57"/>
    <p:sldId id="1190" r:id="rId58"/>
    <p:sldId id="1192" r:id="rId59"/>
    <p:sldId id="1193" r:id="rId60"/>
    <p:sldId id="1194" r:id="rId61"/>
    <p:sldId id="1195" r:id="rId62"/>
    <p:sldId id="1196" r:id="rId63"/>
    <p:sldId id="1197" r:id="rId64"/>
    <p:sldId id="1199" r:id="rId65"/>
    <p:sldId id="1200" r:id="rId66"/>
    <p:sldId id="1201" r:id="rId67"/>
    <p:sldId id="1202" r:id="rId68"/>
    <p:sldId id="1204" r:id="rId69"/>
    <p:sldId id="1205" r:id="rId70"/>
    <p:sldId id="1203" r:id="rId71"/>
    <p:sldId id="1206" r:id="rId72"/>
    <p:sldId id="1207" r:id="rId73"/>
    <p:sldId id="1214" r:id="rId74"/>
    <p:sldId id="1208" r:id="rId75"/>
    <p:sldId id="1227" r:id="rId76"/>
    <p:sldId id="1228" r:id="rId77"/>
    <p:sldId id="1210" r:id="rId78"/>
    <p:sldId id="1211" r:id="rId79"/>
    <p:sldId id="1209" r:id="rId80"/>
    <p:sldId id="1215" r:id="rId81"/>
    <p:sldId id="1216" r:id="rId82"/>
    <p:sldId id="1226" r:id="rId83"/>
    <p:sldId id="1217" r:id="rId84"/>
    <p:sldId id="1218" r:id="rId85"/>
    <p:sldId id="1219" r:id="rId86"/>
    <p:sldId id="1221" r:id="rId87"/>
    <p:sldId id="1222" r:id="rId88"/>
    <p:sldId id="1223" r:id="rId89"/>
    <p:sldId id="1224" r:id="rId90"/>
    <p:sldId id="1229" r:id="rId91"/>
    <p:sldId id="1231" r:id="rId92"/>
    <p:sldId id="1230" r:id="rId93"/>
    <p:sldId id="1233" r:id="rId94"/>
    <p:sldId id="1234" r:id="rId95"/>
    <p:sldId id="1235" r:id="rId96"/>
    <p:sldId id="1236" r:id="rId97"/>
    <p:sldId id="1238" r:id="rId98"/>
    <p:sldId id="1239" r:id="rId99"/>
    <p:sldId id="1240" r:id="rId100"/>
    <p:sldId id="1232" r:id="rId101"/>
    <p:sldId id="1237" r:id="rId102"/>
    <p:sldId id="1244" r:id="rId103"/>
    <p:sldId id="1245" r:id="rId104"/>
    <p:sldId id="1241" r:id="rId105"/>
    <p:sldId id="1292" r:id="rId106"/>
    <p:sldId id="1281" r:id="rId107"/>
    <p:sldId id="1284" r:id="rId108"/>
    <p:sldId id="1283" r:id="rId109"/>
    <p:sldId id="1277" r:id="rId110"/>
    <p:sldId id="1278" r:id="rId111"/>
    <p:sldId id="1280" r:id="rId112"/>
    <p:sldId id="1279" r:id="rId113"/>
    <p:sldId id="1282" r:id="rId114"/>
    <p:sldId id="1242" r:id="rId115"/>
    <p:sldId id="1293" r:id="rId116"/>
    <p:sldId id="1247" r:id="rId117"/>
    <p:sldId id="1248" r:id="rId118"/>
    <p:sldId id="1252" r:id="rId119"/>
    <p:sldId id="1253" r:id="rId120"/>
    <p:sldId id="1257" r:id="rId121"/>
    <p:sldId id="1258" r:id="rId122"/>
    <p:sldId id="1259" r:id="rId123"/>
    <p:sldId id="1260" r:id="rId124"/>
    <p:sldId id="1285" r:id="rId125"/>
    <p:sldId id="1265" r:id="rId126"/>
    <p:sldId id="1249" r:id="rId127"/>
    <p:sldId id="1250" r:id="rId128"/>
    <p:sldId id="1251" r:id="rId129"/>
    <p:sldId id="1271" r:id="rId130"/>
    <p:sldId id="1254" r:id="rId131"/>
    <p:sldId id="1225" r:id="rId132"/>
    <p:sldId id="1255" r:id="rId133"/>
    <p:sldId id="1256" r:id="rId134"/>
    <p:sldId id="1286" r:id="rId135"/>
    <p:sldId id="1287" r:id="rId136"/>
    <p:sldId id="1288" r:id="rId137"/>
    <p:sldId id="1289" r:id="rId138"/>
    <p:sldId id="1290" r:id="rId139"/>
    <p:sldId id="1291" r:id="rId140"/>
    <p:sldId id="1294" r:id="rId141"/>
    <p:sldId id="1295" r:id="rId142"/>
    <p:sldId id="1296" r:id="rId143"/>
    <p:sldId id="1297" r:id="rId144"/>
    <p:sldId id="1298" r:id="rId145"/>
    <p:sldId id="1299" r:id="rId146"/>
    <p:sldId id="1300" r:id="rId147"/>
    <p:sldId id="1301" r:id="rId148"/>
    <p:sldId id="1302" r:id="rId149"/>
    <p:sldId id="1303" r:id="rId150"/>
    <p:sldId id="1304" r:id="rId151"/>
    <p:sldId id="1305" r:id="rId152"/>
    <p:sldId id="1306" r:id="rId153"/>
    <p:sldId id="1307" r:id="rId154"/>
    <p:sldId id="1308" r:id="rId155"/>
    <p:sldId id="1309" r:id="rId156"/>
    <p:sldId id="1310" r:id="rId157"/>
    <p:sldId id="1311" r:id="rId158"/>
    <p:sldId id="1312" r:id="rId159"/>
    <p:sldId id="1313" r:id="rId160"/>
    <p:sldId id="1314" r:id="rId161"/>
    <p:sldId id="1315" r:id="rId162"/>
    <p:sldId id="1316" r:id="rId163"/>
    <p:sldId id="1317" r:id="rId164"/>
    <p:sldId id="1318" r:id="rId165"/>
    <p:sldId id="1319" r:id="rId166"/>
    <p:sldId id="1320" r:id="rId167"/>
    <p:sldId id="1321" r:id="rId168"/>
    <p:sldId id="1322" r:id="rId169"/>
    <p:sldId id="1323" r:id="rId170"/>
    <p:sldId id="1324" r:id="rId171"/>
    <p:sldId id="1325" r:id="rId172"/>
    <p:sldId id="1326" r:id="rId173"/>
    <p:sldId id="1327" r:id="rId174"/>
    <p:sldId id="1328" r:id="rId175"/>
    <p:sldId id="1329" r:id="rId176"/>
    <p:sldId id="1330" r:id="rId177"/>
    <p:sldId id="1331" r:id="rId178"/>
    <p:sldId id="1332" r:id="rId179"/>
    <p:sldId id="1333" r:id="rId180"/>
    <p:sldId id="1334" r:id="rId181"/>
    <p:sldId id="1335" r:id="rId182"/>
    <p:sldId id="1336" r:id="rId183"/>
    <p:sldId id="1337" r:id="rId184"/>
    <p:sldId id="1338" r:id="rId185"/>
    <p:sldId id="1339" r:id="rId186"/>
    <p:sldId id="1340" r:id="rId187"/>
    <p:sldId id="1341" r:id="rId188"/>
    <p:sldId id="1342" r:id="rId189"/>
    <p:sldId id="1343" r:id="rId190"/>
    <p:sldId id="1344" r:id="rId191"/>
    <p:sldId id="1345" r:id="rId192"/>
    <p:sldId id="1346" r:id="rId193"/>
    <p:sldId id="1347" r:id="rId194"/>
    <p:sldId id="1348" r:id="rId195"/>
    <p:sldId id="1349" r:id="rId196"/>
    <p:sldId id="1350" r:id="rId197"/>
    <p:sldId id="1351" r:id="rId198"/>
    <p:sldId id="1352" r:id="rId199"/>
    <p:sldId id="1353" r:id="rId200"/>
    <p:sldId id="1354" r:id="rId201"/>
    <p:sldId id="1355" r:id="rId202"/>
    <p:sldId id="1356" r:id="rId203"/>
    <p:sldId id="1357" r:id="rId204"/>
    <p:sldId id="1358" r:id="rId205"/>
    <p:sldId id="1359" r:id="rId206"/>
    <p:sldId id="1360" r:id="rId207"/>
    <p:sldId id="1361" r:id="rId208"/>
    <p:sldId id="1362" r:id="rId209"/>
    <p:sldId id="1363" r:id="rId210"/>
    <p:sldId id="1364" r:id="rId211"/>
    <p:sldId id="1365" r:id="rId212"/>
    <p:sldId id="1366" r:id="rId213"/>
    <p:sldId id="1466" r:id="rId214"/>
    <p:sldId id="1467" r:id="rId215"/>
    <p:sldId id="1468" r:id="rId216"/>
    <p:sldId id="1469" r:id="rId217"/>
    <p:sldId id="1470" r:id="rId218"/>
    <p:sldId id="1471" r:id="rId219"/>
    <p:sldId id="1472" r:id="rId220"/>
    <p:sldId id="1473" r:id="rId221"/>
    <p:sldId id="1474" r:id="rId222"/>
    <p:sldId id="1475" r:id="rId223"/>
    <p:sldId id="1476" r:id="rId224"/>
    <p:sldId id="1477" r:id="rId225"/>
    <p:sldId id="1478" r:id="rId226"/>
    <p:sldId id="1479" r:id="rId227"/>
    <p:sldId id="1480" r:id="rId228"/>
    <p:sldId id="1367" r:id="rId229"/>
    <p:sldId id="1368" r:id="rId230"/>
    <p:sldId id="1369" r:id="rId231"/>
    <p:sldId id="1370" r:id="rId232"/>
    <p:sldId id="1371" r:id="rId233"/>
    <p:sldId id="1372" r:id="rId234"/>
    <p:sldId id="1373" r:id="rId235"/>
    <p:sldId id="1374" r:id="rId236"/>
    <p:sldId id="1375" r:id="rId237"/>
    <p:sldId id="1376" r:id="rId238"/>
    <p:sldId id="1377" r:id="rId239"/>
    <p:sldId id="1378" r:id="rId240"/>
    <p:sldId id="1379" r:id="rId241"/>
    <p:sldId id="1380" r:id="rId242"/>
    <p:sldId id="1381" r:id="rId243"/>
    <p:sldId id="1382" r:id="rId244"/>
    <p:sldId id="1383" r:id="rId245"/>
    <p:sldId id="1384" r:id="rId246"/>
    <p:sldId id="1385" r:id="rId247"/>
    <p:sldId id="1386" r:id="rId248"/>
    <p:sldId id="1387" r:id="rId249"/>
    <p:sldId id="1388" r:id="rId250"/>
    <p:sldId id="1389" r:id="rId251"/>
    <p:sldId id="1390" r:id="rId252"/>
    <p:sldId id="1391" r:id="rId253"/>
    <p:sldId id="1392" r:id="rId254"/>
    <p:sldId id="1393" r:id="rId255"/>
    <p:sldId id="1394" r:id="rId256"/>
    <p:sldId id="1395" r:id="rId257"/>
    <p:sldId id="1396" r:id="rId258"/>
    <p:sldId id="1397" r:id="rId259"/>
    <p:sldId id="1398" r:id="rId260"/>
    <p:sldId id="1399" r:id="rId261"/>
    <p:sldId id="1400" r:id="rId262"/>
    <p:sldId id="1401" r:id="rId263"/>
    <p:sldId id="1402" r:id="rId264"/>
    <p:sldId id="1403" r:id="rId265"/>
    <p:sldId id="1404" r:id="rId266"/>
    <p:sldId id="1405" r:id="rId267"/>
    <p:sldId id="1406" r:id="rId268"/>
    <p:sldId id="1407" r:id="rId269"/>
    <p:sldId id="1408" r:id="rId270"/>
    <p:sldId id="1409" r:id="rId271"/>
    <p:sldId id="1410" r:id="rId272"/>
    <p:sldId id="1411" r:id="rId273"/>
    <p:sldId id="1412" r:id="rId274"/>
    <p:sldId id="1413" r:id="rId275"/>
    <p:sldId id="1414" r:id="rId276"/>
    <p:sldId id="1415" r:id="rId277"/>
    <p:sldId id="1416" r:id="rId278"/>
    <p:sldId id="1417" r:id="rId279"/>
    <p:sldId id="1418" r:id="rId280"/>
    <p:sldId id="1419" r:id="rId281"/>
    <p:sldId id="1420" r:id="rId282"/>
    <p:sldId id="1421" r:id="rId283"/>
    <p:sldId id="1422" r:id="rId284"/>
    <p:sldId id="1423" r:id="rId285"/>
    <p:sldId id="1424" r:id="rId286"/>
    <p:sldId id="1425" r:id="rId287"/>
    <p:sldId id="1426" r:id="rId288"/>
    <p:sldId id="1427" r:id="rId289"/>
    <p:sldId id="1428" r:id="rId290"/>
    <p:sldId id="1429" r:id="rId291"/>
    <p:sldId id="1430" r:id="rId292"/>
    <p:sldId id="1431" r:id="rId293"/>
    <p:sldId id="1432" r:id="rId294"/>
    <p:sldId id="1433" r:id="rId295"/>
    <p:sldId id="1434" r:id="rId296"/>
    <p:sldId id="1435" r:id="rId297"/>
    <p:sldId id="1436" r:id="rId298"/>
    <p:sldId id="1437" r:id="rId299"/>
    <p:sldId id="1438" r:id="rId300"/>
    <p:sldId id="1439" r:id="rId301"/>
    <p:sldId id="1440" r:id="rId302"/>
    <p:sldId id="1441" r:id="rId303"/>
    <p:sldId id="1442" r:id="rId304"/>
    <p:sldId id="1443" r:id="rId305"/>
    <p:sldId id="1444" r:id="rId306"/>
    <p:sldId id="1445" r:id="rId307"/>
    <p:sldId id="1446" r:id="rId308"/>
    <p:sldId id="1447" r:id="rId309"/>
    <p:sldId id="1448" r:id="rId310"/>
    <p:sldId id="1449" r:id="rId311"/>
    <p:sldId id="1450" r:id="rId312"/>
    <p:sldId id="1451" r:id="rId313"/>
    <p:sldId id="1452" r:id="rId314"/>
    <p:sldId id="1453" r:id="rId315"/>
    <p:sldId id="1454" r:id="rId316"/>
    <p:sldId id="1455" r:id="rId317"/>
    <p:sldId id="1456" r:id="rId318"/>
    <p:sldId id="1457" r:id="rId319"/>
    <p:sldId id="1458" r:id="rId320"/>
    <p:sldId id="1459" r:id="rId321"/>
    <p:sldId id="1460" r:id="rId322"/>
    <p:sldId id="1461" r:id="rId323"/>
    <p:sldId id="1462" r:id="rId324"/>
    <p:sldId id="1463" r:id="rId325"/>
    <p:sldId id="1464" r:id="rId326"/>
    <p:sldId id="1465" r:id="rId327"/>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FFFF00"/>
    <a:srgbClr val="007CBA"/>
    <a:srgbClr val="004A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9" autoAdjust="0"/>
    <p:restoredTop sz="86409" autoAdjust="0"/>
  </p:normalViewPr>
  <p:slideViewPr>
    <p:cSldViewPr>
      <p:cViewPr>
        <p:scale>
          <a:sx n="40" d="100"/>
          <a:sy n="40" d="100"/>
        </p:scale>
        <p:origin x="-1096" y="-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303" Type="http://schemas.openxmlformats.org/officeDocument/2006/relationships/slide" Target="slides/slide300.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324" Type="http://schemas.openxmlformats.org/officeDocument/2006/relationships/slide" Target="slides/slide321.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289" Type="http://schemas.openxmlformats.org/officeDocument/2006/relationships/slide" Target="slides/slide286.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314" Type="http://schemas.openxmlformats.org/officeDocument/2006/relationships/slide" Target="slides/slide311.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325" Type="http://schemas.openxmlformats.org/officeDocument/2006/relationships/slide" Target="slides/slide322.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315" Type="http://schemas.openxmlformats.org/officeDocument/2006/relationships/slide" Target="slides/slide312.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305" Type="http://schemas.openxmlformats.org/officeDocument/2006/relationships/slide" Target="slides/slide302.xml"/><Relationship Id="rId326" Type="http://schemas.openxmlformats.org/officeDocument/2006/relationships/slide" Target="slides/slide323.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16" Type="http://schemas.openxmlformats.org/officeDocument/2006/relationships/slide" Target="slides/slide313.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250" Type="http://schemas.openxmlformats.org/officeDocument/2006/relationships/slide" Target="slides/slide247.xml"/><Relationship Id="rId271" Type="http://schemas.openxmlformats.org/officeDocument/2006/relationships/slide" Target="slides/slide268.xml"/><Relationship Id="rId292" Type="http://schemas.openxmlformats.org/officeDocument/2006/relationships/slide" Target="slides/slide289.xml"/><Relationship Id="rId306" Type="http://schemas.openxmlformats.org/officeDocument/2006/relationships/slide" Target="slides/slide303.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327" Type="http://schemas.openxmlformats.org/officeDocument/2006/relationships/slide" Target="slides/slide324.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17" Type="http://schemas.openxmlformats.org/officeDocument/2006/relationships/slide" Target="slides/slide31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1" Type="http://schemas.openxmlformats.org/officeDocument/2006/relationships/slide" Target="slides/slide248.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72" Type="http://schemas.openxmlformats.org/officeDocument/2006/relationships/slide" Target="slides/slide269.xml"/><Relationship Id="rId293" Type="http://schemas.openxmlformats.org/officeDocument/2006/relationships/slide" Target="slides/slide290.xml"/><Relationship Id="rId302" Type="http://schemas.openxmlformats.org/officeDocument/2006/relationships/slide" Target="slides/slide299.xml"/><Relationship Id="rId307" Type="http://schemas.openxmlformats.org/officeDocument/2006/relationships/slide" Target="slides/slide304.xml"/><Relationship Id="rId323" Type="http://schemas.openxmlformats.org/officeDocument/2006/relationships/slide" Target="slides/slide320.xml"/><Relationship Id="rId32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262" Type="http://schemas.openxmlformats.org/officeDocument/2006/relationships/slide" Target="slides/slide259.xml"/><Relationship Id="rId283" Type="http://schemas.openxmlformats.org/officeDocument/2006/relationships/slide" Target="slides/slide280.xml"/><Relationship Id="rId313" Type="http://schemas.openxmlformats.org/officeDocument/2006/relationships/slide" Target="slides/slide310.xml"/><Relationship Id="rId318" Type="http://schemas.openxmlformats.org/officeDocument/2006/relationships/slide" Target="slides/slide315.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329" Type="http://schemas.openxmlformats.org/officeDocument/2006/relationships/handoutMaster" Target="handoutMasters/handoutMaster1.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slide" Target="slides/slide316.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330" Type="http://schemas.openxmlformats.org/officeDocument/2006/relationships/presProps" Target="presProps.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slide" Target="slides/slide317.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331"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slide" Target="slides/slide318.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332" Type="http://schemas.openxmlformats.org/officeDocument/2006/relationships/theme" Target="theme/theme1.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slide" Target="slides/slide319.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312" Type="http://schemas.openxmlformats.org/officeDocument/2006/relationships/slide" Target="slides/slide309.xml"/><Relationship Id="rId3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2074" tIns="46036" rIns="92074" bIns="46036" rtlCol="0"/>
          <a:lstStyle>
            <a:lvl1pPr algn="l" fontAlgn="auto">
              <a:spcBef>
                <a:spcPts val="0"/>
              </a:spcBef>
              <a:spcAft>
                <a:spcPts val="0"/>
              </a:spcAft>
              <a:defRPr sz="1300">
                <a:latin typeface="+mn-lt"/>
                <a:cs typeface="+mn-cs"/>
              </a:defRPr>
            </a:lvl1pPr>
          </a:lstStyle>
          <a:p>
            <a:pPr>
              <a:defRPr/>
            </a:pPr>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2074" tIns="46036" rIns="92074" bIns="46036" rtlCol="0"/>
          <a:lstStyle>
            <a:lvl1pPr algn="r" fontAlgn="auto">
              <a:spcBef>
                <a:spcPts val="0"/>
              </a:spcBef>
              <a:spcAft>
                <a:spcPts val="0"/>
              </a:spcAft>
              <a:defRPr sz="1300">
                <a:latin typeface="+mn-lt"/>
                <a:cs typeface="+mn-cs"/>
              </a:defRPr>
            </a:lvl1pPr>
          </a:lstStyle>
          <a:p>
            <a:pPr>
              <a:defRPr/>
            </a:pPr>
            <a:fld id="{EABF739B-C53B-4A15-A8CF-0F0964E22128}" type="datetimeFigureOut">
              <a:rPr lang="it-IT"/>
              <a:pPr>
                <a:defRPr/>
              </a:pPr>
              <a:t>16/04/2015</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2074" tIns="46036" rIns="92074" bIns="46036" rtlCol="0" anchor="b"/>
          <a:lstStyle>
            <a:lvl1pPr algn="l" fontAlgn="auto">
              <a:spcBef>
                <a:spcPts val="0"/>
              </a:spcBef>
              <a:spcAft>
                <a:spcPts val="0"/>
              </a:spcAft>
              <a:defRPr sz="13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2074" tIns="46036" rIns="92074" bIns="46036" rtlCol="0" anchor="b"/>
          <a:lstStyle>
            <a:lvl1pPr algn="r" fontAlgn="auto">
              <a:spcBef>
                <a:spcPts val="0"/>
              </a:spcBef>
              <a:spcAft>
                <a:spcPts val="0"/>
              </a:spcAft>
              <a:defRPr sz="1300">
                <a:latin typeface="+mn-lt"/>
                <a:cs typeface="+mn-cs"/>
              </a:defRPr>
            </a:lvl1pPr>
          </a:lstStyle>
          <a:p>
            <a:pPr>
              <a:defRPr/>
            </a:pPr>
            <a:fld id="{F6D18F1D-E3AD-4FC2-83CB-4A15E1DB93AD}" type="slidenum">
              <a:rPr lang="it-IT"/>
              <a:pPr>
                <a:defRPr/>
              </a:pPr>
              <a:t>‹N›</a:t>
            </a:fld>
            <a:endParaRPr lang="it-IT"/>
          </a:p>
        </p:txBody>
      </p:sp>
    </p:spTree>
    <p:extLst>
      <p:ext uri="{BB962C8B-B14F-4D97-AF65-F5344CB8AC3E}">
        <p14:creationId xmlns:p14="http://schemas.microsoft.com/office/powerpoint/2010/main" xmlns="" val="4059137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2074" tIns="46036" rIns="92074" bIns="46036" rtlCol="0"/>
          <a:lstStyle>
            <a:lvl1pPr algn="l">
              <a:defRPr sz="1300">
                <a:latin typeface="Arial" charset="0"/>
                <a:cs typeface="Arial" charset="0"/>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2074" tIns="46036" rIns="92074" bIns="46036" rtlCol="0"/>
          <a:lstStyle>
            <a:lvl1pPr algn="r">
              <a:defRPr sz="1300">
                <a:latin typeface="Arial" charset="0"/>
                <a:cs typeface="Arial" charset="0"/>
              </a:defRPr>
            </a:lvl1pPr>
          </a:lstStyle>
          <a:p>
            <a:pPr>
              <a:defRPr/>
            </a:pPr>
            <a:fld id="{5501E551-E8C8-45BA-B6DE-50AC1D1E5BFA}" type="datetimeFigureOut">
              <a:rPr lang="it-IT"/>
              <a:pPr>
                <a:defRPr/>
              </a:pPr>
              <a:t>16/04/2015</a:t>
            </a:fld>
            <a:endParaRPr lang="it-IT"/>
          </a:p>
        </p:txBody>
      </p:sp>
      <p:sp>
        <p:nvSpPr>
          <p:cNvPr id="4" name="Segnaposto immagine diapositiva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2074" tIns="46036" rIns="92074" bIns="46036" rtlCol="0" anchor="ctr"/>
          <a:lstStyle/>
          <a:p>
            <a:pPr lvl="0"/>
            <a:endParaRPr lang="it-IT" noProof="0" smtClean="0"/>
          </a:p>
        </p:txBody>
      </p:sp>
      <p:sp>
        <p:nvSpPr>
          <p:cNvPr id="5" name="Segnaposto note 4"/>
          <p:cNvSpPr>
            <a:spLocks noGrp="1"/>
          </p:cNvSpPr>
          <p:nvPr>
            <p:ph type="body" sz="quarter" idx="3"/>
          </p:nvPr>
        </p:nvSpPr>
        <p:spPr>
          <a:xfrm>
            <a:off x="679450" y="4714875"/>
            <a:ext cx="5438775" cy="4468813"/>
          </a:xfrm>
          <a:prstGeom prst="rect">
            <a:avLst/>
          </a:prstGeom>
        </p:spPr>
        <p:txBody>
          <a:bodyPr vert="horz" lIns="92074" tIns="46036" rIns="92074" bIns="46036"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2074" tIns="46036" rIns="92074" bIns="46036" rtlCol="0" anchor="b"/>
          <a:lstStyle>
            <a:lvl1pPr algn="l">
              <a:defRPr sz="1300">
                <a:latin typeface="Arial" charset="0"/>
                <a:cs typeface="Arial" charset="0"/>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2074" tIns="46036" rIns="92074" bIns="46036" rtlCol="0" anchor="b"/>
          <a:lstStyle>
            <a:lvl1pPr algn="r">
              <a:defRPr sz="1300">
                <a:latin typeface="Arial" charset="0"/>
                <a:cs typeface="Arial" charset="0"/>
              </a:defRPr>
            </a:lvl1pPr>
          </a:lstStyle>
          <a:p>
            <a:pPr>
              <a:defRPr/>
            </a:pPr>
            <a:fld id="{37CF266F-30F4-4B93-B2EB-A8718CDADC44}" type="slidenum">
              <a:rPr lang="it-IT"/>
              <a:pPr>
                <a:defRPr/>
              </a:pPr>
              <a:t>‹N›</a:t>
            </a:fld>
            <a:endParaRPr lang="it-IT"/>
          </a:p>
        </p:txBody>
      </p:sp>
    </p:spTree>
    <p:extLst>
      <p:ext uri="{BB962C8B-B14F-4D97-AF65-F5344CB8AC3E}">
        <p14:creationId xmlns:p14="http://schemas.microsoft.com/office/powerpoint/2010/main" xmlns="" val="4215017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Notes Placeholder"/>
          <p:cNvSpPr>
            <a:spLocks noGrp="1"/>
          </p:cNvSpPr>
          <p:nvPr>
            <p:ph type="body" idx="1"/>
          </p:nvPr>
        </p:nvSpPr>
        <p:spPr bwMode="auto">
          <a:noFill/>
        </p:spPr>
        <p:txBody>
          <a:bodyPr wrap="square" numCol="1" anchor="t" anchorCtr="0" compatLnSpc="1">
            <a:prstTxWarp prst="textNoShape">
              <a:avLst/>
            </a:prstTxWarp>
          </a:bodyP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D2BA35F-5E14-49A6-A634-569A5DC57D28}" type="datetime1">
              <a:rPr lang="it-IT"/>
              <a:pPr>
                <a:defRPr/>
              </a:pPr>
              <a:t>16/04/2015</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6" name="Segnaposto numero diapositiva 5"/>
          <p:cNvSpPr>
            <a:spLocks noGrp="1"/>
          </p:cNvSpPr>
          <p:nvPr>
            <p:ph type="sldNum" sz="quarter" idx="12"/>
          </p:nvPr>
        </p:nvSpPr>
        <p:spPr/>
        <p:txBody>
          <a:bodyPr/>
          <a:lstStyle>
            <a:lvl1pPr>
              <a:defRPr/>
            </a:lvl1pPr>
          </a:lstStyle>
          <a:p>
            <a:pPr>
              <a:defRPr/>
            </a:pPr>
            <a:fld id="{75A54056-DBD9-4553-89A5-F25D5D4357C7}"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4C29079-18F7-4D34-A27B-EC7C29C38B20}" type="datetime1">
              <a:rPr lang="it-IT"/>
              <a:pPr>
                <a:defRPr/>
              </a:pPr>
              <a:t>16/04/2015</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6" name="Segnaposto numero diapositiva 5"/>
          <p:cNvSpPr>
            <a:spLocks noGrp="1"/>
          </p:cNvSpPr>
          <p:nvPr>
            <p:ph type="sldNum" sz="quarter" idx="12"/>
          </p:nvPr>
        </p:nvSpPr>
        <p:spPr/>
        <p:txBody>
          <a:bodyPr/>
          <a:lstStyle>
            <a:lvl1pPr>
              <a:defRPr/>
            </a:lvl1pPr>
          </a:lstStyle>
          <a:p>
            <a:pPr>
              <a:defRPr/>
            </a:pPr>
            <a:fld id="{F02A34BA-028E-40D7-9D59-BBED9FDA9E9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66CB587-4F9A-4629-ABA7-74ABA8E507B9}" type="datetime1">
              <a:rPr lang="it-IT"/>
              <a:pPr>
                <a:defRPr/>
              </a:pPr>
              <a:t>16/04/2015</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6" name="Segnaposto numero diapositiva 5"/>
          <p:cNvSpPr>
            <a:spLocks noGrp="1"/>
          </p:cNvSpPr>
          <p:nvPr>
            <p:ph type="sldNum" sz="quarter" idx="12"/>
          </p:nvPr>
        </p:nvSpPr>
        <p:spPr/>
        <p:txBody>
          <a:bodyPr/>
          <a:lstStyle>
            <a:lvl1pPr>
              <a:defRPr/>
            </a:lvl1pPr>
          </a:lstStyle>
          <a:p>
            <a:pPr>
              <a:defRPr/>
            </a:pPr>
            <a:fld id="{83559365-2F1B-4C51-8CAC-A11CCFFA5BC0}"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4/16/2015</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73A724FC-0934-45EE-93D6-7885E8683B7C}" type="slidenum">
              <a:rPr/>
              <a:pPr>
                <a:defRPr/>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200" b="0" i="0">
                <a:solidFill>
                  <a:srgbClr val="FF0000"/>
                </a:solidFill>
                <a:latin typeface="Arial"/>
                <a:cs typeface="Arial"/>
              </a:defRPr>
            </a:lvl1pPr>
          </a:lstStyle>
          <a:p>
            <a:endParaRPr/>
          </a:p>
        </p:txBody>
      </p:sp>
      <p:sp>
        <p:nvSpPr>
          <p:cNvPr id="3" name="Holder 3"/>
          <p:cNvSpPr>
            <a:spLocks noGrp="1"/>
          </p:cNvSpPr>
          <p:nvPr>
            <p:ph type="body" idx="1"/>
          </p:nvPr>
        </p:nvSpPr>
        <p:spPr/>
        <p:txBody>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4/16/2015</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31B0514-789B-4E9B-8A25-C2A88552EA6C}" type="slidenum">
              <a:rPr/>
              <a:pPr>
                <a:defRPr/>
              </a:pP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200" b="0" i="0">
                <a:solidFill>
                  <a:srgbClr val="FF0000"/>
                </a:solidFill>
                <a:latin typeface="Arial"/>
                <a:cs typeface="Arial"/>
              </a:defRPr>
            </a:lvl1pPr>
          </a:lstStyle>
          <a:p>
            <a:endParaRPr/>
          </a:p>
        </p:txBody>
      </p:sp>
      <p:sp>
        <p:nvSpPr>
          <p:cNvPr id="3" name="Holder 3"/>
          <p:cNvSpPr>
            <a:spLocks noGrp="1"/>
          </p:cNvSpPr>
          <p:nvPr>
            <p:ph sz="half" idx="2"/>
          </p:nvPr>
        </p:nvSpPr>
        <p:spPr>
          <a:xfrm>
            <a:off x="535940" y="1691819"/>
            <a:ext cx="3806190" cy="3539490"/>
          </a:xfrm>
          <a:prstGeom prst="rect">
            <a:avLst/>
          </a:prstGeom>
        </p:spPr>
        <p:txBody>
          <a:bodyPr/>
          <a:lstStyle>
            <a:lvl1pPr>
              <a:defRPr sz="2800" b="0" i="0">
                <a:solidFill>
                  <a:srgbClr val="FF0000"/>
                </a:solidFill>
                <a:latin typeface="Arial"/>
                <a:cs typeface="Arial"/>
              </a:defRPr>
            </a:lvl1pPr>
          </a:lstStyle>
          <a:p>
            <a:endParaRPr/>
          </a:p>
        </p:txBody>
      </p:sp>
      <p:sp>
        <p:nvSpPr>
          <p:cNvPr id="4" name="Holder 4"/>
          <p:cNvSpPr>
            <a:spLocks noGrp="1"/>
          </p:cNvSpPr>
          <p:nvPr>
            <p:ph sz="half" idx="3"/>
          </p:nvPr>
        </p:nvSpPr>
        <p:spPr>
          <a:xfrm>
            <a:off x="4727828" y="1691819"/>
            <a:ext cx="3789679" cy="3539490"/>
          </a:xfrm>
          <a:prstGeom prst="rect">
            <a:avLst/>
          </a:prstGeom>
        </p:spPr>
        <p:txBody>
          <a:bodyPr/>
          <a:lstStyle>
            <a:lvl1pPr>
              <a:defRPr sz="2800" b="0" i="0">
                <a:solidFill>
                  <a:srgbClr val="FF0000"/>
                </a:solidFill>
                <a:latin typeface="Arial"/>
                <a:cs typeface="Arial"/>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4/16/2015</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304CF450-918A-42D7-9B3F-3C6DEAF14936}" type="slidenum">
              <a:rPr/>
              <a:pPr>
                <a:defRPr/>
              </a:pP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200" b="0" i="0">
                <a:solidFill>
                  <a:srgbClr val="FF0000"/>
                </a:solidFill>
                <a:latin typeface="Arial"/>
                <a:cs typeface="Arial"/>
              </a:defRPr>
            </a:lvl1pPr>
          </a:lstStyle>
          <a:p>
            <a:endParaRPr/>
          </a:p>
        </p:txBody>
      </p:sp>
      <p:sp>
        <p:nvSpPr>
          <p:cNvPr id="3"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4"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4/16/2015</a:t>
            </a:fld>
            <a:endParaRPr lang="en-US"/>
          </a:p>
        </p:txBody>
      </p:sp>
      <p:sp>
        <p:nvSpPr>
          <p:cNvPr id="5"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AFA4E7D4-1777-424D-83BC-72A9746499D4}" type="slidenum">
              <a:rPr/>
              <a:pPr>
                <a:defRPr/>
              </a:pP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4/16/2015</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32A6AE3B-3D44-4D8A-B339-4505EAFF4710}" type="slidenum">
              <a:rPr/>
              <a:pPr>
                <a:defRPr/>
              </a:pP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D2A822F-68CF-4CBD-907D-AC690E1D6A2A}"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E516E1-3BF1-438D-A3F1-8843F6FBE0DC}"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B37D66-70A3-41BE-B86F-E69D10A4063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E71F231-DE7E-4B4A-90FD-6124779ABFB8}" type="datetime1">
              <a:rPr lang="it-IT"/>
              <a:pPr>
                <a:defRPr/>
              </a:pPr>
              <a:t>16/04/2015</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6" name="Segnaposto numero diapositiva 5"/>
          <p:cNvSpPr>
            <a:spLocks noGrp="1"/>
          </p:cNvSpPr>
          <p:nvPr>
            <p:ph type="sldNum" sz="quarter" idx="12"/>
          </p:nvPr>
        </p:nvSpPr>
        <p:spPr/>
        <p:txBody>
          <a:bodyPr/>
          <a:lstStyle>
            <a:lvl1pPr>
              <a:defRPr/>
            </a:lvl1pPr>
          </a:lstStyle>
          <a:p>
            <a:pPr>
              <a:defRPr/>
            </a:pPr>
            <a:fld id="{F37101EA-8A2E-48D4-BAD7-8FD7196D3C4D}"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A762EB-8244-464A-9D6C-79D1E1890F71}"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0527C9-805A-4402-B9E2-50A3A49FDBBD}"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17A7A6-10BD-4376-9855-2ECAEF1E612E}"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F4B3074-AADA-4884-AE06-13D1CDD8DEA4}"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5D486C-8341-416C-A0DD-D0ED68D97D7C}"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B291BB-8019-4BB6-919F-D52CFD226E1E}"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2D5A5E7-2BAC-4E8E-8279-3C30E000FAB8}"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3A9A86-DB30-45D8-9873-9DDF105128EA}" type="datetimeFigureOut">
              <a:rPr lang="it-IT"/>
              <a:pPr>
                <a:defRPr/>
              </a:pPr>
              <a:t>16/04/2015</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C1D599D-154C-4148-A964-83D1AE07C55B}"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rtlCol="0">
            <a:normAutofit/>
          </a:bodyPr>
          <a:lstStyle/>
          <a:p>
            <a:pPr lvl="0"/>
            <a:endParaRPr lang="it-IT" noProof="0" smtClean="0"/>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5" name="Rectangle 5"/>
          <p:cNvSpPr>
            <a:spLocks noGrp="1" noChangeArrowheads="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it-IT"/>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08AC90D-EE4B-4334-9615-7CC15E523EF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F366CCD-59A8-4BAF-B1AA-88DC151C0760}" type="datetime1">
              <a:rPr lang="it-IT"/>
              <a:pPr>
                <a:defRPr/>
              </a:pPr>
              <a:t>16/04/2015</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6" name="Segnaposto numero diapositiva 5"/>
          <p:cNvSpPr>
            <a:spLocks noGrp="1"/>
          </p:cNvSpPr>
          <p:nvPr>
            <p:ph type="sldNum" sz="quarter" idx="12"/>
          </p:nvPr>
        </p:nvSpPr>
        <p:spPr/>
        <p:txBody>
          <a:bodyPr/>
          <a:lstStyle>
            <a:lvl1pPr>
              <a:defRPr/>
            </a:lvl1pPr>
          </a:lstStyle>
          <a:p>
            <a:pPr>
              <a:defRPr/>
            </a:pPr>
            <a:fld id="{F523A4F0-2994-4080-BC7A-AFF0506509B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3374A09D-40D1-4024-91EE-235189F71736}" type="datetime1">
              <a:rPr lang="it-IT"/>
              <a:pPr>
                <a:defRPr/>
              </a:pPr>
              <a:t>16/04/2015</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7" name="Segnaposto numero diapositiva 5"/>
          <p:cNvSpPr>
            <a:spLocks noGrp="1"/>
          </p:cNvSpPr>
          <p:nvPr>
            <p:ph type="sldNum" sz="quarter" idx="12"/>
          </p:nvPr>
        </p:nvSpPr>
        <p:spPr/>
        <p:txBody>
          <a:bodyPr/>
          <a:lstStyle>
            <a:lvl1pPr>
              <a:defRPr/>
            </a:lvl1pPr>
          </a:lstStyle>
          <a:p>
            <a:pPr>
              <a:defRPr/>
            </a:pPr>
            <a:fld id="{6289A95D-8B21-4EAA-A552-39EBC27A5D5F}"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88A7B7A-F121-4331-8903-6DF89FED0579}" type="datetime1">
              <a:rPr lang="it-IT"/>
              <a:pPr>
                <a:defRPr/>
              </a:pPr>
              <a:t>16/04/2015</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9" name="Segnaposto numero diapositiva 5"/>
          <p:cNvSpPr>
            <a:spLocks noGrp="1"/>
          </p:cNvSpPr>
          <p:nvPr>
            <p:ph type="sldNum" sz="quarter" idx="12"/>
          </p:nvPr>
        </p:nvSpPr>
        <p:spPr/>
        <p:txBody>
          <a:bodyPr/>
          <a:lstStyle>
            <a:lvl1pPr>
              <a:defRPr/>
            </a:lvl1pPr>
          </a:lstStyle>
          <a:p>
            <a:pPr>
              <a:defRPr/>
            </a:pPr>
            <a:fld id="{CE388FEB-579F-409F-8757-E4391BBEAA8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93050E7-2554-465E-8846-D48843D50C1B}" type="datetime1">
              <a:rPr lang="it-IT"/>
              <a:pPr>
                <a:defRPr/>
              </a:pPr>
              <a:t>16/04/2015</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5" name="Segnaposto numero diapositiva 5"/>
          <p:cNvSpPr>
            <a:spLocks noGrp="1"/>
          </p:cNvSpPr>
          <p:nvPr>
            <p:ph type="sldNum" sz="quarter" idx="12"/>
          </p:nvPr>
        </p:nvSpPr>
        <p:spPr/>
        <p:txBody>
          <a:bodyPr/>
          <a:lstStyle>
            <a:lvl1pPr>
              <a:defRPr/>
            </a:lvl1pPr>
          </a:lstStyle>
          <a:p>
            <a:pPr>
              <a:defRPr/>
            </a:pPr>
            <a:fld id="{27785599-BABB-4CC2-B978-8904221F8DA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071B30D-56C4-4415-A430-18ED4C2974D6}" type="datetime1">
              <a:rPr lang="it-IT"/>
              <a:pPr>
                <a:defRPr/>
              </a:pPr>
              <a:t>16/04/2015</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4" name="Segnaposto numero diapositiva 5"/>
          <p:cNvSpPr>
            <a:spLocks noGrp="1"/>
          </p:cNvSpPr>
          <p:nvPr>
            <p:ph type="sldNum" sz="quarter" idx="12"/>
          </p:nvPr>
        </p:nvSpPr>
        <p:spPr/>
        <p:txBody>
          <a:bodyPr/>
          <a:lstStyle>
            <a:lvl1pPr>
              <a:defRPr/>
            </a:lvl1pPr>
          </a:lstStyle>
          <a:p>
            <a:pPr>
              <a:defRPr/>
            </a:pPr>
            <a:fld id="{819958C8-9490-4355-B3DE-054F8DEB443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49DE1CC-B58D-4AC5-B5A9-A024DBDE41C5}" type="datetime1">
              <a:rPr lang="it-IT"/>
              <a:pPr>
                <a:defRPr/>
              </a:pPr>
              <a:t>16/04/2015</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7" name="Segnaposto numero diapositiva 5"/>
          <p:cNvSpPr>
            <a:spLocks noGrp="1"/>
          </p:cNvSpPr>
          <p:nvPr>
            <p:ph type="sldNum" sz="quarter" idx="12"/>
          </p:nvPr>
        </p:nvSpPr>
        <p:spPr/>
        <p:txBody>
          <a:bodyPr/>
          <a:lstStyle>
            <a:lvl1pPr>
              <a:defRPr/>
            </a:lvl1pPr>
          </a:lstStyle>
          <a:p>
            <a:pPr>
              <a:defRPr/>
            </a:pPr>
            <a:fld id="{7B5B9DFA-C083-4DDF-9531-0812F7AD34C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625CB47-BADF-4D56-ACC2-59383723E18D}" type="datetime1">
              <a:rPr lang="it-IT"/>
              <a:pPr>
                <a:defRPr/>
              </a:pPr>
              <a:t>16/04/2015</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Ultimo aggiornamento 20 Gennaio 2014</a:t>
            </a:r>
          </a:p>
        </p:txBody>
      </p:sp>
      <p:sp>
        <p:nvSpPr>
          <p:cNvPr id="7" name="Segnaposto numero diapositiva 5"/>
          <p:cNvSpPr>
            <a:spLocks noGrp="1"/>
          </p:cNvSpPr>
          <p:nvPr>
            <p:ph type="sldNum" sz="quarter" idx="12"/>
          </p:nvPr>
        </p:nvSpPr>
        <p:spPr/>
        <p:txBody>
          <a:bodyPr/>
          <a:lstStyle>
            <a:lvl1pPr>
              <a:defRPr/>
            </a:lvl1pPr>
          </a:lstStyle>
          <a:p>
            <a:pPr>
              <a:defRPr/>
            </a:pPr>
            <a:fld id="{93157133-C6A6-4BFF-990F-70A1A7C46C9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BFBF"/>
            </a:gs>
            <a:gs pos="100000">
              <a:schemeClr val="tx1"/>
            </a:gs>
          </a:gsLst>
          <a:lin ang="16200000"/>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CFFD7B-54D0-4FA3-B691-55C0E4685343}" type="datetime1">
              <a:rPr lang="it-IT"/>
              <a:pPr>
                <a:defRPr/>
              </a:pPr>
              <a:t>16/04/2015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a:t>Ultimo aggiornamento 20 Gennaio 2014</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D639B9-55CC-4D34-A0C3-EE50E4C38275}" type="slidenum">
              <a:rPr lang="it-IT"/>
              <a:pPr>
                <a:defRPr/>
              </a:pPr>
              <a:t>‹N›</a:t>
            </a:fld>
            <a:endParaRPr lang="it-IT"/>
          </a:p>
        </p:txBody>
      </p:sp>
    </p:spTree>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older 2"/>
          <p:cNvSpPr>
            <a:spLocks noGrp="1"/>
          </p:cNvSpPr>
          <p:nvPr>
            <p:ph type="title"/>
          </p:nvPr>
        </p:nvSpPr>
        <p:spPr bwMode="auto">
          <a:xfrm>
            <a:off x="581025" y="347663"/>
            <a:ext cx="7981950" cy="10318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it-IT" altLang="it-IT" smtClean="0"/>
          </a:p>
        </p:txBody>
      </p:sp>
      <p:sp>
        <p:nvSpPr>
          <p:cNvPr id="2051" name="Holder 3"/>
          <p:cNvSpPr>
            <a:spLocks noGrp="1"/>
          </p:cNvSpPr>
          <p:nvPr>
            <p:ph type="body" idx="1"/>
          </p:nvPr>
        </p:nvSpPr>
        <p:spPr bwMode="auto">
          <a:xfrm>
            <a:off x="344488" y="1196975"/>
            <a:ext cx="8455025" cy="44577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it-IT" altLang="it-IT" smtClean="0"/>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4/16/2015</a:t>
            </a:fld>
            <a:endParaRPr lang="en-US"/>
          </a:p>
        </p:txBody>
      </p:sp>
      <p:sp>
        <p:nvSpPr>
          <p:cNvPr id="6" name="Holder 6"/>
          <p:cNvSpPr>
            <a:spLocks noGrp="1"/>
          </p:cNvSpPr>
          <p:nvPr>
            <p:ph type="sldNum" sz="quarter" idx="7"/>
          </p:nvPr>
        </p:nvSpPr>
        <p:spPr>
          <a:xfrm>
            <a:off x="6583363" y="6378575"/>
            <a:ext cx="2103437" cy="342900"/>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851259B0-0BA4-4C54-B0FF-A58F037ED7CF}"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BC3A9A86-DB30-45D8-9873-9DDF105128EA}" type="datetimeFigureOut">
              <a:rPr lang="it-IT"/>
              <a:pPr>
                <a:defRPr/>
              </a:pPr>
              <a:t>16/04/2015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91E8340B-015F-4325-BA59-05FF2E72CE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3.png"/></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3.png"/></Relationships>
</file>

<file path=ppt/slides/_rels/slide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3.png"/></Relationships>
</file>

<file path=ppt/slides/_rels/slide3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3.png"/></Relationships>
</file>

<file path=ppt/slides/_rels/slide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3.png"/></Relationships>
</file>

<file path=ppt/slides/_rels/slide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3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1.emf"/></Relationships>
</file>

<file path=ppt/slides/_rels/slide3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png"/></Relationships>
</file>

<file path=ppt/slides/_rels/slide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image" Target="../media/image3.png"/></Relationships>
</file>

<file path=ppt/slides/_rels/slide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png"/></Relationships>
</file>

<file path=ppt/slides/_rels/slide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png"/></Relationships>
</file>

<file path=ppt/slides/_rels/slide3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54.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150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637DF9EA-92C7-4BE6-A3B7-DC5B7D0F9386}" type="slidenum">
              <a:rPr lang="it-IT" smtClean="0"/>
              <a:pPr>
                <a:defRPr/>
              </a:pPr>
              <a:t>1</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F06F2ED-5028-46ED-BF97-846B772779C3}" type="slidenum">
              <a:rPr lang="it-IT" smtClean="0"/>
              <a:pPr>
                <a:defRPr/>
              </a:pPr>
              <a:t>10</a:t>
            </a:fld>
            <a:endParaRPr lang="it-IT"/>
          </a:p>
        </p:txBody>
      </p:sp>
      <p:pic>
        <p:nvPicPr>
          <p:cNvPr id="3072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989138"/>
            <a:ext cx="8151812" cy="4248150"/>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a:solidFill>
                  <a:schemeClr val="bg1"/>
                </a:solidFill>
                <a:ea typeface="Calibri"/>
              </a:rPr>
              <a:t>Il </a:t>
            </a:r>
            <a:r>
              <a:rPr lang="it-IT" sz="2800" b="1" spc="-10" dirty="0" smtClean="0">
                <a:solidFill>
                  <a:schemeClr val="bg1"/>
                </a:solidFill>
                <a:ea typeface="Calibri"/>
              </a:rPr>
              <a:t>Recesso e la disdetta </a:t>
            </a:r>
            <a:r>
              <a:rPr lang="it-IT" sz="2800" b="1" spc="-10" dirty="0">
                <a:solidFill>
                  <a:schemeClr val="bg1"/>
                </a:solidFill>
                <a:ea typeface="Calibri"/>
              </a:rPr>
              <a:t>dal Contratto collettivo</a:t>
            </a:r>
          </a:p>
          <a:p>
            <a:pPr fontAlgn="auto">
              <a:spcAft>
                <a:spcPts val="0"/>
              </a:spcAft>
              <a:defRPr/>
            </a:pPr>
            <a:endParaRPr lang="it-IT" sz="3000" b="1" dirty="0" smtClean="0">
              <a:solidFill>
                <a:sysClr val="windowText" lastClr="000000"/>
              </a:solidFill>
            </a:endParaRPr>
          </a:p>
          <a:p>
            <a:pPr fontAlgn="auto">
              <a:spcAft>
                <a:spcPts val="0"/>
              </a:spcAft>
              <a:defRPr/>
            </a:pPr>
            <a:endParaRPr lang="it-IT" sz="3000" b="1" dirty="0" smtClean="0">
              <a:solidFill>
                <a:sysClr val="windowText" lastClr="000000"/>
              </a:solidFill>
            </a:endParaRPr>
          </a:p>
          <a:p>
            <a:pPr fontAlgn="auto">
              <a:spcAft>
                <a:spcPts val="0"/>
              </a:spcAft>
              <a:defRPr/>
            </a:pPr>
            <a:r>
              <a:rPr lang="it-IT" sz="2000" dirty="0" smtClean="0">
                <a:solidFill>
                  <a:sysClr val="windowText" lastClr="000000"/>
                </a:solidFill>
              </a:rPr>
              <a:t>A scadenza, il </a:t>
            </a:r>
            <a:r>
              <a:rPr lang="it-IT" sz="2000" dirty="0">
                <a:solidFill>
                  <a:sysClr val="windowText" lastClr="000000"/>
                </a:solidFill>
              </a:rPr>
              <a:t>datore può recedere unilateralmente da un CCNL, per applicare </a:t>
            </a:r>
            <a:r>
              <a:rPr lang="it-IT" sz="2000" b="1" dirty="0">
                <a:solidFill>
                  <a:sysClr val="windowText" lastClr="000000"/>
                </a:solidFill>
              </a:rPr>
              <a:t>uno di altra categoria</a:t>
            </a:r>
            <a:r>
              <a:rPr lang="it-IT" sz="2000" dirty="0">
                <a:solidFill>
                  <a:sysClr val="windowText" lastClr="000000"/>
                </a:solidFill>
              </a:rPr>
              <a:t>, purché sia sempre rispettato il principio della irriducibilità della retribuzione</a:t>
            </a:r>
          </a:p>
        </p:txBody>
      </p:sp>
      <p:pic>
        <p:nvPicPr>
          <p:cNvPr id="3072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C6475D6-197A-4FF4-B3D7-30998420E766}" type="slidenum">
              <a:rPr lang="it-IT" smtClean="0">
                <a:solidFill>
                  <a:prstClr val="white">
                    <a:tint val="75000"/>
                  </a:prstClr>
                </a:solidFill>
              </a:rPr>
              <a:pPr>
                <a:defRPr/>
              </a:pPr>
              <a:t>100</a:t>
            </a:fld>
            <a:endParaRPr lang="it-IT">
              <a:solidFill>
                <a:prstClr val="white">
                  <a:tint val="75000"/>
                </a:prstClr>
              </a:solidFill>
            </a:endParaRPr>
          </a:p>
        </p:txBody>
      </p:sp>
      <p:pic>
        <p:nvPicPr>
          <p:cNvPr id="12288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2" name="Rettangolo arrotondato 1"/>
          <p:cNvSpPr/>
          <p:nvPr/>
        </p:nvSpPr>
        <p:spPr>
          <a:xfrm>
            <a:off x="476250" y="1550988"/>
            <a:ext cx="7920038" cy="151288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5. Incrementi di competitività e salario</a:t>
            </a:r>
          </a:p>
          <a:p>
            <a:pPr algn="ctr">
              <a:defRPr/>
            </a:pPr>
            <a:r>
              <a:rPr lang="it-IT" dirty="0">
                <a:solidFill>
                  <a:prstClr val="black"/>
                </a:solidFill>
              </a:rPr>
              <a:t>la finalità potrà essere soddisfatta con l’impegno da parte datoriale a riconoscere maggiorazioni retributive, collegate a quegli aumenti di produttività che dovrebbero essere raggiunti proprio grazie alle deroghe alla legge e/o al CCNL contrattate negli accordi di prossimità.</a:t>
            </a:r>
          </a:p>
        </p:txBody>
      </p:sp>
      <p:sp>
        <p:nvSpPr>
          <p:cNvPr id="122886" name="object 3"/>
          <p:cNvSpPr txBox="1">
            <a:spLocks noChangeArrowheads="1"/>
          </p:cNvSpPr>
          <p:nvPr/>
        </p:nvSpPr>
        <p:spPr bwMode="auto">
          <a:xfrm>
            <a:off x="350838" y="3284538"/>
            <a:ext cx="8469312" cy="3365500"/>
          </a:xfrm>
          <a:prstGeom prst="rect">
            <a:avLst/>
          </a:prstGeom>
          <a:noFill/>
          <a:ln w="9525">
            <a:noFill/>
            <a:miter lim="800000"/>
            <a:headEnd/>
            <a:tailEnd/>
          </a:ln>
        </p:spPr>
        <p:txBody>
          <a:bodyPr lIns="0" tIns="0" rIns="0" bIns="0">
            <a:spAutoFit/>
          </a:bodyPr>
          <a:lstStyle/>
          <a:p>
            <a:pPr algn="ctr"/>
            <a:r>
              <a:rPr lang="it-IT" altLang="it-IT" sz="1400" b="1">
                <a:solidFill>
                  <a:srgbClr val="000000"/>
                </a:solidFill>
              </a:rPr>
              <a:t> </a:t>
            </a:r>
            <a:r>
              <a:rPr lang="it-IT" altLang="it-IT" sz="1400">
                <a:solidFill>
                  <a:srgbClr val="000000"/>
                </a:solidFill>
              </a:rPr>
              <a:t>RICERCA  DI	UNA  RETRIBUZIONE  PIÙ  ADERENTE  ALLE  REALI  ESIGENZE DELL’AZIENDA (O DEL TERRITORIO):</a:t>
            </a:r>
          </a:p>
          <a:p>
            <a:pPr>
              <a:spcBef>
                <a:spcPts val="38"/>
              </a:spcBef>
            </a:pPr>
            <a:endParaRPr lang="it-IT" altLang="it-IT" sz="1400">
              <a:solidFill>
                <a:srgbClr val="000000"/>
              </a:solidFill>
              <a:latin typeface="Times New Roman" pitchFamily="18" charset="0"/>
              <a:cs typeface="Times New Roman" pitchFamily="18" charset="0"/>
            </a:endParaRPr>
          </a:p>
          <a:p>
            <a:pPr>
              <a:lnSpc>
                <a:spcPct val="150000"/>
              </a:lnSpc>
            </a:pPr>
            <a:r>
              <a:rPr lang="it-IT" altLang="it-IT" sz="1400" b="1">
                <a:solidFill>
                  <a:schemeClr val="bg1"/>
                </a:solidFill>
              </a:rPr>
              <a:t>ES.</a:t>
            </a:r>
            <a:r>
              <a:rPr lang="it-IT" altLang="it-IT" sz="1400" b="1">
                <a:solidFill>
                  <a:srgbClr val="FF0000"/>
                </a:solidFill>
              </a:rPr>
              <a:t>  </a:t>
            </a:r>
            <a:r>
              <a:rPr lang="it-IT" altLang="it-IT" sz="1400">
                <a:solidFill>
                  <a:srgbClr val="000000"/>
                </a:solidFill>
              </a:rPr>
              <a:t>INTRODUZIONE  DI  UNO  SPECIFICO  ELEMENTO  AZIENDALE  DI  PURA DETERMINAZIONE MERITOCRATICA</a:t>
            </a:r>
          </a:p>
          <a:p>
            <a:pPr>
              <a:spcBef>
                <a:spcPts val="1075"/>
              </a:spcBef>
            </a:pPr>
            <a:r>
              <a:rPr lang="it-IT" altLang="it-IT" sz="1400" b="1">
                <a:solidFill>
                  <a:schemeClr val="bg1"/>
                </a:solidFill>
              </a:rPr>
              <a:t>ES.  </a:t>
            </a:r>
            <a:r>
              <a:rPr lang="it-IT" altLang="it-IT" sz="1400">
                <a:solidFill>
                  <a:srgbClr val="000000"/>
                </a:solidFill>
              </a:rPr>
              <a:t>CREAZIONE  DI  SISTEMI  INTERNI  DI  INCREMENTO  SALARIALE  LEGATI</a:t>
            </a:r>
          </a:p>
          <a:p>
            <a:pPr>
              <a:spcBef>
                <a:spcPts val="1075"/>
              </a:spcBef>
            </a:pPr>
            <a:r>
              <a:rPr lang="it-IT" altLang="it-IT" sz="1400">
                <a:solidFill>
                  <a:srgbClr val="000000"/>
                </a:solidFill>
              </a:rPr>
              <a:t>ALLE SPECIFICHE DINAMICHE AZIENDALI (PRESENZA, RISCHIO, …)</a:t>
            </a:r>
          </a:p>
          <a:p>
            <a:pPr>
              <a:spcBef>
                <a:spcPts val="1075"/>
              </a:spcBef>
            </a:pPr>
            <a:r>
              <a:rPr lang="it-IT" altLang="it-IT" sz="1400" b="1">
                <a:solidFill>
                  <a:schemeClr val="bg1"/>
                </a:solidFill>
              </a:rPr>
              <a:t>ES. </a:t>
            </a:r>
            <a:r>
              <a:rPr lang="it-IT" altLang="it-IT" sz="1400">
                <a:solidFill>
                  <a:srgbClr val="000000"/>
                </a:solidFill>
              </a:rPr>
              <a:t>PREVISIONE DI AUMENTI LEGATI ALLA PROGRAMMAZIONE DI SPECIFICI</a:t>
            </a:r>
          </a:p>
          <a:p>
            <a:pPr>
              <a:spcBef>
                <a:spcPts val="1075"/>
              </a:spcBef>
            </a:pPr>
            <a:r>
              <a:rPr lang="it-IT" altLang="it-IT" sz="1400">
                <a:solidFill>
                  <a:srgbClr val="000000"/>
                </a:solidFill>
              </a:rPr>
              <a:t>PERCORSI DI CARRIERA</a:t>
            </a:r>
          </a:p>
          <a:p>
            <a:pPr>
              <a:lnSpc>
                <a:spcPct val="150000"/>
              </a:lnSpc>
            </a:pPr>
            <a:r>
              <a:rPr lang="it-IT" altLang="it-IT" sz="1400" b="1">
                <a:solidFill>
                  <a:schemeClr val="bg1"/>
                </a:solidFill>
              </a:rPr>
              <a:t>ES.</a:t>
            </a:r>
            <a:r>
              <a:rPr lang="it-IT" altLang="it-IT" sz="1400" b="1">
                <a:solidFill>
                  <a:srgbClr val="FF0000"/>
                </a:solidFill>
              </a:rPr>
              <a:t> </a:t>
            </a:r>
            <a:r>
              <a:rPr lang="it-IT" altLang="it-IT" sz="1400">
                <a:solidFill>
                  <a:srgbClr val="000000"/>
                </a:solidFill>
              </a:rPr>
              <a:t>CREAZIONE	DI	ELEMENTI	PREMIALI	LEGATI	ALLA	FEDELTÀ	E ALL’ANZIANITÀ AZIENDALE</a:t>
            </a:r>
          </a:p>
        </p:txBody>
      </p:sp>
      <p:pic>
        <p:nvPicPr>
          <p:cNvPr id="12288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746A599-E951-4F33-8D4D-8DE6EE7530B4}" type="slidenum">
              <a:rPr lang="it-IT" smtClean="0">
                <a:solidFill>
                  <a:prstClr val="white">
                    <a:tint val="75000"/>
                  </a:prstClr>
                </a:solidFill>
              </a:rPr>
              <a:pPr>
                <a:defRPr/>
              </a:pPr>
              <a:t>101</a:t>
            </a:fld>
            <a:endParaRPr lang="it-IT">
              <a:solidFill>
                <a:prstClr val="white">
                  <a:tint val="75000"/>
                </a:prstClr>
              </a:solidFill>
            </a:endParaRPr>
          </a:p>
        </p:txBody>
      </p:sp>
      <p:pic>
        <p:nvPicPr>
          <p:cNvPr id="12390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2" name="Rettangolo arrotondato 1"/>
          <p:cNvSpPr/>
          <p:nvPr/>
        </p:nvSpPr>
        <p:spPr>
          <a:xfrm>
            <a:off x="468313" y="2133600"/>
            <a:ext cx="7920037" cy="1804988"/>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6. Gestione delle crisi aziendali e occupazionali</a:t>
            </a:r>
          </a:p>
          <a:p>
            <a:pPr algn="ctr">
              <a:defRPr/>
            </a:pPr>
            <a:r>
              <a:rPr lang="it-IT" dirty="0">
                <a:solidFill>
                  <a:prstClr val="black"/>
                </a:solidFill>
              </a:rPr>
              <a:t>per soddisfare la finalità è sufficiente che l’accordo preveda l’adozione di misure per fronteggiare situazioni di crisi; tali misure possono essere le più varie: ad es. riorganizzazione dei tempi di lavoro; sospensione dal lavoro; riduzione di personale; investimenti finanziati con contributi prelevati dalle buste paga dei lavoratori);</a:t>
            </a:r>
          </a:p>
        </p:txBody>
      </p:sp>
      <p:sp>
        <p:nvSpPr>
          <p:cNvPr id="3" name="Rettangolo arrotondato 2"/>
          <p:cNvSpPr/>
          <p:nvPr/>
        </p:nvSpPr>
        <p:spPr>
          <a:xfrm>
            <a:off x="755650" y="4508500"/>
            <a:ext cx="7488238" cy="18732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7. Investimenti e avvio di nuove attività </a:t>
            </a:r>
          </a:p>
          <a:p>
            <a:pPr algn="ctr">
              <a:defRPr/>
            </a:pPr>
            <a:r>
              <a:rPr lang="it-IT" dirty="0">
                <a:solidFill>
                  <a:schemeClr val="bg1"/>
                </a:solidFill>
              </a:rPr>
              <a:t>in questo caso l’accordo di prossimità potrà essere giustificato da una start up o dall’impegno datoriale a realizzare nuovi investimenti nell’attività di impresa.</a:t>
            </a:r>
          </a:p>
        </p:txBody>
      </p:sp>
      <p:pic>
        <p:nvPicPr>
          <p:cNvPr id="123911"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5192141-E491-43C3-842B-FBEAA8359EBA}" type="slidenum">
              <a:rPr lang="it-IT" smtClean="0">
                <a:solidFill>
                  <a:prstClr val="white">
                    <a:tint val="75000"/>
                  </a:prstClr>
                </a:solidFill>
              </a:rPr>
              <a:pPr>
                <a:defRPr/>
              </a:pPr>
              <a:t>102</a:t>
            </a:fld>
            <a:endParaRPr lang="it-IT">
              <a:solidFill>
                <a:prstClr val="white">
                  <a:tint val="75000"/>
                </a:prstClr>
              </a:solidFill>
            </a:endParaRPr>
          </a:p>
        </p:txBody>
      </p:sp>
      <p:pic>
        <p:nvPicPr>
          <p:cNvPr id="12493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5" name="object 8"/>
          <p:cNvSpPr txBox="1">
            <a:spLocks/>
          </p:cNvSpPr>
          <p:nvPr/>
        </p:nvSpPr>
        <p:spPr>
          <a:xfrm>
            <a:off x="601663" y="1700213"/>
            <a:ext cx="7907337" cy="595312"/>
          </a:xfrm>
          <a:prstGeom prst="rect">
            <a:avLst/>
          </a:prstGeom>
        </p:spPr>
        <p:txBody>
          <a:bodyPr lIns="0" tIns="284722" rIns="0" bIns="0">
            <a:spAutoFit/>
          </a:bodyPr>
          <a:lstStyle>
            <a:lvl1pPr>
              <a:defRPr sz="3200" b="1" i="0">
                <a:solidFill>
                  <a:schemeClr val="tx1"/>
                </a:solidFill>
                <a:latin typeface="Arial"/>
                <a:ea typeface="+mj-ea"/>
                <a:cs typeface="Arial"/>
              </a:defRPr>
            </a:lvl1pPr>
          </a:lstStyle>
          <a:p>
            <a:pPr marL="411480" algn="ctr" fontAlgn="auto">
              <a:spcBef>
                <a:spcPts val="0"/>
              </a:spcBef>
              <a:spcAft>
                <a:spcPts val="0"/>
              </a:spcAft>
              <a:defRPr/>
            </a:pPr>
            <a:r>
              <a:rPr lang="it-IT" sz="2000" kern="0" spc="-10" dirty="0" smtClean="0">
                <a:solidFill>
                  <a:sysClr val="windowText" lastClr="000000"/>
                </a:solidFill>
                <a:latin typeface="+mn-lt"/>
              </a:rPr>
              <a:t>I</a:t>
            </a:r>
            <a:r>
              <a:rPr lang="it-IT" sz="2000" kern="0" spc="-5" dirty="0" smtClean="0">
                <a:solidFill>
                  <a:sysClr val="windowText" lastClr="000000"/>
                </a:solidFill>
                <a:latin typeface="+mn-lt"/>
              </a:rPr>
              <a:t> </a:t>
            </a:r>
            <a:r>
              <a:rPr lang="it-IT" sz="2000" kern="0" spc="-15" dirty="0" smtClean="0">
                <a:solidFill>
                  <a:sysClr val="windowText" lastClr="000000"/>
                </a:solidFill>
                <a:latin typeface="+mn-lt"/>
              </a:rPr>
              <a:t>li</a:t>
            </a:r>
            <a:r>
              <a:rPr lang="it-IT" sz="2000" kern="0" dirty="0" smtClean="0">
                <a:solidFill>
                  <a:sysClr val="windowText" lastClr="000000"/>
                </a:solidFill>
                <a:latin typeface="+mn-lt"/>
              </a:rPr>
              <a:t>m</a:t>
            </a:r>
            <a:r>
              <a:rPr lang="it-IT" sz="2000" kern="0" spc="-15" dirty="0" smtClean="0">
                <a:solidFill>
                  <a:sysClr val="windowText" lastClr="000000"/>
                </a:solidFill>
                <a:latin typeface="+mn-lt"/>
              </a:rPr>
              <a:t>iti</a:t>
            </a:r>
            <a:r>
              <a:rPr lang="it-IT" sz="2000" kern="0" spc="-5" dirty="0" smtClean="0">
                <a:solidFill>
                  <a:sysClr val="windowText" lastClr="000000"/>
                </a:solidFill>
                <a:latin typeface="+mn-lt"/>
              </a:rPr>
              <a:t> </a:t>
            </a:r>
            <a:r>
              <a:rPr lang="it-IT" sz="2000" kern="0" dirty="0" smtClean="0">
                <a:solidFill>
                  <a:sysClr val="windowText" lastClr="000000"/>
                </a:solidFill>
                <a:latin typeface="+mn-lt"/>
              </a:rPr>
              <a:t>mater</a:t>
            </a:r>
            <a:r>
              <a:rPr lang="it-IT" sz="2000" kern="0" spc="-15" dirty="0" smtClean="0">
                <a:solidFill>
                  <a:sysClr val="windowText" lastClr="000000"/>
                </a:solidFill>
                <a:latin typeface="+mn-lt"/>
              </a:rPr>
              <a:t>i</a:t>
            </a:r>
            <a:r>
              <a:rPr lang="it-IT" sz="2000" kern="0" dirty="0" smtClean="0">
                <a:solidFill>
                  <a:sysClr val="windowText" lastClr="000000"/>
                </a:solidFill>
                <a:latin typeface="+mn-lt"/>
              </a:rPr>
              <a:t>a</a:t>
            </a:r>
            <a:r>
              <a:rPr lang="it-IT" sz="2000" kern="0" spc="-15" dirty="0" smtClean="0">
                <a:solidFill>
                  <a:sysClr val="windowText" lastClr="000000"/>
                </a:solidFill>
                <a:latin typeface="+mn-lt"/>
              </a:rPr>
              <a:t>l</a:t>
            </a:r>
            <a:r>
              <a:rPr lang="it-IT" sz="2000" kern="0" spc="-10" dirty="0" smtClean="0">
                <a:solidFill>
                  <a:sysClr val="windowText" lastClr="000000"/>
                </a:solidFill>
                <a:latin typeface="+mn-lt"/>
              </a:rPr>
              <a:t>i</a:t>
            </a:r>
            <a:r>
              <a:rPr lang="it-IT" sz="2000" kern="0" spc="-5" dirty="0" smtClean="0">
                <a:solidFill>
                  <a:sysClr val="windowText" lastClr="000000"/>
                </a:solidFill>
                <a:latin typeface="+mn-lt"/>
              </a:rPr>
              <a:t> </a:t>
            </a:r>
            <a:r>
              <a:rPr lang="it-IT" sz="2000" kern="0" dirty="0" smtClean="0">
                <a:solidFill>
                  <a:sysClr val="windowText" lastClr="000000"/>
                </a:solidFill>
                <a:latin typeface="+mn-lt"/>
              </a:rPr>
              <a:t>(ar</a:t>
            </a:r>
            <a:r>
              <a:rPr lang="it-IT" sz="2000" kern="0" spc="-15" dirty="0" smtClean="0">
                <a:solidFill>
                  <a:sysClr val="windowText" lastClr="000000"/>
                </a:solidFill>
                <a:latin typeface="+mn-lt"/>
              </a:rPr>
              <a:t>t.</a:t>
            </a:r>
            <a:r>
              <a:rPr lang="it-IT" sz="2000" kern="0" spc="-5" dirty="0" smtClean="0">
                <a:solidFill>
                  <a:sysClr val="windowText" lastClr="000000"/>
                </a:solidFill>
                <a:latin typeface="+mn-lt"/>
              </a:rPr>
              <a:t> </a:t>
            </a:r>
            <a:r>
              <a:rPr lang="it-IT" sz="2000" kern="0" dirty="0" smtClean="0">
                <a:solidFill>
                  <a:sysClr val="windowText" lastClr="000000"/>
                </a:solidFill>
                <a:latin typeface="+mn-lt"/>
              </a:rPr>
              <a:t>8</a:t>
            </a:r>
            <a:r>
              <a:rPr lang="it-IT" sz="2000" kern="0" spc="-10" dirty="0" smtClean="0">
                <a:solidFill>
                  <a:sysClr val="windowText" lastClr="000000"/>
                </a:solidFill>
                <a:latin typeface="+mn-lt"/>
              </a:rPr>
              <a:t>.</a:t>
            </a:r>
            <a:r>
              <a:rPr lang="it-IT" sz="2000" kern="0" spc="-5" dirty="0" smtClean="0">
                <a:solidFill>
                  <a:sysClr val="windowText" lastClr="000000"/>
                </a:solidFill>
                <a:latin typeface="+mn-lt"/>
              </a:rPr>
              <a:t> </a:t>
            </a:r>
            <a:r>
              <a:rPr lang="it-IT" sz="2000" kern="0" dirty="0" smtClean="0">
                <a:solidFill>
                  <a:sysClr val="windowText" lastClr="000000"/>
                </a:solidFill>
                <a:latin typeface="+mn-lt"/>
              </a:rPr>
              <a:t>c</a:t>
            </a:r>
            <a:r>
              <a:rPr lang="it-IT" sz="2000" kern="0" spc="-30" dirty="0" smtClean="0">
                <a:solidFill>
                  <a:sysClr val="windowText" lastClr="000000"/>
                </a:solidFill>
                <a:latin typeface="+mn-lt"/>
              </a:rPr>
              <a:t>o</a:t>
            </a:r>
            <a:r>
              <a:rPr lang="it-IT" sz="2000" kern="0" dirty="0" smtClean="0">
                <a:solidFill>
                  <a:sysClr val="windowText" lastClr="000000"/>
                </a:solidFill>
                <a:latin typeface="+mn-lt"/>
              </a:rPr>
              <a:t>mma</a:t>
            </a:r>
            <a:r>
              <a:rPr lang="it-IT" sz="2000" kern="0" spc="-5" dirty="0" smtClean="0">
                <a:solidFill>
                  <a:sysClr val="windowText" lastClr="000000"/>
                </a:solidFill>
                <a:latin typeface="+mn-lt"/>
              </a:rPr>
              <a:t> </a:t>
            </a:r>
            <a:r>
              <a:rPr lang="it-IT" sz="2000" kern="0" dirty="0" smtClean="0">
                <a:solidFill>
                  <a:sysClr val="windowText" lastClr="000000"/>
                </a:solidFill>
                <a:latin typeface="+mn-lt"/>
              </a:rPr>
              <a:t>2)</a:t>
            </a:r>
            <a:endParaRPr lang="it-IT" sz="2000" kern="0" dirty="0">
              <a:solidFill>
                <a:sysClr val="windowText" lastClr="000000"/>
              </a:solidFill>
              <a:latin typeface="+mn-lt"/>
            </a:endParaRPr>
          </a:p>
        </p:txBody>
      </p:sp>
      <p:sp>
        <p:nvSpPr>
          <p:cNvPr id="124934" name="object 9"/>
          <p:cNvSpPr txBox="1">
            <a:spLocks noChangeArrowheads="1"/>
          </p:cNvSpPr>
          <p:nvPr/>
        </p:nvSpPr>
        <p:spPr bwMode="auto">
          <a:xfrm>
            <a:off x="592138" y="2476500"/>
            <a:ext cx="8089900" cy="922338"/>
          </a:xfrm>
          <a:prstGeom prst="rect">
            <a:avLst/>
          </a:prstGeom>
          <a:noFill/>
          <a:ln w="9525">
            <a:noFill/>
            <a:miter lim="800000"/>
            <a:headEnd/>
            <a:tailEnd/>
          </a:ln>
        </p:spPr>
        <p:txBody>
          <a:bodyPr lIns="0" tIns="0" rIns="0" bIns="0">
            <a:spAutoFit/>
          </a:bodyPr>
          <a:lstStyle/>
          <a:p>
            <a:pPr marL="12700"/>
            <a:r>
              <a:rPr lang="it-IT" altLang="it-IT" sz="2000" b="1">
                <a:solidFill>
                  <a:srgbClr val="000000"/>
                </a:solidFill>
                <a:latin typeface="Calibri" pitchFamily="34" charset="0"/>
              </a:rPr>
              <a:t>Gli accordi aziendali o territoriali beneficiano della disciplina di sostegno solo nella misura in cui abbiano per oggetto “l’organizzazione del lavoro e della produzione con riferimento” a:</a:t>
            </a:r>
            <a:endParaRPr lang="it-IT" altLang="it-IT" sz="2000">
              <a:solidFill>
                <a:srgbClr val="000000"/>
              </a:solidFill>
              <a:latin typeface="Calibri" pitchFamily="34" charset="0"/>
            </a:endParaRPr>
          </a:p>
        </p:txBody>
      </p:sp>
      <p:sp>
        <p:nvSpPr>
          <p:cNvPr id="124935" name="object 10"/>
          <p:cNvSpPr txBox="1">
            <a:spLocks noChangeArrowheads="1"/>
          </p:cNvSpPr>
          <p:nvPr/>
        </p:nvSpPr>
        <p:spPr bwMode="auto">
          <a:xfrm>
            <a:off x="755650" y="4221163"/>
            <a:ext cx="7210425" cy="1230312"/>
          </a:xfrm>
          <a:prstGeom prst="rect">
            <a:avLst/>
          </a:prstGeom>
          <a:noFill/>
          <a:ln w="9525">
            <a:noFill/>
            <a:miter lim="800000"/>
            <a:headEnd/>
            <a:tailEnd/>
          </a:ln>
        </p:spPr>
        <p:txBody>
          <a:bodyPr lIns="0" tIns="0" rIns="0" bIns="0">
            <a:spAutoFit/>
          </a:bodyPr>
          <a:lstStyle/>
          <a:p>
            <a:pPr marL="12700"/>
            <a:r>
              <a:rPr lang="it-IT" altLang="it-IT" sz="2000" b="1">
                <a:solidFill>
                  <a:srgbClr val="000000"/>
                </a:solidFill>
                <a:latin typeface="Calibri" pitchFamily="34" charset="0"/>
              </a:rPr>
              <a:t>A) “impianti audiovisivi” e “introduzione di nuove tecnologie” </a:t>
            </a:r>
            <a:r>
              <a:rPr lang="it-IT" altLang="it-IT" sz="2000">
                <a:solidFill>
                  <a:srgbClr val="000000"/>
                </a:solidFill>
                <a:latin typeface="Calibri" pitchFamily="34" charset="0"/>
              </a:rPr>
              <a:t>(possibilità di derogare all’art. 4 st. lav. : bisogna però tenere conto che la materia dei controlli investe il diritto alla </a:t>
            </a:r>
            <a:r>
              <a:rPr lang="it-IT" altLang="it-IT" sz="2000" i="1">
                <a:solidFill>
                  <a:srgbClr val="000000"/>
                </a:solidFill>
                <a:latin typeface="Calibri" pitchFamily="34" charset="0"/>
              </a:rPr>
              <a:t>privacy </a:t>
            </a:r>
            <a:r>
              <a:rPr lang="it-IT" altLang="it-IT" sz="2000">
                <a:solidFill>
                  <a:srgbClr val="000000"/>
                </a:solidFill>
                <a:latin typeface="Calibri" pitchFamily="34" charset="0"/>
              </a:rPr>
              <a:t>del lavoratore, tutelato a livello sia costituzionale che comunitario e internazionale);</a:t>
            </a:r>
          </a:p>
        </p:txBody>
      </p:sp>
      <p:pic>
        <p:nvPicPr>
          <p:cNvPr id="12493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73458AB-76C6-492E-920E-BB2E7DBCD5E2}" type="slidenum">
              <a:rPr lang="it-IT" smtClean="0">
                <a:solidFill>
                  <a:prstClr val="white">
                    <a:tint val="75000"/>
                  </a:prstClr>
                </a:solidFill>
              </a:rPr>
              <a:pPr>
                <a:defRPr/>
              </a:pPr>
              <a:t>103</a:t>
            </a:fld>
            <a:endParaRPr lang="it-IT">
              <a:solidFill>
                <a:prstClr val="white">
                  <a:tint val="75000"/>
                </a:prstClr>
              </a:solidFill>
            </a:endParaRPr>
          </a:p>
        </p:txBody>
      </p:sp>
      <p:pic>
        <p:nvPicPr>
          <p:cNvPr id="12595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2595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
        <p:nvSpPr>
          <p:cNvPr id="125958" name="object 2"/>
          <p:cNvSpPr txBox="1">
            <a:spLocks noChangeArrowheads="1"/>
          </p:cNvSpPr>
          <p:nvPr/>
        </p:nvSpPr>
        <p:spPr bwMode="auto">
          <a:xfrm>
            <a:off x="600075" y="2492375"/>
            <a:ext cx="8001000" cy="2132013"/>
          </a:xfrm>
          <a:prstGeom prst="rect">
            <a:avLst/>
          </a:prstGeom>
          <a:noFill/>
          <a:ln w="9525">
            <a:noFill/>
            <a:miter lim="800000"/>
            <a:headEnd/>
            <a:tailEnd/>
          </a:ln>
        </p:spPr>
        <p:txBody>
          <a:bodyPr lIns="0" tIns="0" rIns="0" bIns="0">
            <a:spAutoFit/>
          </a:bodyPr>
          <a:lstStyle/>
          <a:p>
            <a:pPr marL="12700">
              <a:tabLst>
                <a:tab pos="2327275" algn="l"/>
              </a:tabLst>
            </a:pPr>
            <a:r>
              <a:rPr lang="it-IT" altLang="it-IT" sz="2000">
                <a:solidFill>
                  <a:srgbClr val="000000"/>
                </a:solidFill>
                <a:latin typeface="Calibri" pitchFamily="34" charset="0"/>
              </a:rPr>
              <a:t>Tra i </a:t>
            </a:r>
            <a:r>
              <a:rPr lang="it-IT" altLang="it-IT" sz="2000" b="1">
                <a:solidFill>
                  <a:srgbClr val="000000"/>
                </a:solidFill>
                <a:latin typeface="Calibri" pitchFamily="34" charset="0"/>
              </a:rPr>
              <a:t>casi</a:t>
            </a:r>
            <a:r>
              <a:rPr lang="it-IT" altLang="it-IT" sz="2000">
                <a:solidFill>
                  <a:srgbClr val="000000"/>
                </a:solidFill>
                <a:latin typeface="Calibri" pitchFamily="34" charset="0"/>
              </a:rPr>
              <a:t> noti di accordi conclusi esplicitamente ai sensi dell’art. 8 c’è quello della </a:t>
            </a:r>
            <a:r>
              <a:rPr lang="it-IT" altLang="it-IT" sz="2000" i="1">
                <a:solidFill>
                  <a:srgbClr val="000000"/>
                </a:solidFill>
                <a:latin typeface="Calibri" pitchFamily="34" charset="0"/>
              </a:rPr>
              <a:t>Banca Popolare di Bari </a:t>
            </a:r>
            <a:r>
              <a:rPr lang="it-IT" altLang="it-IT" sz="2000">
                <a:solidFill>
                  <a:srgbClr val="000000"/>
                </a:solidFill>
                <a:latin typeface="Calibri" pitchFamily="34" charset="0"/>
              </a:rPr>
              <a:t>in materia di	installazione di impianti audiovisivi.</a:t>
            </a:r>
          </a:p>
          <a:p>
            <a:pPr marL="12700">
              <a:spcBef>
                <a:spcPts val="25"/>
              </a:spcBef>
              <a:tabLst>
                <a:tab pos="2327275" algn="l"/>
              </a:tabLst>
            </a:pPr>
            <a:endParaRPr lang="it-IT" altLang="it-IT" sz="2500">
              <a:solidFill>
                <a:srgbClr val="000000"/>
              </a:solidFill>
              <a:latin typeface="Calibri" pitchFamily="34" charset="0"/>
              <a:cs typeface="Times New Roman" pitchFamily="18" charset="0"/>
            </a:endParaRPr>
          </a:p>
          <a:p>
            <a:pPr marL="12700">
              <a:lnSpc>
                <a:spcPct val="99000"/>
              </a:lnSpc>
              <a:tabLst>
                <a:tab pos="2327275" algn="l"/>
              </a:tabLst>
            </a:pPr>
            <a:r>
              <a:rPr lang="it-IT" altLang="it-IT" i="1">
                <a:solidFill>
                  <a:srgbClr val="000000"/>
                </a:solidFill>
                <a:latin typeface="Calibri" pitchFamily="34" charset="0"/>
              </a:rPr>
              <a:t>L’accordo peraltro ha inteso derogare l’art. 4 st. lav. solo nella parte in cui prevede che l’intesa deve avvenire con le rsa (mentre in questo caso è stata raggiunta con le organizzazioni sindacali esterne all’azienda).</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BD3CE67-8C51-45C4-B911-5247CB4B4373}" type="slidenum">
              <a:rPr lang="it-IT" smtClean="0">
                <a:solidFill>
                  <a:prstClr val="white">
                    <a:tint val="75000"/>
                  </a:prstClr>
                </a:solidFill>
              </a:rPr>
              <a:pPr>
                <a:defRPr/>
              </a:pPr>
              <a:t>104</a:t>
            </a:fld>
            <a:endParaRPr lang="it-IT">
              <a:solidFill>
                <a:prstClr val="white">
                  <a:tint val="75000"/>
                </a:prstClr>
              </a:solidFill>
            </a:endParaRPr>
          </a:p>
        </p:txBody>
      </p:sp>
      <p:pic>
        <p:nvPicPr>
          <p:cNvPr id="12698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6981" name="object 11"/>
          <p:cNvSpPr txBox="1">
            <a:spLocks noChangeArrowheads="1"/>
          </p:cNvSpPr>
          <p:nvPr/>
        </p:nvSpPr>
        <p:spPr bwMode="auto">
          <a:xfrm>
            <a:off x="827088" y="2276475"/>
            <a:ext cx="7627937" cy="2514600"/>
          </a:xfrm>
          <a:prstGeom prst="rect">
            <a:avLst/>
          </a:prstGeom>
          <a:noFill/>
          <a:ln w="9525">
            <a:noFill/>
            <a:miter lim="800000"/>
            <a:headEnd/>
            <a:tailEnd/>
          </a:ln>
        </p:spPr>
        <p:txBody>
          <a:bodyPr lIns="0" tIns="0" rIns="0" bIns="0">
            <a:spAutoFit/>
          </a:bodyPr>
          <a:lstStyle/>
          <a:p>
            <a:pPr marL="12700"/>
            <a:r>
              <a:rPr lang="it-IT" altLang="it-IT" sz="2000" b="1">
                <a:solidFill>
                  <a:srgbClr val="000000"/>
                </a:solidFill>
                <a:latin typeface="Calibri" pitchFamily="34" charset="0"/>
              </a:rPr>
              <a:t>B) “mansioni del lavoratore”, “classificazione e inquadramento del personale”</a:t>
            </a:r>
          </a:p>
          <a:p>
            <a:pPr marL="12700"/>
            <a:endParaRPr lang="it-IT" altLang="it-IT" sz="2000">
              <a:solidFill>
                <a:srgbClr val="000000"/>
              </a:solidFill>
              <a:latin typeface="Calibri" pitchFamily="34" charset="0"/>
            </a:endParaRPr>
          </a:p>
          <a:p>
            <a:pPr marL="12700">
              <a:spcBef>
                <a:spcPts val="363"/>
              </a:spcBef>
            </a:pPr>
            <a:r>
              <a:rPr lang="it-IT" altLang="it-IT" sz="2000">
                <a:solidFill>
                  <a:srgbClr val="000000"/>
                </a:solidFill>
                <a:latin typeface="Calibri" pitchFamily="34" charset="0"/>
              </a:rPr>
              <a:t>possibilità di ampliare lo </a:t>
            </a:r>
            <a:r>
              <a:rPr lang="it-IT" altLang="it-IT" sz="2000" i="1">
                <a:solidFill>
                  <a:srgbClr val="000000"/>
                </a:solidFill>
                <a:latin typeface="Calibri" pitchFamily="34" charset="0"/>
              </a:rPr>
              <a:t>ius variandi </a:t>
            </a:r>
            <a:r>
              <a:rPr lang="it-IT" altLang="it-IT" sz="2000">
                <a:solidFill>
                  <a:srgbClr val="000000"/>
                </a:solidFill>
                <a:latin typeface="Calibri" pitchFamily="34" charset="0"/>
              </a:rPr>
              <a:t>del datore in deroga ai limiti dell’art. 2103 c.c., nella misura però in cui ciò non si traduca in violazione di diritti costituzionali; così non sembra che si possa negare il diritto del lavoratore adibito a mansioni superiori a ricevere il relativo trattamento retributivo, perché ciò violerebbe l’art. 36 Cost;</a:t>
            </a:r>
          </a:p>
        </p:txBody>
      </p:sp>
      <p:pic>
        <p:nvPicPr>
          <p:cNvPr id="12698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033A982A-8ED8-4243-BCB4-915EF94CB3CD}" type="slidenum">
              <a:rPr lang="it-IT" smtClean="0">
                <a:solidFill>
                  <a:prstClr val="white">
                    <a:tint val="75000"/>
                  </a:prstClr>
                </a:solidFill>
              </a:rPr>
              <a:pPr>
                <a:defRPr/>
              </a:pPr>
              <a:t>105</a:t>
            </a:fld>
            <a:endParaRPr lang="it-IT">
              <a:solidFill>
                <a:prstClr val="white">
                  <a:tint val="75000"/>
                </a:prstClr>
              </a:solidFill>
            </a:endParaRPr>
          </a:p>
        </p:txBody>
      </p:sp>
      <p:pic>
        <p:nvPicPr>
          <p:cNvPr id="12800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28005"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128006" name="Picture 2"/>
          <p:cNvPicPr>
            <a:picLocks noChangeAspect="1" noChangeArrowheads="1"/>
          </p:cNvPicPr>
          <p:nvPr/>
        </p:nvPicPr>
        <p:blipFill>
          <a:blip r:embed="rId5" cstate="print"/>
          <a:srcRect/>
          <a:stretch>
            <a:fillRect/>
          </a:stretch>
        </p:blipFill>
        <p:spPr bwMode="auto">
          <a:xfrm>
            <a:off x="714375" y="1773238"/>
            <a:ext cx="7972425"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D7BA49F-1CF5-40C5-8062-7E476F2E7E52}" type="slidenum">
              <a:rPr lang="it-IT" smtClean="0">
                <a:solidFill>
                  <a:prstClr val="white">
                    <a:tint val="75000"/>
                  </a:prstClr>
                </a:solidFill>
              </a:rPr>
              <a:pPr>
                <a:defRPr/>
              </a:pPr>
              <a:t>106</a:t>
            </a:fld>
            <a:endParaRPr lang="it-IT">
              <a:solidFill>
                <a:prstClr val="white">
                  <a:tint val="75000"/>
                </a:prstClr>
              </a:solidFill>
            </a:endParaRPr>
          </a:p>
        </p:txBody>
      </p:sp>
      <p:pic>
        <p:nvPicPr>
          <p:cNvPr id="12902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9029" name="object 8"/>
          <p:cNvSpPr txBox="1">
            <a:spLocks noChangeArrowheads="1"/>
          </p:cNvSpPr>
          <p:nvPr/>
        </p:nvSpPr>
        <p:spPr bwMode="auto">
          <a:xfrm>
            <a:off x="449263" y="2205038"/>
            <a:ext cx="8151812" cy="4013200"/>
          </a:xfrm>
          <a:prstGeom prst="rect">
            <a:avLst/>
          </a:prstGeom>
          <a:noFill/>
          <a:ln w="9525">
            <a:noFill/>
            <a:miter lim="800000"/>
            <a:headEnd/>
            <a:tailEnd/>
          </a:ln>
        </p:spPr>
        <p:txBody>
          <a:bodyPr lIns="0" tIns="0" rIns="0" bIns="0">
            <a:spAutoFit/>
          </a:bodyPr>
          <a:lstStyle/>
          <a:p>
            <a:pPr marL="355600" indent="-342900">
              <a:buFont typeface="Arial" pitchFamily="34" charset="0"/>
              <a:buChar char="•"/>
            </a:pPr>
            <a:r>
              <a:rPr lang="it-IT" altLang="it-IT" sz="2000">
                <a:solidFill>
                  <a:srgbClr val="000000"/>
                </a:solidFill>
                <a:latin typeface="Calibri" pitchFamily="34" charset="0"/>
              </a:rPr>
              <a:t>potrà escludersi il diritto di acquisire in via definitiva la relativa qualifica ovvero aumentare il tempo a ciò necessario;</a:t>
            </a:r>
          </a:p>
          <a:p>
            <a:pPr marL="355600" indent="-342900">
              <a:spcBef>
                <a:spcPts val="50"/>
              </a:spcBef>
            </a:pPr>
            <a:endParaRPr lang="it-IT" altLang="it-IT" sz="2000">
              <a:solidFill>
                <a:srgbClr val="000000"/>
              </a:solidFill>
              <a:latin typeface="Calibri" pitchFamily="34" charset="0"/>
              <a:cs typeface="Times New Roman" pitchFamily="18" charset="0"/>
            </a:endParaRPr>
          </a:p>
          <a:p>
            <a:pPr marL="355600" indent="-342900">
              <a:buFont typeface="Arial" pitchFamily="34" charset="0"/>
              <a:buChar char="•"/>
            </a:pPr>
            <a:r>
              <a:rPr lang="it-IT" altLang="it-IT" sz="2000">
                <a:solidFill>
                  <a:srgbClr val="000000"/>
                </a:solidFill>
                <a:latin typeface="Calibri" pitchFamily="34" charset="0"/>
              </a:rPr>
              <a:t>delicata sembra poi la questione della possibilità di ammettere demansionamenti, per i riflessi che possono avere su diritti costituzionalmente tutelati (alla professionalità, alla salute);</a:t>
            </a:r>
          </a:p>
          <a:p>
            <a:pPr marL="355600" indent="-342900">
              <a:spcBef>
                <a:spcPts val="38"/>
              </a:spcBef>
            </a:pPr>
            <a:endParaRPr lang="it-IT" altLang="it-IT" sz="2000">
              <a:solidFill>
                <a:srgbClr val="000000"/>
              </a:solidFill>
              <a:latin typeface="Calibri" pitchFamily="34" charset="0"/>
              <a:cs typeface="Times New Roman" pitchFamily="18" charset="0"/>
            </a:endParaRPr>
          </a:p>
          <a:p>
            <a:pPr marL="355600" indent="-342900">
              <a:buFont typeface="Arial" pitchFamily="34" charset="0"/>
              <a:buChar char="•"/>
            </a:pPr>
            <a:r>
              <a:rPr lang="it-IT" altLang="it-IT" sz="2000">
                <a:solidFill>
                  <a:srgbClr val="000000"/>
                </a:solidFill>
                <a:latin typeface="Calibri" pitchFamily="34" charset="0"/>
              </a:rPr>
              <a:t>è possibile modificare in tutto o in parte il sistema di classificazione/inquadramento del CCNL, sostituendolo con uno più adeguato alle specificità aziendali;</a:t>
            </a:r>
          </a:p>
          <a:p>
            <a:pPr marL="355600" indent="-342900"/>
            <a:endParaRPr lang="it-IT" altLang="it-IT" sz="2000">
              <a:solidFill>
                <a:srgbClr val="000000"/>
              </a:solidFill>
              <a:latin typeface="Calibri" pitchFamily="34" charset="0"/>
            </a:endParaRPr>
          </a:p>
          <a:p>
            <a:pPr marL="355600" indent="-342900"/>
            <a:endParaRPr lang="it-IT" altLang="it-IT" sz="2000">
              <a:solidFill>
                <a:srgbClr val="000000"/>
              </a:solidFill>
              <a:latin typeface="Calibri" pitchFamily="34" charset="0"/>
            </a:endParaRPr>
          </a:p>
          <a:p>
            <a:pPr marL="355600" indent="-342900"/>
            <a:endParaRPr lang="it-IT" altLang="it-IT" sz="2000">
              <a:solidFill>
                <a:srgbClr val="000000"/>
              </a:solidFill>
              <a:latin typeface="Calibri" pitchFamily="34" charset="0"/>
            </a:endParaRPr>
          </a:p>
        </p:txBody>
      </p:sp>
      <p:pic>
        <p:nvPicPr>
          <p:cNvPr id="12903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77D0FE5-60E2-4B37-B691-1DB4557CA70C}" type="slidenum">
              <a:rPr lang="it-IT" smtClean="0">
                <a:solidFill>
                  <a:prstClr val="white">
                    <a:tint val="75000"/>
                  </a:prstClr>
                </a:solidFill>
              </a:rPr>
              <a:pPr>
                <a:defRPr/>
              </a:pPr>
              <a:t>107</a:t>
            </a:fld>
            <a:endParaRPr lang="it-IT">
              <a:solidFill>
                <a:prstClr val="white">
                  <a:tint val="75000"/>
                </a:prstClr>
              </a:solidFill>
            </a:endParaRPr>
          </a:p>
        </p:txBody>
      </p:sp>
      <p:pic>
        <p:nvPicPr>
          <p:cNvPr id="13005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30053" name="Segnaposto contenuto 2"/>
          <p:cNvSpPr txBox="1">
            <a:spLocks/>
          </p:cNvSpPr>
          <p:nvPr/>
        </p:nvSpPr>
        <p:spPr bwMode="auto">
          <a:xfrm>
            <a:off x="250825" y="2060575"/>
            <a:ext cx="8785225" cy="3878263"/>
          </a:xfrm>
          <a:prstGeom prst="rect">
            <a:avLst/>
          </a:prstGeom>
          <a:noFill/>
          <a:ln w="9525">
            <a:noFill/>
            <a:miter lim="800000"/>
            <a:headEnd/>
            <a:tailEnd/>
          </a:ln>
        </p:spPr>
        <p:txBody>
          <a:bodyPr/>
          <a:lstStyle/>
          <a:p>
            <a:pPr algn="just">
              <a:spcBef>
                <a:spcPct val="20000"/>
              </a:spcBef>
              <a:buFont typeface="Arial" pitchFamily="34" charset="0"/>
              <a:buNone/>
            </a:pPr>
            <a:endParaRPr lang="it-IT" altLang="it-IT" sz="2400" b="1" i="1">
              <a:solidFill>
                <a:srgbClr val="000000"/>
              </a:solidFill>
              <a:latin typeface="Calibri" pitchFamily="34" charset="0"/>
            </a:endParaRPr>
          </a:p>
          <a:p>
            <a:pPr algn="just">
              <a:spcBef>
                <a:spcPct val="20000"/>
              </a:spcBef>
              <a:buFont typeface="Arial" pitchFamily="34" charset="0"/>
              <a:buNone/>
            </a:pPr>
            <a:endParaRPr lang="it-IT" altLang="it-IT" sz="2400" b="1" i="1">
              <a:solidFill>
                <a:srgbClr val="000000"/>
              </a:solidFill>
              <a:latin typeface="Calibri" pitchFamily="34" charset="0"/>
            </a:endParaRPr>
          </a:p>
          <a:p>
            <a:pPr algn="just">
              <a:spcBef>
                <a:spcPct val="20000"/>
              </a:spcBef>
              <a:buFont typeface="Arial" pitchFamily="34" charset="0"/>
              <a:buNone/>
            </a:pPr>
            <a:r>
              <a:rPr lang="it-IT" altLang="it-IT" sz="2400" b="1" i="1">
                <a:solidFill>
                  <a:srgbClr val="000000"/>
                </a:solidFill>
                <a:latin typeface="Calibri" pitchFamily="34" charset="0"/>
              </a:rPr>
              <a:t>Caso: Accordo di prossimità </a:t>
            </a:r>
            <a:r>
              <a:rPr lang="it-IT" altLang="it-IT" sz="2400" i="1">
                <a:solidFill>
                  <a:srgbClr val="000000"/>
                </a:solidFill>
                <a:latin typeface="Calibri" pitchFamily="34" charset="0"/>
              </a:rPr>
              <a:t>presso la Trelleborg Wheel System Spa di Tivoli sottoscritto con le rappresentanze sindacali unitarie in materia di classificazione dei lavoratori, introducendo, tramite una deroga alla contrattazione collettiva, due nuove posizioni professionali (5 dicembre 2011) </a:t>
            </a:r>
          </a:p>
          <a:p>
            <a:pPr algn="just">
              <a:spcBef>
                <a:spcPct val="20000"/>
              </a:spcBef>
              <a:buFont typeface="Arial" pitchFamily="34" charset="0"/>
              <a:buNone/>
            </a:pPr>
            <a:endParaRPr lang="it-IT" altLang="it-IT" sz="2400">
              <a:solidFill>
                <a:srgbClr val="000000"/>
              </a:solidFill>
              <a:latin typeface="Calibri" pitchFamily="34" charset="0"/>
            </a:endParaRPr>
          </a:p>
        </p:txBody>
      </p:sp>
      <p:pic>
        <p:nvPicPr>
          <p:cNvPr id="13005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DB6BF6D-9AFD-4563-9E5B-7EBF14CCC6C0}" type="slidenum">
              <a:rPr lang="it-IT" smtClean="0">
                <a:solidFill>
                  <a:prstClr val="white">
                    <a:tint val="75000"/>
                  </a:prstClr>
                </a:solidFill>
              </a:rPr>
              <a:pPr>
                <a:defRPr/>
              </a:pPr>
              <a:t>108</a:t>
            </a:fld>
            <a:endParaRPr lang="it-IT">
              <a:solidFill>
                <a:prstClr val="white">
                  <a:tint val="75000"/>
                </a:prstClr>
              </a:solidFill>
            </a:endParaRPr>
          </a:p>
        </p:txBody>
      </p:sp>
      <p:pic>
        <p:nvPicPr>
          <p:cNvPr id="13107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3107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131078" name="Picture 2"/>
          <p:cNvPicPr>
            <a:picLocks noChangeAspect="1" noChangeArrowheads="1"/>
          </p:cNvPicPr>
          <p:nvPr/>
        </p:nvPicPr>
        <p:blipFill>
          <a:blip r:embed="rId5" cstate="print"/>
          <a:srcRect/>
          <a:stretch>
            <a:fillRect/>
          </a:stretch>
        </p:blipFill>
        <p:spPr bwMode="auto">
          <a:xfrm>
            <a:off x="250825" y="1844675"/>
            <a:ext cx="867727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71D27895-8922-474A-A37C-359033FF8F1D}" type="slidenum">
              <a:rPr lang="it-IT" smtClean="0">
                <a:solidFill>
                  <a:prstClr val="white">
                    <a:tint val="75000"/>
                  </a:prstClr>
                </a:solidFill>
              </a:rPr>
              <a:pPr>
                <a:defRPr/>
              </a:pPr>
              <a:t>109</a:t>
            </a:fld>
            <a:endParaRPr lang="it-IT">
              <a:solidFill>
                <a:prstClr val="white">
                  <a:tint val="75000"/>
                </a:prstClr>
              </a:solidFill>
            </a:endParaRPr>
          </a:p>
        </p:txBody>
      </p:sp>
      <p:pic>
        <p:nvPicPr>
          <p:cNvPr id="13210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32101"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132102" name="Picture 2"/>
          <p:cNvPicPr>
            <a:picLocks noChangeAspect="1" noChangeArrowheads="1"/>
          </p:cNvPicPr>
          <p:nvPr/>
        </p:nvPicPr>
        <p:blipFill>
          <a:blip r:embed="rId5" cstate="print"/>
          <a:srcRect/>
          <a:stretch>
            <a:fillRect/>
          </a:stretch>
        </p:blipFill>
        <p:spPr bwMode="auto">
          <a:xfrm>
            <a:off x="230188" y="2133600"/>
            <a:ext cx="860425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2DF2D71-176F-47B3-AFAC-93DD3EAE8EC4}" type="slidenum">
              <a:rPr lang="it-IT" smtClean="0"/>
              <a:pPr>
                <a:defRPr/>
              </a:pPr>
              <a:t>11</a:t>
            </a:fld>
            <a:endParaRPr lang="it-IT"/>
          </a:p>
        </p:txBody>
      </p:sp>
      <p:pic>
        <p:nvPicPr>
          <p:cNvPr id="3174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2276475"/>
            <a:ext cx="8151812" cy="33131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a:solidFill>
                  <a:schemeClr val="bg1"/>
                </a:solidFill>
                <a:ea typeface="Calibri"/>
              </a:rPr>
              <a:t>Il Recesso </a:t>
            </a:r>
            <a:r>
              <a:rPr lang="it-IT" sz="2800" b="1" spc="-10" dirty="0" smtClean="0">
                <a:solidFill>
                  <a:schemeClr val="bg1"/>
                </a:solidFill>
                <a:ea typeface="Calibri"/>
              </a:rPr>
              <a:t>e la disdetta dal </a:t>
            </a:r>
            <a:r>
              <a:rPr lang="it-IT" sz="2800" b="1" spc="-10" dirty="0">
                <a:solidFill>
                  <a:schemeClr val="bg1"/>
                </a:solidFill>
                <a:ea typeface="Calibri"/>
              </a:rPr>
              <a:t>Contratto collettivo</a:t>
            </a:r>
          </a:p>
          <a:p>
            <a:pPr fontAlgn="auto">
              <a:spcAft>
                <a:spcPts val="0"/>
              </a:spcAft>
              <a:defRPr/>
            </a:pPr>
            <a:endParaRPr lang="it-IT" sz="3000" b="1" dirty="0" smtClean="0">
              <a:solidFill>
                <a:sysClr val="windowText" lastClr="000000"/>
              </a:solidFill>
            </a:endParaRPr>
          </a:p>
          <a:p>
            <a:pPr fontAlgn="auto">
              <a:spcAft>
                <a:spcPts val="0"/>
              </a:spcAft>
              <a:defRPr/>
            </a:pPr>
            <a:r>
              <a:rPr lang="it-IT" sz="2000" b="1" dirty="0">
                <a:solidFill>
                  <a:sysClr val="windowText" lastClr="000000"/>
                </a:solidFill>
              </a:rPr>
              <a:t>Il potere di disdire il CCNL </a:t>
            </a:r>
            <a:r>
              <a:rPr lang="it-IT" sz="2000" dirty="0">
                <a:solidFill>
                  <a:sysClr val="windowText" lastClr="000000"/>
                </a:solidFill>
              </a:rPr>
              <a:t>spetta esclusivamente alle parti stipulanti, ossia alle organizzazioni sindacali e datoriali (che di norma disciplinano le conseguenze della disdetta) e non al singolo datore di lavoro.</a:t>
            </a:r>
          </a:p>
        </p:txBody>
      </p:sp>
      <p:pic>
        <p:nvPicPr>
          <p:cNvPr id="3175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D8F1B4EE-8E3B-4330-9317-7D0FF2303255}" type="slidenum">
              <a:rPr lang="it-IT" smtClean="0">
                <a:solidFill>
                  <a:prstClr val="white">
                    <a:tint val="75000"/>
                  </a:prstClr>
                </a:solidFill>
              </a:rPr>
              <a:pPr>
                <a:defRPr/>
              </a:pPr>
              <a:t>110</a:t>
            </a:fld>
            <a:endParaRPr lang="it-IT">
              <a:solidFill>
                <a:prstClr val="white">
                  <a:tint val="75000"/>
                </a:prstClr>
              </a:solidFill>
            </a:endParaRPr>
          </a:p>
        </p:txBody>
      </p:sp>
      <p:pic>
        <p:nvPicPr>
          <p:cNvPr id="13312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33125"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133126" name="Picture 2"/>
          <p:cNvPicPr>
            <a:picLocks noChangeAspect="1" noChangeArrowheads="1"/>
          </p:cNvPicPr>
          <p:nvPr/>
        </p:nvPicPr>
        <p:blipFill>
          <a:blip r:embed="rId5" cstate="print"/>
          <a:srcRect/>
          <a:stretch>
            <a:fillRect/>
          </a:stretch>
        </p:blipFill>
        <p:spPr bwMode="auto">
          <a:xfrm>
            <a:off x="555625" y="2420938"/>
            <a:ext cx="806450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3C11A50-FBC4-4764-96F9-B728A02B69E2}" type="slidenum">
              <a:rPr lang="it-IT" smtClean="0">
                <a:solidFill>
                  <a:prstClr val="white">
                    <a:tint val="75000"/>
                  </a:prstClr>
                </a:solidFill>
              </a:rPr>
              <a:pPr>
                <a:defRPr/>
              </a:pPr>
              <a:t>111</a:t>
            </a:fld>
            <a:endParaRPr lang="it-IT">
              <a:solidFill>
                <a:prstClr val="white">
                  <a:tint val="75000"/>
                </a:prstClr>
              </a:solidFill>
            </a:endParaRPr>
          </a:p>
        </p:txBody>
      </p:sp>
      <p:pic>
        <p:nvPicPr>
          <p:cNvPr id="13414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34149"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134150" name="Picture 2"/>
          <p:cNvPicPr>
            <a:picLocks noChangeAspect="1" noChangeArrowheads="1"/>
          </p:cNvPicPr>
          <p:nvPr/>
        </p:nvPicPr>
        <p:blipFill>
          <a:blip r:embed="rId5" cstate="print"/>
          <a:srcRect/>
          <a:stretch>
            <a:fillRect/>
          </a:stretch>
        </p:blipFill>
        <p:spPr bwMode="auto">
          <a:xfrm>
            <a:off x="179388" y="2060575"/>
            <a:ext cx="8748712"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40D88D1-3337-4665-9B86-1745DCF6B76E}" type="slidenum">
              <a:rPr lang="it-IT" smtClean="0">
                <a:solidFill>
                  <a:prstClr val="white">
                    <a:tint val="75000"/>
                  </a:prstClr>
                </a:solidFill>
              </a:rPr>
              <a:pPr>
                <a:defRPr/>
              </a:pPr>
              <a:t>112</a:t>
            </a:fld>
            <a:endParaRPr lang="it-IT">
              <a:solidFill>
                <a:prstClr val="white">
                  <a:tint val="75000"/>
                </a:prstClr>
              </a:solidFill>
            </a:endParaRPr>
          </a:p>
        </p:txBody>
      </p:sp>
      <p:pic>
        <p:nvPicPr>
          <p:cNvPr id="13517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35173" name="object 8"/>
          <p:cNvSpPr txBox="1">
            <a:spLocks noChangeArrowheads="1"/>
          </p:cNvSpPr>
          <p:nvPr/>
        </p:nvSpPr>
        <p:spPr bwMode="auto">
          <a:xfrm>
            <a:off x="544513" y="2060575"/>
            <a:ext cx="8016875" cy="4448175"/>
          </a:xfrm>
          <a:prstGeom prst="rect">
            <a:avLst/>
          </a:prstGeom>
          <a:noFill/>
          <a:ln w="9525">
            <a:noFill/>
            <a:miter lim="800000"/>
            <a:headEnd/>
            <a:tailEnd/>
          </a:ln>
        </p:spPr>
        <p:txBody>
          <a:bodyPr lIns="0" tIns="0" rIns="0" bIns="0">
            <a:spAutoFit/>
          </a:bodyPr>
          <a:lstStyle/>
          <a:p>
            <a:pPr marL="12700"/>
            <a:r>
              <a:rPr lang="it-IT" altLang="it-IT" sz="2000">
                <a:solidFill>
                  <a:srgbClr val="000000"/>
                </a:solidFill>
                <a:latin typeface="Calibri" pitchFamily="34" charset="0"/>
              </a:rPr>
              <a:t> </a:t>
            </a:r>
            <a:endParaRPr lang="it-IT" altLang="it-IT" sz="2800">
              <a:solidFill>
                <a:srgbClr val="000000"/>
              </a:solidFill>
              <a:latin typeface="Calibri" pitchFamily="34" charset="0"/>
              <a:cs typeface="Times New Roman" pitchFamily="18" charset="0"/>
            </a:endParaRPr>
          </a:p>
          <a:p>
            <a:pPr marL="12700" algn="just"/>
            <a:r>
              <a:rPr lang="it-IT" altLang="it-IT" sz="2000" b="1">
                <a:solidFill>
                  <a:srgbClr val="000000"/>
                </a:solidFill>
                <a:latin typeface="Calibri" pitchFamily="34" charset="0"/>
              </a:rPr>
              <a:t>C) “contratti a termine”, “contratti a orario ridotto</a:t>
            </a:r>
            <a:r>
              <a:rPr lang="it-IT" altLang="it-IT" sz="2000">
                <a:solidFill>
                  <a:srgbClr val="000000"/>
                </a:solidFill>
                <a:latin typeface="Calibri" pitchFamily="34" charset="0"/>
              </a:rPr>
              <a:t>, modulato o flessibile”, “regime di solidarietà negli appalti”, “casi di ricorso alla somministrazione di lavoro”</a:t>
            </a:r>
          </a:p>
          <a:p>
            <a:pPr marL="12700">
              <a:spcBef>
                <a:spcPts val="38"/>
              </a:spcBef>
            </a:pPr>
            <a:endParaRPr lang="it-IT" altLang="it-IT" sz="2900">
              <a:solidFill>
                <a:srgbClr val="000000"/>
              </a:solidFill>
              <a:latin typeface="Calibri" pitchFamily="34" charset="0"/>
              <a:cs typeface="Times New Roman" pitchFamily="18" charset="0"/>
            </a:endParaRPr>
          </a:p>
          <a:p>
            <a:pPr marL="12700"/>
            <a:endParaRPr lang="it-IT" altLang="it-IT" sz="2000">
              <a:solidFill>
                <a:srgbClr val="000000"/>
              </a:solidFill>
              <a:latin typeface="Calibri" pitchFamily="34" charset="0"/>
            </a:endParaRPr>
          </a:p>
          <a:p>
            <a:pPr marL="12700"/>
            <a:r>
              <a:rPr lang="it-IT" altLang="it-IT" sz="2000" b="1" i="1">
                <a:solidFill>
                  <a:srgbClr val="000000"/>
                </a:solidFill>
                <a:latin typeface="Calibri" pitchFamily="34" charset="0"/>
              </a:rPr>
              <a:t>Caso</a:t>
            </a:r>
            <a:r>
              <a:rPr lang="it-IT" altLang="it-IT" sz="2000" i="1">
                <a:solidFill>
                  <a:srgbClr val="000000"/>
                </a:solidFill>
                <a:latin typeface="Calibri" pitchFamily="34" charset="0"/>
              </a:rPr>
              <a:t>: Accordo, ai sensi dell’art. 8, sottoscritto dall’ILVA S.p.A. presso lo stabilimento di Paderno Dugnano e le rappresentanze sindacali unitarie, sul mutamento dell’orario multiperiodiale e e sulla liberazione del vincolo di solidarietà negli appalti (27 settembre 2011)</a:t>
            </a:r>
          </a:p>
          <a:p>
            <a:pPr marL="12700"/>
            <a:endParaRPr lang="it-IT" altLang="it-IT" sz="2000" i="1">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p:txBody>
      </p:sp>
      <p:pic>
        <p:nvPicPr>
          <p:cNvPr id="13517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C338A1F-0B67-437E-BBBB-9E9F226D3384}" type="slidenum">
              <a:rPr lang="it-IT" smtClean="0">
                <a:solidFill>
                  <a:prstClr val="white">
                    <a:tint val="75000"/>
                  </a:prstClr>
                </a:solidFill>
              </a:rPr>
              <a:pPr>
                <a:defRPr/>
              </a:pPr>
              <a:t>113</a:t>
            </a:fld>
            <a:endParaRPr lang="it-IT">
              <a:solidFill>
                <a:prstClr val="white">
                  <a:tint val="75000"/>
                </a:prstClr>
              </a:solidFill>
            </a:endParaRPr>
          </a:p>
        </p:txBody>
      </p:sp>
      <p:pic>
        <p:nvPicPr>
          <p:cNvPr id="13619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36197" name="object 8"/>
          <p:cNvSpPr txBox="1">
            <a:spLocks noChangeArrowheads="1"/>
          </p:cNvSpPr>
          <p:nvPr/>
        </p:nvSpPr>
        <p:spPr bwMode="auto">
          <a:xfrm>
            <a:off x="544513" y="2060575"/>
            <a:ext cx="8016875" cy="3524250"/>
          </a:xfrm>
          <a:prstGeom prst="rect">
            <a:avLst/>
          </a:prstGeom>
          <a:noFill/>
          <a:ln w="9525">
            <a:noFill/>
            <a:miter lim="800000"/>
            <a:headEnd/>
            <a:tailEnd/>
          </a:ln>
        </p:spPr>
        <p:txBody>
          <a:bodyPr lIns="0" tIns="0" rIns="0" bIns="0">
            <a:spAutoFit/>
          </a:bodyPr>
          <a:lstStyle/>
          <a:p>
            <a:pPr marL="12700"/>
            <a:r>
              <a:rPr lang="it-IT" altLang="it-IT" sz="2000">
                <a:solidFill>
                  <a:srgbClr val="000000"/>
                </a:solidFill>
                <a:latin typeface="Calibri" pitchFamily="34" charset="0"/>
              </a:rPr>
              <a:t> </a:t>
            </a:r>
            <a:endParaRPr lang="it-IT" altLang="it-IT" sz="2800">
              <a:solidFill>
                <a:srgbClr val="000000"/>
              </a:solidFill>
              <a:latin typeface="Calibri" pitchFamily="34" charset="0"/>
              <a:cs typeface="Times New Roman" pitchFamily="18" charset="0"/>
            </a:endParaRPr>
          </a:p>
          <a:p>
            <a:pPr marL="12700" algn="just"/>
            <a:r>
              <a:rPr lang="it-IT" altLang="it-IT" sz="2000" b="1">
                <a:solidFill>
                  <a:srgbClr val="000000"/>
                </a:solidFill>
                <a:latin typeface="Calibri" pitchFamily="34" charset="0"/>
              </a:rPr>
              <a:t> </a:t>
            </a:r>
            <a:endParaRPr lang="it-IT" altLang="it-IT" sz="2000">
              <a:solidFill>
                <a:srgbClr val="000000"/>
              </a:solidFill>
              <a:latin typeface="Calibri" pitchFamily="34" charset="0"/>
            </a:endParaRPr>
          </a:p>
          <a:p>
            <a:pPr marL="12700">
              <a:spcBef>
                <a:spcPts val="38"/>
              </a:spcBef>
            </a:pPr>
            <a:endParaRPr lang="it-IT" altLang="it-IT" sz="2900">
              <a:solidFill>
                <a:srgbClr val="000000"/>
              </a:solidFill>
              <a:latin typeface="Calibri" pitchFamily="34" charset="0"/>
              <a:cs typeface="Times New Roman" pitchFamily="18" charset="0"/>
            </a:endParaRPr>
          </a:p>
          <a:p>
            <a:pPr marL="12700">
              <a:buFont typeface="Calibri" pitchFamily="34" charset="0"/>
              <a:buAutoNum type="arabicPeriod"/>
            </a:pPr>
            <a:r>
              <a:rPr lang="it-IT" altLang="it-IT" sz="2000">
                <a:solidFill>
                  <a:srgbClr val="000000"/>
                </a:solidFill>
                <a:latin typeface="Calibri" pitchFamily="34" charset="0"/>
              </a:rPr>
              <a:t> possibilità di derogare la disciplina dei contratti a termine di cui al D. lgs. n. 368/2001 (il quale peraltro già di per sé riconosce ampie possibilità di deroga da parte della contrattazione collettiva), nei limiti in cui ciò non si traduca in violazione della Direttiva 99/70/CE;</a:t>
            </a: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p:txBody>
      </p:sp>
      <p:pic>
        <p:nvPicPr>
          <p:cNvPr id="13619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Immagine 8" descr="logo.png"/>
          <p:cNvPicPr>
            <a:picLocks noChangeAspect="1"/>
          </p:cNvPicPr>
          <p:nvPr/>
        </p:nvPicPr>
        <p:blipFill>
          <a:blip r:embed="rId2" cstate="print"/>
          <a:srcRect/>
          <a:stretch>
            <a:fillRect/>
          </a:stretch>
        </p:blipFill>
        <p:spPr bwMode="auto">
          <a:xfrm>
            <a:off x="468313" y="53975"/>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D53DF2E4-CD39-40F3-81AB-32F8A6B07444}" type="slidenum">
              <a:rPr lang="it-IT" smtClean="0">
                <a:solidFill>
                  <a:prstClr val="white">
                    <a:tint val="75000"/>
                  </a:prstClr>
                </a:solidFill>
              </a:rPr>
              <a:pPr>
                <a:defRPr/>
              </a:pPr>
              <a:t>114</a:t>
            </a:fld>
            <a:endParaRPr lang="it-IT">
              <a:solidFill>
                <a:prstClr val="white">
                  <a:tint val="75000"/>
                </a:prstClr>
              </a:solidFill>
            </a:endParaRPr>
          </a:p>
        </p:txBody>
      </p:sp>
      <p:pic>
        <p:nvPicPr>
          <p:cNvPr id="137220" name="Immagine 7" descr="nuovo-modo.png"/>
          <p:cNvPicPr>
            <a:picLocks noChangeAspect="1"/>
          </p:cNvPicPr>
          <p:nvPr/>
        </p:nvPicPr>
        <p:blipFill>
          <a:blip r:embed="rId3" cstate="print"/>
          <a:srcRect/>
          <a:stretch>
            <a:fillRect/>
          </a:stretch>
        </p:blipFill>
        <p:spPr bwMode="auto">
          <a:xfrm>
            <a:off x="6443663" y="871538"/>
            <a:ext cx="2176462" cy="398462"/>
          </a:xfrm>
          <a:prstGeom prst="rect">
            <a:avLst/>
          </a:prstGeom>
          <a:noFill/>
          <a:ln w="9525">
            <a:noFill/>
            <a:miter lim="800000"/>
            <a:headEnd/>
            <a:tailEnd/>
          </a:ln>
        </p:spPr>
      </p:pic>
      <p:sp>
        <p:nvSpPr>
          <p:cNvPr id="137221" name="Segnaposto contenuto 2"/>
          <p:cNvSpPr txBox="1">
            <a:spLocks/>
          </p:cNvSpPr>
          <p:nvPr/>
        </p:nvSpPr>
        <p:spPr bwMode="auto">
          <a:xfrm>
            <a:off x="250825" y="5229225"/>
            <a:ext cx="8785225" cy="936625"/>
          </a:xfrm>
          <a:prstGeom prst="rect">
            <a:avLst/>
          </a:prstGeom>
          <a:noFill/>
          <a:ln w="9525">
            <a:noFill/>
            <a:miter lim="800000"/>
            <a:headEnd/>
            <a:tailEnd/>
          </a:ln>
        </p:spPr>
        <p:txBody>
          <a:bodyPr/>
          <a:lstStyle/>
          <a:p>
            <a:pPr algn="just">
              <a:spcBef>
                <a:spcPct val="20000"/>
              </a:spcBef>
              <a:buFont typeface="Arial" pitchFamily="34" charset="0"/>
              <a:buNone/>
            </a:pPr>
            <a:endParaRPr lang="it-IT" altLang="it-IT" sz="2400" b="1">
              <a:solidFill>
                <a:srgbClr val="000000"/>
              </a:solidFill>
              <a:latin typeface="Calibri" pitchFamily="34" charset="0"/>
            </a:endParaRPr>
          </a:p>
        </p:txBody>
      </p:sp>
      <p:graphicFrame>
        <p:nvGraphicFramePr>
          <p:cNvPr id="11" name="Tabella 10"/>
          <p:cNvGraphicFramePr>
            <a:graphicFrameLocks noGrp="1"/>
          </p:cNvGraphicFramePr>
          <p:nvPr/>
        </p:nvGraphicFramePr>
        <p:xfrm>
          <a:off x="468313" y="1341438"/>
          <a:ext cx="8151812" cy="5176837"/>
        </p:xfrm>
        <a:graphic>
          <a:graphicData uri="http://schemas.openxmlformats.org/drawingml/2006/table">
            <a:tbl>
              <a:tblPr firstRow="1" bandRow="1">
                <a:tableStyleId>{5C22544A-7EE6-4342-B048-85BDC9FD1C3A}</a:tableStyleId>
              </a:tblPr>
              <a:tblGrid>
                <a:gridCol w="4075906"/>
                <a:gridCol w="4075906"/>
              </a:tblGrid>
              <a:tr h="5176837">
                <a:tc>
                  <a:txBody>
                    <a:bodyPr/>
                    <a:lstStyle/>
                    <a:p>
                      <a:r>
                        <a:rPr lang="it-IT" sz="1800" dirty="0" smtClean="0">
                          <a:solidFill>
                            <a:schemeClr val="bg1"/>
                          </a:solidFill>
                        </a:rPr>
                        <a:t>Art. 10 c. 7 D. </a:t>
                      </a:r>
                      <a:r>
                        <a:rPr lang="it-IT" sz="1800" dirty="0" err="1" smtClean="0">
                          <a:solidFill>
                            <a:schemeClr val="bg1"/>
                          </a:solidFill>
                        </a:rPr>
                        <a:t>Lgs</a:t>
                      </a:r>
                      <a:r>
                        <a:rPr lang="it-IT" sz="1800" dirty="0" smtClean="0">
                          <a:solidFill>
                            <a:schemeClr val="bg1"/>
                          </a:solidFill>
                        </a:rPr>
                        <a:t>. 368/2001:</a:t>
                      </a: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r>
                        <a:rPr lang="it-IT" sz="1800" dirty="0" smtClean="0">
                          <a:solidFill>
                            <a:schemeClr val="bg1"/>
                          </a:solidFill>
                        </a:rPr>
                        <a:t>Art. 5 C. 4 bis D. </a:t>
                      </a:r>
                      <a:r>
                        <a:rPr lang="it-IT" sz="1800" dirty="0" err="1" smtClean="0">
                          <a:solidFill>
                            <a:schemeClr val="bg1"/>
                          </a:solidFill>
                        </a:rPr>
                        <a:t>Lgs</a:t>
                      </a:r>
                      <a:r>
                        <a:rPr lang="it-IT" sz="1800" dirty="0" smtClean="0">
                          <a:solidFill>
                            <a:schemeClr val="bg1"/>
                          </a:solidFill>
                        </a:rPr>
                        <a:t>. 368/2001</a:t>
                      </a: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r>
                        <a:rPr lang="it-IT" sz="1800" dirty="0" smtClean="0">
                          <a:solidFill>
                            <a:schemeClr val="bg1"/>
                          </a:solidFill>
                        </a:rPr>
                        <a:t>Art. 5 c. 4 quater D. </a:t>
                      </a:r>
                      <a:r>
                        <a:rPr lang="it-IT" sz="1800" dirty="0" err="1" smtClean="0">
                          <a:solidFill>
                            <a:schemeClr val="bg1"/>
                          </a:solidFill>
                        </a:rPr>
                        <a:t>Lgs</a:t>
                      </a:r>
                      <a:r>
                        <a:rPr lang="it-IT" sz="1800" dirty="0" smtClean="0">
                          <a:solidFill>
                            <a:schemeClr val="bg1"/>
                          </a:solidFill>
                        </a:rPr>
                        <a:t>. 368/2001</a:t>
                      </a:r>
                    </a:p>
                    <a:p>
                      <a:endParaRPr lang="it-IT" sz="1800" dirty="0" smtClean="0">
                        <a:solidFill>
                          <a:schemeClr val="bg1"/>
                        </a:solidFill>
                      </a:endParaRPr>
                    </a:p>
                    <a:p>
                      <a:endParaRPr lang="it-IT" sz="1800" dirty="0">
                        <a:solidFill>
                          <a:schemeClr val="bg1"/>
                        </a:solidFill>
                      </a:endParaRPr>
                    </a:p>
                  </a:txBody>
                  <a:tcPr marT="45713" marB="45713">
                    <a:solidFill>
                      <a:schemeClr val="tx1">
                        <a:lumMod val="85000"/>
                      </a:schemeClr>
                    </a:solidFill>
                  </a:tcPr>
                </a:tc>
                <a:tc>
                  <a:txBody>
                    <a:bodyPr/>
                    <a:lstStyle/>
                    <a:p>
                      <a:pPr algn="ctr"/>
                      <a:r>
                        <a:rPr lang="it-IT" sz="1800" dirty="0" smtClean="0">
                          <a:solidFill>
                            <a:schemeClr val="bg1"/>
                          </a:solidFill>
                        </a:rPr>
                        <a:t>Contingentamento</a:t>
                      </a:r>
                      <a:r>
                        <a:rPr lang="it-IT" sz="1800" baseline="0" dirty="0" smtClean="0">
                          <a:solidFill>
                            <a:schemeClr val="bg1"/>
                          </a:solidFill>
                        </a:rPr>
                        <a:t> contrattuale</a:t>
                      </a:r>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pPr algn="ctr"/>
                      <a:r>
                        <a:rPr lang="it-IT" sz="1800" dirty="0" smtClean="0">
                          <a:solidFill>
                            <a:schemeClr val="bg1"/>
                          </a:solidFill>
                        </a:rPr>
                        <a:t>Contrattazione nazionale</a:t>
                      </a:r>
                    </a:p>
                    <a:p>
                      <a:pPr algn="ctr"/>
                      <a:endParaRPr lang="it-IT" sz="1800" dirty="0" smtClean="0">
                        <a:solidFill>
                          <a:schemeClr val="bg1"/>
                        </a:solidFill>
                      </a:endParaRPr>
                    </a:p>
                    <a:p>
                      <a:pPr algn="just"/>
                      <a:r>
                        <a:rPr lang="it-IT" sz="1800" dirty="0" smtClean="0">
                          <a:solidFill>
                            <a:schemeClr val="bg1"/>
                          </a:solidFill>
                        </a:rPr>
                        <a:t>Superamento 36 mesi comprensivi di proroghe e rinnovi</a:t>
                      </a:r>
                    </a:p>
                    <a:p>
                      <a:pPr algn="just"/>
                      <a:endParaRPr lang="it-IT" sz="1800" dirty="0" smtClean="0">
                        <a:solidFill>
                          <a:schemeClr val="bg1"/>
                        </a:solidFill>
                      </a:endParaRPr>
                    </a:p>
                    <a:p>
                      <a:pPr algn="just"/>
                      <a:endParaRPr lang="it-IT" sz="1800" dirty="0" smtClean="0">
                        <a:solidFill>
                          <a:schemeClr val="bg1"/>
                        </a:solidFill>
                      </a:endParaRPr>
                    </a:p>
                    <a:p>
                      <a:pPr algn="ctr"/>
                      <a:r>
                        <a:rPr lang="it-IT" sz="1800" dirty="0" smtClean="0">
                          <a:solidFill>
                            <a:schemeClr val="bg1"/>
                          </a:solidFill>
                        </a:rPr>
                        <a:t>Contrattazione nazionale territoriale o aziendale</a:t>
                      </a:r>
                    </a:p>
                    <a:p>
                      <a:pPr algn="ctr"/>
                      <a:endParaRPr lang="it-IT" sz="1800" dirty="0" smtClean="0">
                        <a:solidFill>
                          <a:schemeClr val="bg1"/>
                        </a:solidFill>
                      </a:endParaRPr>
                    </a:p>
                    <a:p>
                      <a:pPr algn="ctr"/>
                      <a:r>
                        <a:rPr lang="it-IT" sz="1800" dirty="0" smtClean="0">
                          <a:solidFill>
                            <a:schemeClr val="bg1"/>
                          </a:solidFill>
                        </a:rPr>
                        <a:t>Diritto di precedenza </a:t>
                      </a:r>
                    </a:p>
                    <a:p>
                      <a:pPr algn="ctr"/>
                      <a:endParaRPr lang="it-IT" sz="1800" dirty="0" smtClean="0">
                        <a:solidFill>
                          <a:schemeClr val="bg1"/>
                        </a:solidFill>
                      </a:endParaRPr>
                    </a:p>
                    <a:p>
                      <a:pPr algn="ctr"/>
                      <a:r>
                        <a:rPr lang="it-IT" sz="1800" dirty="0" smtClean="0">
                          <a:solidFill>
                            <a:schemeClr val="bg1"/>
                          </a:solidFill>
                        </a:rPr>
                        <a:t>Contrattazione nazionale territoriale o aziendale</a:t>
                      </a:r>
                    </a:p>
                    <a:p>
                      <a:pPr algn="ctr"/>
                      <a:endParaRPr lang="it-IT" sz="1800" dirty="0" smtClean="0">
                        <a:solidFill>
                          <a:schemeClr val="bg1"/>
                        </a:solidFill>
                      </a:endParaRPr>
                    </a:p>
                  </a:txBody>
                  <a:tcPr marT="45713" marB="45713">
                    <a:solidFill>
                      <a:schemeClr val="tx1">
                        <a:lumMod val="85000"/>
                      </a:schemeClr>
                    </a:solidFill>
                  </a:tcPr>
                </a:tc>
              </a:tr>
            </a:tbl>
          </a:graphicData>
        </a:graphic>
      </p:graphicFrame>
      <p:cxnSp>
        <p:nvCxnSpPr>
          <p:cNvPr id="13" name="Connettore 2 12"/>
          <p:cNvCxnSpPr/>
          <p:nvPr/>
        </p:nvCxnSpPr>
        <p:spPr>
          <a:xfrm>
            <a:off x="3729038" y="1557338"/>
            <a:ext cx="720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6588125" y="1773238"/>
            <a:ext cx="0"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643438" y="2565400"/>
            <a:ext cx="3976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3708400" y="2924175"/>
            <a:ext cx="7191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H="1">
            <a:off x="6630988" y="3284538"/>
            <a:ext cx="1587" cy="458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4017963" y="5013325"/>
            <a:ext cx="43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6646863" y="4924425"/>
            <a:ext cx="0" cy="217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4643438" y="4365625"/>
            <a:ext cx="3976687" cy="0"/>
          </a:xfrm>
          <a:prstGeom prst="line">
            <a:avLst/>
          </a:prstGeom>
        </p:spPr>
        <p:style>
          <a:lnRef idx="1">
            <a:schemeClr val="accent1"/>
          </a:lnRef>
          <a:fillRef idx="0">
            <a:schemeClr val="accent1"/>
          </a:fillRef>
          <a:effectRef idx="0">
            <a:schemeClr val="accent1"/>
          </a:effectRef>
          <a:fontRef idx="minor">
            <a:schemeClr val="tx1"/>
          </a:fontRef>
        </p:style>
      </p:cxnSp>
      <p:pic>
        <p:nvPicPr>
          <p:cNvPr id="137238" name="Immagine 7" descr="le-opportunità.png"/>
          <p:cNvPicPr>
            <a:picLocks noChangeAspect="1"/>
          </p:cNvPicPr>
          <p:nvPr/>
        </p:nvPicPr>
        <p:blipFill>
          <a:blip r:embed="rId4" cstate="print"/>
          <a:srcRect/>
          <a:stretch>
            <a:fillRect/>
          </a:stretch>
        </p:blipFill>
        <p:spPr bwMode="auto">
          <a:xfrm>
            <a:off x="1804988" y="165100"/>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Immagine 8" descr="logo.png"/>
          <p:cNvPicPr>
            <a:picLocks noChangeAspect="1"/>
          </p:cNvPicPr>
          <p:nvPr/>
        </p:nvPicPr>
        <p:blipFill>
          <a:blip r:embed="rId2" cstate="print"/>
          <a:srcRect/>
          <a:stretch>
            <a:fillRect/>
          </a:stretch>
        </p:blipFill>
        <p:spPr bwMode="auto">
          <a:xfrm>
            <a:off x="468313" y="53975"/>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6EBAE57-DA48-49A1-B291-A0213B057D16}" type="slidenum">
              <a:rPr lang="it-IT" smtClean="0">
                <a:solidFill>
                  <a:prstClr val="white">
                    <a:tint val="75000"/>
                  </a:prstClr>
                </a:solidFill>
              </a:rPr>
              <a:pPr>
                <a:defRPr/>
              </a:pPr>
              <a:t>115</a:t>
            </a:fld>
            <a:endParaRPr lang="it-IT">
              <a:solidFill>
                <a:prstClr val="white">
                  <a:tint val="75000"/>
                </a:prstClr>
              </a:solidFill>
            </a:endParaRPr>
          </a:p>
        </p:txBody>
      </p:sp>
      <p:pic>
        <p:nvPicPr>
          <p:cNvPr id="138244" name="Immagine 7" descr="nuovo-modo.png"/>
          <p:cNvPicPr>
            <a:picLocks noChangeAspect="1"/>
          </p:cNvPicPr>
          <p:nvPr/>
        </p:nvPicPr>
        <p:blipFill>
          <a:blip r:embed="rId3" cstate="print"/>
          <a:srcRect/>
          <a:stretch>
            <a:fillRect/>
          </a:stretch>
        </p:blipFill>
        <p:spPr bwMode="auto">
          <a:xfrm>
            <a:off x="6443663" y="871538"/>
            <a:ext cx="2176462" cy="398462"/>
          </a:xfrm>
          <a:prstGeom prst="rect">
            <a:avLst/>
          </a:prstGeom>
          <a:noFill/>
          <a:ln w="9525">
            <a:noFill/>
            <a:miter lim="800000"/>
            <a:headEnd/>
            <a:tailEnd/>
          </a:ln>
        </p:spPr>
      </p:pic>
      <p:sp>
        <p:nvSpPr>
          <p:cNvPr id="138245" name="Segnaposto contenuto 2"/>
          <p:cNvSpPr txBox="1">
            <a:spLocks/>
          </p:cNvSpPr>
          <p:nvPr/>
        </p:nvSpPr>
        <p:spPr bwMode="auto">
          <a:xfrm>
            <a:off x="250825" y="5229225"/>
            <a:ext cx="8785225" cy="936625"/>
          </a:xfrm>
          <a:prstGeom prst="rect">
            <a:avLst/>
          </a:prstGeom>
          <a:noFill/>
          <a:ln w="9525">
            <a:noFill/>
            <a:miter lim="800000"/>
            <a:headEnd/>
            <a:tailEnd/>
          </a:ln>
        </p:spPr>
        <p:txBody>
          <a:bodyPr/>
          <a:lstStyle/>
          <a:p>
            <a:pPr algn="just">
              <a:spcBef>
                <a:spcPct val="20000"/>
              </a:spcBef>
              <a:buFont typeface="Arial" pitchFamily="34" charset="0"/>
              <a:buNone/>
            </a:pPr>
            <a:endParaRPr lang="it-IT" altLang="it-IT" sz="2400" b="1">
              <a:solidFill>
                <a:srgbClr val="000000"/>
              </a:solidFill>
              <a:latin typeface="Calibri" pitchFamily="34" charset="0"/>
            </a:endParaRPr>
          </a:p>
        </p:txBody>
      </p:sp>
      <p:graphicFrame>
        <p:nvGraphicFramePr>
          <p:cNvPr id="11" name="Tabella 10"/>
          <p:cNvGraphicFramePr>
            <a:graphicFrameLocks noGrp="1"/>
          </p:cNvGraphicFramePr>
          <p:nvPr/>
        </p:nvGraphicFramePr>
        <p:xfrm>
          <a:off x="468313" y="1277938"/>
          <a:ext cx="8151812" cy="4984750"/>
        </p:xfrm>
        <a:graphic>
          <a:graphicData uri="http://schemas.openxmlformats.org/drawingml/2006/table">
            <a:tbl>
              <a:tblPr firstRow="1" bandRow="1">
                <a:tableStyleId>{5C22544A-7EE6-4342-B048-85BDC9FD1C3A}</a:tableStyleId>
              </a:tblPr>
              <a:tblGrid>
                <a:gridCol w="4075906"/>
                <a:gridCol w="4075906"/>
              </a:tblGrid>
              <a:tr h="4984750">
                <a:tc>
                  <a:txBody>
                    <a:bodyPr/>
                    <a:lstStyle/>
                    <a:p>
                      <a:r>
                        <a:rPr lang="it-IT" sz="1800" dirty="0" smtClean="0">
                          <a:solidFill>
                            <a:schemeClr val="bg1"/>
                          </a:solidFill>
                        </a:rPr>
                        <a:t>Art. 10 c. 7 D. </a:t>
                      </a:r>
                      <a:r>
                        <a:rPr lang="it-IT" sz="1800" dirty="0" err="1" smtClean="0">
                          <a:solidFill>
                            <a:schemeClr val="bg1"/>
                          </a:solidFill>
                        </a:rPr>
                        <a:t>Lgs</a:t>
                      </a:r>
                      <a:r>
                        <a:rPr lang="it-IT" sz="1800" dirty="0" smtClean="0">
                          <a:solidFill>
                            <a:schemeClr val="bg1"/>
                          </a:solidFill>
                        </a:rPr>
                        <a:t>. 368/2001:</a:t>
                      </a: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r>
                        <a:rPr lang="it-IT" sz="1800" dirty="0" smtClean="0">
                          <a:solidFill>
                            <a:schemeClr val="bg1"/>
                          </a:solidFill>
                        </a:rPr>
                        <a:t>Art. 5 C. 3 D. </a:t>
                      </a:r>
                      <a:r>
                        <a:rPr lang="it-IT" sz="1800" dirty="0" err="1" smtClean="0">
                          <a:solidFill>
                            <a:schemeClr val="bg1"/>
                          </a:solidFill>
                        </a:rPr>
                        <a:t>Lgs</a:t>
                      </a:r>
                      <a:r>
                        <a:rPr lang="it-IT" sz="1800" dirty="0" smtClean="0">
                          <a:solidFill>
                            <a:schemeClr val="bg1"/>
                          </a:solidFill>
                        </a:rPr>
                        <a:t>. 368/2001</a:t>
                      </a: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endParaRPr lang="it-IT" sz="1800" dirty="0" smtClean="0">
                        <a:solidFill>
                          <a:schemeClr val="bg1"/>
                        </a:solidFill>
                      </a:endParaRPr>
                    </a:p>
                    <a:p>
                      <a:r>
                        <a:rPr lang="it-IT" sz="1800" dirty="0" smtClean="0">
                          <a:solidFill>
                            <a:schemeClr val="bg1"/>
                          </a:solidFill>
                        </a:rPr>
                        <a:t>Art. 5 c. 4 quater D. </a:t>
                      </a:r>
                      <a:r>
                        <a:rPr lang="it-IT" sz="1800" dirty="0" err="1" smtClean="0">
                          <a:solidFill>
                            <a:schemeClr val="bg1"/>
                          </a:solidFill>
                        </a:rPr>
                        <a:t>Lgs</a:t>
                      </a:r>
                      <a:r>
                        <a:rPr lang="it-IT" sz="1800" dirty="0" smtClean="0">
                          <a:solidFill>
                            <a:schemeClr val="bg1"/>
                          </a:solidFill>
                        </a:rPr>
                        <a:t>. 368/2001</a:t>
                      </a:r>
                    </a:p>
                    <a:p>
                      <a:endParaRPr lang="it-IT" sz="1800" dirty="0" smtClean="0">
                        <a:solidFill>
                          <a:schemeClr val="bg1"/>
                        </a:solidFill>
                      </a:endParaRPr>
                    </a:p>
                    <a:p>
                      <a:endParaRPr lang="it-IT" sz="1800" dirty="0">
                        <a:solidFill>
                          <a:schemeClr val="bg1"/>
                        </a:solidFill>
                      </a:endParaRPr>
                    </a:p>
                  </a:txBody>
                  <a:tcPr marT="45724" marB="45724">
                    <a:solidFill>
                      <a:schemeClr val="tx1">
                        <a:lumMod val="85000"/>
                      </a:schemeClr>
                    </a:solidFill>
                  </a:tcPr>
                </a:tc>
                <a:tc>
                  <a:txBody>
                    <a:bodyPr/>
                    <a:lstStyle/>
                    <a:p>
                      <a:pPr algn="ctr"/>
                      <a:r>
                        <a:rPr lang="it-IT" sz="1800" dirty="0" smtClean="0">
                          <a:solidFill>
                            <a:schemeClr val="bg1"/>
                          </a:solidFill>
                        </a:rPr>
                        <a:t>Esenzione</a:t>
                      </a:r>
                      <a:r>
                        <a:rPr lang="it-IT" sz="1800" baseline="0" dirty="0" smtClean="0">
                          <a:solidFill>
                            <a:schemeClr val="bg1"/>
                          </a:solidFill>
                        </a:rPr>
                        <a:t> </a:t>
                      </a:r>
                      <a:r>
                        <a:rPr lang="it-IT" sz="1800" dirty="0" smtClean="0">
                          <a:solidFill>
                            <a:schemeClr val="bg1"/>
                          </a:solidFill>
                        </a:rPr>
                        <a:t>da limitazioni contratti a termini stagionali</a:t>
                      </a:r>
                    </a:p>
                    <a:p>
                      <a:endParaRPr lang="it-IT" sz="1800" dirty="0" smtClean="0">
                        <a:solidFill>
                          <a:schemeClr val="bg1"/>
                        </a:solidFill>
                      </a:endParaRPr>
                    </a:p>
                    <a:p>
                      <a:pPr algn="ctr"/>
                      <a:r>
                        <a:rPr lang="it-IT" sz="1800" dirty="0" smtClean="0">
                          <a:solidFill>
                            <a:schemeClr val="bg1"/>
                          </a:solidFill>
                        </a:rPr>
                        <a:t>Contrattazione nazionale</a:t>
                      </a:r>
                    </a:p>
                    <a:p>
                      <a:pPr algn="ctr"/>
                      <a:endParaRPr lang="it-IT" sz="1800" dirty="0" smtClean="0">
                        <a:solidFill>
                          <a:schemeClr val="bg1"/>
                        </a:solidFill>
                      </a:endParaRPr>
                    </a:p>
                    <a:p>
                      <a:pPr algn="ctr"/>
                      <a:r>
                        <a:rPr lang="it-IT" sz="1800" dirty="0" smtClean="0">
                          <a:solidFill>
                            <a:schemeClr val="bg1"/>
                          </a:solidFill>
                        </a:rPr>
                        <a:t>Intervallo temporale </a:t>
                      </a:r>
                    </a:p>
                    <a:p>
                      <a:pPr algn="just"/>
                      <a:endParaRPr lang="it-IT" sz="1800" dirty="0" smtClean="0">
                        <a:solidFill>
                          <a:schemeClr val="bg1"/>
                        </a:solidFill>
                      </a:endParaRPr>
                    </a:p>
                    <a:p>
                      <a:pPr algn="just"/>
                      <a:endParaRPr lang="it-IT" sz="1800" dirty="0" smtClean="0">
                        <a:solidFill>
                          <a:schemeClr val="bg1"/>
                        </a:solidFill>
                      </a:endParaRPr>
                    </a:p>
                    <a:p>
                      <a:pPr algn="ctr"/>
                      <a:r>
                        <a:rPr lang="it-IT" sz="1800" dirty="0" smtClean="0">
                          <a:solidFill>
                            <a:schemeClr val="bg1"/>
                          </a:solidFill>
                        </a:rPr>
                        <a:t>Contrattazione nazionale territoriale o aziendale</a:t>
                      </a:r>
                    </a:p>
                    <a:p>
                      <a:pPr algn="ctr"/>
                      <a:endParaRPr lang="it-IT" sz="1800" dirty="0" smtClean="0">
                        <a:solidFill>
                          <a:schemeClr val="bg1"/>
                        </a:solidFill>
                      </a:endParaRPr>
                    </a:p>
                    <a:p>
                      <a:pPr algn="ctr"/>
                      <a:endParaRPr lang="it-IT" sz="1800" dirty="0" smtClean="0">
                        <a:solidFill>
                          <a:schemeClr val="bg1"/>
                        </a:solidFill>
                      </a:endParaRPr>
                    </a:p>
                    <a:p>
                      <a:pPr algn="ctr"/>
                      <a:r>
                        <a:rPr lang="it-IT" sz="1800" dirty="0" smtClean="0">
                          <a:solidFill>
                            <a:schemeClr val="bg1"/>
                          </a:solidFill>
                        </a:rPr>
                        <a:t>Diritto di precedenza </a:t>
                      </a:r>
                    </a:p>
                    <a:p>
                      <a:pPr algn="ctr"/>
                      <a:endParaRPr lang="it-IT" sz="1800" dirty="0" smtClean="0">
                        <a:solidFill>
                          <a:schemeClr val="bg1"/>
                        </a:solidFill>
                      </a:endParaRPr>
                    </a:p>
                    <a:p>
                      <a:pPr algn="ctr"/>
                      <a:r>
                        <a:rPr lang="it-IT" sz="1800" dirty="0" smtClean="0">
                          <a:solidFill>
                            <a:schemeClr val="bg1"/>
                          </a:solidFill>
                        </a:rPr>
                        <a:t>Contrattazione nazionale territoriale o aziendale</a:t>
                      </a:r>
                    </a:p>
                    <a:p>
                      <a:pPr algn="ctr"/>
                      <a:endParaRPr lang="it-IT" sz="1800" dirty="0" smtClean="0">
                        <a:solidFill>
                          <a:schemeClr val="bg1"/>
                        </a:solidFill>
                      </a:endParaRPr>
                    </a:p>
                  </a:txBody>
                  <a:tcPr marT="45724" marB="45724">
                    <a:solidFill>
                      <a:schemeClr val="tx1">
                        <a:lumMod val="85000"/>
                      </a:schemeClr>
                    </a:solidFill>
                  </a:tcPr>
                </a:tc>
              </a:tr>
            </a:tbl>
          </a:graphicData>
        </a:graphic>
      </p:graphicFrame>
      <p:cxnSp>
        <p:nvCxnSpPr>
          <p:cNvPr id="13" name="Connettore 2 12"/>
          <p:cNvCxnSpPr/>
          <p:nvPr/>
        </p:nvCxnSpPr>
        <p:spPr>
          <a:xfrm>
            <a:off x="3729038" y="1557338"/>
            <a:ext cx="720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6588125" y="1916113"/>
            <a:ext cx="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643438" y="2565400"/>
            <a:ext cx="3976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3708400" y="2924175"/>
            <a:ext cx="7191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6632575" y="2990850"/>
            <a:ext cx="0"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4017963" y="5013325"/>
            <a:ext cx="43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6551613" y="4905375"/>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4643438" y="4365625"/>
            <a:ext cx="3976687" cy="0"/>
          </a:xfrm>
          <a:prstGeom prst="line">
            <a:avLst/>
          </a:prstGeom>
        </p:spPr>
        <p:style>
          <a:lnRef idx="1">
            <a:schemeClr val="accent1"/>
          </a:lnRef>
          <a:fillRef idx="0">
            <a:schemeClr val="accent1"/>
          </a:fillRef>
          <a:effectRef idx="0">
            <a:schemeClr val="accent1"/>
          </a:effectRef>
          <a:fontRef idx="minor">
            <a:schemeClr val="tx1"/>
          </a:fontRef>
        </p:style>
      </p:cxnSp>
      <p:pic>
        <p:nvPicPr>
          <p:cNvPr id="138262" name="Immagine 7" descr="le-opportunità.png"/>
          <p:cNvPicPr>
            <a:picLocks noChangeAspect="1"/>
          </p:cNvPicPr>
          <p:nvPr/>
        </p:nvPicPr>
        <p:blipFill>
          <a:blip r:embed="rId4" cstate="print"/>
          <a:srcRect/>
          <a:stretch>
            <a:fillRect/>
          </a:stretch>
        </p:blipFill>
        <p:spPr bwMode="auto">
          <a:xfrm>
            <a:off x="1762125" y="165100"/>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C09C571-481A-4202-9B70-C85C29F2211A}" type="slidenum">
              <a:rPr lang="it-IT" smtClean="0">
                <a:solidFill>
                  <a:prstClr val="white">
                    <a:tint val="75000"/>
                  </a:prstClr>
                </a:solidFill>
              </a:rPr>
              <a:pPr>
                <a:defRPr/>
              </a:pPr>
              <a:t>116</a:t>
            </a:fld>
            <a:endParaRPr lang="it-IT">
              <a:solidFill>
                <a:prstClr val="white">
                  <a:tint val="75000"/>
                </a:prstClr>
              </a:solidFill>
            </a:endParaRPr>
          </a:p>
        </p:txBody>
      </p:sp>
      <p:pic>
        <p:nvPicPr>
          <p:cNvPr id="13926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egnaposto contenuto 2"/>
          <p:cNvSpPr txBox="1">
            <a:spLocks/>
          </p:cNvSpPr>
          <p:nvPr/>
        </p:nvSpPr>
        <p:spPr>
          <a:xfrm>
            <a:off x="250825" y="1844675"/>
            <a:ext cx="8785225" cy="4321175"/>
          </a:xfrm>
          <a:prstGeom prst="rect">
            <a:avLst/>
          </a:prstGeom>
          <a:ln>
            <a:no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it-IT" sz="2600" b="1" i="1" dirty="0" smtClean="0">
                <a:solidFill>
                  <a:sysClr val="windowText" lastClr="000000"/>
                </a:solidFill>
              </a:rPr>
              <a:t>Caso: Graduatorie per il diritto di precedenza</a:t>
            </a:r>
          </a:p>
          <a:p>
            <a:pPr marL="0" indent="0" algn="just" fontAlgn="auto">
              <a:spcAft>
                <a:spcPts val="0"/>
              </a:spcAft>
              <a:buFont typeface="Arial" panose="020B0604020202020204" pitchFamily="34" charset="0"/>
              <a:buNone/>
              <a:defRPr/>
            </a:pPr>
            <a:endParaRPr lang="it-IT" sz="2400" dirty="0">
              <a:solidFill>
                <a:sysClr val="windowText" lastClr="000000"/>
              </a:solidFill>
            </a:endParaRPr>
          </a:p>
          <a:p>
            <a:pPr marL="0" indent="0" algn="just" fontAlgn="auto">
              <a:spcAft>
                <a:spcPts val="0"/>
              </a:spcAft>
              <a:buFont typeface="Arial" panose="020B0604020202020204" pitchFamily="34" charset="0"/>
              <a:buNone/>
              <a:defRPr/>
            </a:pPr>
            <a:r>
              <a:rPr lang="it-IT" sz="1900" i="1" dirty="0" smtClean="0">
                <a:solidFill>
                  <a:sysClr val="windowText" lastClr="000000"/>
                </a:solidFill>
              </a:rPr>
              <a:t>«…Sarà </a:t>
            </a:r>
            <a:r>
              <a:rPr lang="it-IT" sz="1900" i="1" dirty="0">
                <a:solidFill>
                  <a:sysClr val="windowText" lastClr="000000"/>
                </a:solidFill>
              </a:rPr>
              <a:t>mantenuto il diritto di precedenza  per i lavoratori con contratto a termine che hanno prestato servizio negli anni precedenti, tenendo conto della graduatoria predisposta secondo i criteri di seguito elencati:</a:t>
            </a:r>
          </a:p>
          <a:p>
            <a:pPr marL="0" indent="0" algn="just" fontAlgn="auto">
              <a:spcAft>
                <a:spcPts val="0"/>
              </a:spcAft>
              <a:buFont typeface="Arial" panose="020B0604020202020204" pitchFamily="34" charset="0"/>
              <a:buNone/>
              <a:defRPr/>
            </a:pPr>
            <a:r>
              <a:rPr lang="it-IT" sz="1900" i="1" dirty="0">
                <a:solidFill>
                  <a:sysClr val="windowText" lastClr="000000"/>
                </a:solidFill>
              </a:rPr>
              <a:t>•	hanno diritto ad entrare nella graduatoria aziendale i nuovi assunti che hanno prestato servizio per almeno 6 mesi di effettivo lavoro, cumulabili massimo in due stagioni consecutive;</a:t>
            </a:r>
          </a:p>
          <a:p>
            <a:pPr marL="0" indent="0" algn="just" fontAlgn="auto">
              <a:spcAft>
                <a:spcPts val="0"/>
              </a:spcAft>
              <a:buFont typeface="Arial" panose="020B0604020202020204" pitchFamily="34" charset="0"/>
              <a:buNone/>
              <a:defRPr/>
            </a:pPr>
            <a:r>
              <a:rPr lang="it-IT" sz="1900" i="1" dirty="0">
                <a:solidFill>
                  <a:sysClr val="windowText" lastClr="000000"/>
                </a:solidFill>
              </a:rPr>
              <a:t>•	mantengono il diritto a rimanere in graduatoria le donne in astensione per maternità; in ogni caso, sarà cura della lavoratrice che nella stagione precedente era assente per maternità, comunicare la propria disponibilità per la nuova stagione;</a:t>
            </a:r>
          </a:p>
          <a:p>
            <a:pPr marL="0" indent="0" algn="just" fontAlgn="auto">
              <a:spcAft>
                <a:spcPts val="0"/>
              </a:spcAft>
              <a:buFont typeface="Arial" panose="020B0604020202020204" pitchFamily="34" charset="0"/>
              <a:buNone/>
              <a:defRPr/>
            </a:pPr>
            <a:r>
              <a:rPr lang="it-IT" sz="1900" i="1" dirty="0">
                <a:solidFill>
                  <a:sysClr val="windowText" lastClr="000000"/>
                </a:solidFill>
              </a:rPr>
              <a:t>•	coloro che per gravi e comprovati motivi familiari o di salute (autorizzazione automatica), o per motivi personali (solo previa verifica e autorizzazione della direzione sulla base della </a:t>
            </a:r>
          </a:p>
        </p:txBody>
      </p:sp>
      <p:pic>
        <p:nvPicPr>
          <p:cNvPr id="13927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D2722FB-D815-4898-B81D-5056EEFC9976}" type="slidenum">
              <a:rPr lang="it-IT" smtClean="0">
                <a:solidFill>
                  <a:prstClr val="white">
                    <a:tint val="75000"/>
                  </a:prstClr>
                </a:solidFill>
              </a:rPr>
              <a:pPr>
                <a:defRPr/>
              </a:pPr>
              <a:t>117</a:t>
            </a:fld>
            <a:endParaRPr lang="it-IT">
              <a:solidFill>
                <a:prstClr val="white">
                  <a:tint val="75000"/>
                </a:prstClr>
              </a:solidFill>
            </a:endParaRPr>
          </a:p>
        </p:txBody>
      </p:sp>
      <p:pic>
        <p:nvPicPr>
          <p:cNvPr id="14029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40293" name="Segnaposto contenuto 2"/>
          <p:cNvSpPr txBox="1">
            <a:spLocks/>
          </p:cNvSpPr>
          <p:nvPr/>
        </p:nvSpPr>
        <p:spPr bwMode="auto">
          <a:xfrm>
            <a:off x="250825" y="1700213"/>
            <a:ext cx="8785225" cy="5013325"/>
          </a:xfrm>
          <a:prstGeom prst="rect">
            <a:avLst/>
          </a:prstGeom>
          <a:noFill/>
          <a:ln w="9525">
            <a:noFill/>
            <a:miter lim="800000"/>
            <a:headEnd/>
            <a:tailEnd/>
          </a:ln>
        </p:spPr>
        <p:txBody>
          <a:bodyPr/>
          <a:lstStyle/>
          <a:p>
            <a:pPr algn="ctr">
              <a:spcBef>
                <a:spcPct val="20000"/>
              </a:spcBef>
              <a:buFont typeface="Arial" pitchFamily="34" charset="0"/>
              <a:buNone/>
            </a:pPr>
            <a:r>
              <a:rPr lang="it-IT" altLang="it-IT" sz="1600" b="1" i="1">
                <a:solidFill>
                  <a:srgbClr val="000000"/>
                </a:solidFill>
                <a:latin typeface="Calibri" pitchFamily="34" charset="0"/>
              </a:rPr>
              <a:t>Graduatorie per il diritto di precedenza</a:t>
            </a:r>
          </a:p>
          <a:p>
            <a:pPr algn="just">
              <a:spcBef>
                <a:spcPct val="20000"/>
              </a:spcBef>
              <a:buFont typeface="Arial" pitchFamily="34" charset="0"/>
              <a:buNone/>
            </a:pPr>
            <a:endParaRPr lang="it-IT" altLang="it-IT" sz="1600">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compatibilità con il funzionamento aziendale) saranno impossibilitati a prendere servizio nella stagione successiva, dovranno comunicare con congruo anticipo e per iscritto  la richiesta di aspettativa non retribuita con decorrenza e durata. In questo caso , il diritto di assunzione decorrerà dalla data di disponibilità e il lavoratore avrà il diritto di precedenza sulle nuove assunzioni mantenendo il diritto in graduatoria precedentemente acquisito; tale opzione non potrà essere esercitata consecutivamente per più di 2 anni, salvo malattie, infortuni, maternità e o per gravi comprovati motivi. </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	perdono il diritto a rimanere in graduatoria i dipendenti che hanno presentato le loro dimissioni;</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	in caso di necessità di assunzione, l’azienda contatterà telefonicamente il lavoratore in cima alla graduatoria. In caso di mancata risposta, trascorse 24 ore, l’azienda potrà assumere il successivo lavoratore secondo graduatoria. In questo caso l’azienda invierà al lavoratore non reperito un telegramma, se il lavoratore non richiama, trascorsi 20 giorni, sarà collocato in fondo alla graduatoria. L’azienda, a questo punto invierà al lavoratore una raccomandata A/R; trascorsi 90 giorni dalla data di invio della raccomandata, se il lavoratore non richiamerà l’azienda, salvo gravi e comprovati motivi di salute o familiari, sarà escluso dalla graduatoria…»</a:t>
            </a:r>
          </a:p>
        </p:txBody>
      </p:sp>
      <p:pic>
        <p:nvPicPr>
          <p:cNvPr id="14029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C7817DB-39AB-42DB-AAAC-F4D2D63258B1}" type="slidenum">
              <a:rPr lang="it-IT" smtClean="0">
                <a:solidFill>
                  <a:prstClr val="white">
                    <a:tint val="75000"/>
                  </a:prstClr>
                </a:solidFill>
              </a:rPr>
              <a:pPr>
                <a:defRPr/>
              </a:pPr>
              <a:t>118</a:t>
            </a:fld>
            <a:endParaRPr lang="it-IT">
              <a:solidFill>
                <a:prstClr val="white">
                  <a:tint val="75000"/>
                </a:prstClr>
              </a:solidFill>
            </a:endParaRPr>
          </a:p>
        </p:txBody>
      </p:sp>
      <p:pic>
        <p:nvPicPr>
          <p:cNvPr id="14131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41317" name="Segnaposto contenuto 2"/>
          <p:cNvSpPr txBox="1">
            <a:spLocks/>
          </p:cNvSpPr>
          <p:nvPr/>
        </p:nvSpPr>
        <p:spPr bwMode="auto">
          <a:xfrm>
            <a:off x="250825" y="1700213"/>
            <a:ext cx="8785225" cy="5013325"/>
          </a:xfrm>
          <a:prstGeom prst="rect">
            <a:avLst/>
          </a:prstGeom>
          <a:noFill/>
          <a:ln w="9525">
            <a:noFill/>
            <a:miter lim="800000"/>
            <a:headEnd/>
            <a:tailEnd/>
          </a:ln>
        </p:spPr>
        <p:txBody>
          <a:bodyPr/>
          <a:lstStyle/>
          <a:p>
            <a:pPr algn="ctr">
              <a:spcBef>
                <a:spcPct val="20000"/>
              </a:spcBef>
              <a:buFont typeface="Arial" pitchFamily="34" charset="0"/>
              <a:buNone/>
            </a:pPr>
            <a:r>
              <a:rPr lang="it-IT" altLang="it-IT" sz="1600" b="1" i="1">
                <a:solidFill>
                  <a:srgbClr val="000000"/>
                </a:solidFill>
                <a:latin typeface="Calibri" pitchFamily="34" charset="0"/>
              </a:rPr>
              <a:t>Derogabilità ai limiti di carattere quantitativo alla stipula di contratti a termine</a:t>
            </a:r>
          </a:p>
          <a:p>
            <a:pPr algn="just">
              <a:spcBef>
                <a:spcPct val="20000"/>
              </a:spcBef>
              <a:buFont typeface="Arial" pitchFamily="34" charset="0"/>
              <a:buNone/>
            </a:pPr>
            <a:endParaRPr lang="it-IT" altLang="it-IT" sz="1600">
              <a:solidFill>
                <a:srgbClr val="000000"/>
              </a:solidFill>
              <a:latin typeface="Calibri" pitchFamily="34" charset="0"/>
            </a:endParaRPr>
          </a:p>
          <a:p>
            <a:pPr algn="ctr">
              <a:spcBef>
                <a:spcPct val="20000"/>
              </a:spcBef>
              <a:buFont typeface="Arial" pitchFamily="34" charset="0"/>
              <a:buNone/>
            </a:pPr>
            <a:r>
              <a:rPr lang="it-IT" altLang="it-IT" sz="1600" i="1">
                <a:solidFill>
                  <a:srgbClr val="000000"/>
                </a:solidFill>
                <a:latin typeface="Calibri" pitchFamily="34" charset="0"/>
              </a:rPr>
              <a:t>Interpello n. 30/2014</a:t>
            </a:r>
          </a:p>
          <a:p>
            <a:pPr algn="ctr">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b="1" i="1">
                <a:solidFill>
                  <a:srgbClr val="000000"/>
                </a:solidFill>
                <a:latin typeface="Calibri" pitchFamily="34" charset="0"/>
              </a:rPr>
              <a:t>Oggetto: art. 9, D.Lgs. n. 124/2004 – derogabilità ai limiti di carattere quantitativo alla stipula di contratti a termine da parte della contrattazione collettiva di prossimità, a norma dell’art. 8 del D.L. n. 138/2011 (conv. da L. n. 148/2011).</a:t>
            </a:r>
          </a:p>
          <a:p>
            <a:pPr algn="just">
              <a:spcBef>
                <a:spcPct val="20000"/>
              </a:spcBef>
              <a:buFont typeface="Arial" pitchFamily="34" charset="0"/>
              <a:buNone/>
            </a:pPr>
            <a:endParaRPr lang="it-IT" altLang="it-IT" sz="1600" b="1"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La disciplina contenuta nell’art. 8 del D.L. n. 138/2011 consente ai contratti collettivi sottoscritti a livello aziendale o territoriale di derogare, con “specifiche intese”, alla disciplina legale e contrattuale collettiva nelle particolari materie elencate al comma 2 del medesimo articolo.</a:t>
            </a:r>
          </a:p>
          <a:p>
            <a:pPr algn="just">
              <a:spcBef>
                <a:spcPct val="20000"/>
              </a:spcBef>
              <a:buFont typeface="Arial" pitchFamily="34" charset="0"/>
              <a:buNone/>
            </a:pPr>
            <a:r>
              <a:rPr lang="it-IT" altLang="it-IT" sz="1600" i="1">
                <a:solidFill>
                  <a:srgbClr val="000000"/>
                </a:solidFill>
                <a:latin typeface="Calibri" pitchFamily="34" charset="0"/>
              </a:rPr>
              <a:t>Il suddetto elenco ha peraltro carattere tassativo (cfr. Corte Costituzionale sent. n. 221, dep. il 4 ottobre 2012) e, pertanto, la possibilità di deroga è contemplata esclusivamente in riferimento a tali materie.</a:t>
            </a:r>
          </a:p>
          <a:p>
            <a:pPr algn="just">
              <a:spcBef>
                <a:spcPct val="20000"/>
              </a:spcBef>
              <a:buFont typeface="Arial" pitchFamily="34" charset="0"/>
              <a:buNone/>
            </a:pPr>
            <a:r>
              <a:rPr lang="it-IT" altLang="it-IT" sz="1600" i="1">
                <a:solidFill>
                  <a:srgbClr val="000000"/>
                </a:solidFill>
                <a:latin typeface="Calibri" pitchFamily="34" charset="0"/>
              </a:rPr>
              <a:t>Tra i casi previsti, ai sensi del comma 2 lett. c) del citato art. 8 vi sono i contratti a termine, per il cui utilizzo la legge contempla limiti quantitativi di natura legale e contrattuale, ai sensi degli artt. 1, comma 1 e 10, comma 7, del D.Lgs. n. 368/2001, la cui disciplina appare pertanto derogabile attraverso la contrattazione di prossimità.</a:t>
            </a:r>
          </a:p>
          <a:p>
            <a:pPr algn="just">
              <a:spcBef>
                <a:spcPct val="20000"/>
              </a:spcBef>
              <a:buFont typeface="Arial" pitchFamily="34" charset="0"/>
              <a:buNone/>
            </a:pPr>
            <a:endParaRPr lang="it-IT" altLang="it-IT" sz="1600" i="1">
              <a:solidFill>
                <a:srgbClr val="000000"/>
              </a:solidFill>
              <a:latin typeface="Calibri" pitchFamily="34" charset="0"/>
            </a:endParaRPr>
          </a:p>
        </p:txBody>
      </p:sp>
      <p:pic>
        <p:nvPicPr>
          <p:cNvPr id="14131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A7A8EF9-5628-425C-8385-8AA94B1D70AC}" type="slidenum">
              <a:rPr lang="it-IT" smtClean="0">
                <a:solidFill>
                  <a:prstClr val="white">
                    <a:tint val="75000"/>
                  </a:prstClr>
                </a:solidFill>
              </a:rPr>
              <a:pPr>
                <a:defRPr/>
              </a:pPr>
              <a:t>119</a:t>
            </a:fld>
            <a:endParaRPr lang="it-IT">
              <a:solidFill>
                <a:prstClr val="white">
                  <a:tint val="75000"/>
                </a:prstClr>
              </a:solidFill>
            </a:endParaRPr>
          </a:p>
        </p:txBody>
      </p:sp>
      <p:pic>
        <p:nvPicPr>
          <p:cNvPr id="14234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42341" name="Segnaposto contenuto 2"/>
          <p:cNvSpPr txBox="1">
            <a:spLocks/>
          </p:cNvSpPr>
          <p:nvPr/>
        </p:nvSpPr>
        <p:spPr bwMode="auto">
          <a:xfrm>
            <a:off x="250825" y="1700213"/>
            <a:ext cx="8785225" cy="5013325"/>
          </a:xfrm>
          <a:prstGeom prst="rect">
            <a:avLst/>
          </a:prstGeom>
          <a:noFill/>
          <a:ln w="9525">
            <a:noFill/>
            <a:miter lim="800000"/>
            <a:headEnd/>
            <a:tailEnd/>
          </a:ln>
        </p:spPr>
        <p:txBody>
          <a:bodyPr/>
          <a:lstStyle/>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 ….l’intervento della contrattazione di prossimità è ammesso solo a fronte di specifiche finalità ….</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…sono subordinate al “rispetto della Costituzione, nonché [dei] vincoli derivanti dalle normative comunitarie e dalle convenzioni internazionali sul lavoro”.</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 Sotto tale ultimo profilo va pertanto evidenziato come i contratti di prossimità siano abilitati ad intervenire con discipline che, ad ogni modo, </a:t>
            </a:r>
            <a:r>
              <a:rPr lang="it-IT" altLang="it-IT" sz="1600" b="1" i="1">
                <a:solidFill>
                  <a:srgbClr val="000000"/>
                </a:solidFill>
                <a:latin typeface="Calibri" pitchFamily="34" charset="0"/>
              </a:rPr>
              <a:t>non mettano in discussione il rispetto della cornice giuridica nella quale vanno ad inserirsi</a:t>
            </a:r>
            <a:r>
              <a:rPr lang="it-IT" altLang="it-IT" sz="1600" i="1">
                <a:solidFill>
                  <a:srgbClr val="000000"/>
                </a:solidFill>
                <a:latin typeface="Calibri" pitchFamily="34" charset="0"/>
              </a:rPr>
              <a:t> e, in particolare, di quanto previsto a livello comunitario dalla direttiva 1999/70/CE del Consiglio del 28 giugno 1999, relativa all’accordo quadro CES, UNICE e CEEP sul lavoro a tempo determinato.</a:t>
            </a:r>
          </a:p>
          <a:p>
            <a:pPr algn="just">
              <a:spcBef>
                <a:spcPct val="20000"/>
              </a:spcBef>
              <a:buFont typeface="Arial" pitchFamily="34" charset="0"/>
              <a:buNone/>
            </a:pPr>
            <a:r>
              <a:rPr lang="it-IT" altLang="it-IT" sz="1600" i="1">
                <a:solidFill>
                  <a:srgbClr val="000000"/>
                </a:solidFill>
                <a:latin typeface="Calibri" pitchFamily="34" charset="0"/>
              </a:rPr>
              <a:t>Nell’ambito di tale accordo (così come del resto anche all’art. 1, comma 01, del D.Lgs. n. 368/2001) si prevede, tra l’altro, che “i contratti a tempo indeterminato sono e continueranno ad essere la forma comune dei rapporti di lavoro fra i datori di lavoro e i lavoratori” e pertanto appare evidente come </a:t>
            </a:r>
            <a:r>
              <a:rPr lang="it-IT" altLang="it-IT" sz="1600" b="1" i="1">
                <a:solidFill>
                  <a:srgbClr val="000000"/>
                </a:solidFill>
                <a:latin typeface="Calibri" pitchFamily="34" charset="0"/>
              </a:rPr>
              <a:t>l’intervento della contrattazione di prossimità non potrà comunque rimuovere del tutto i limiti quantitativi previsti dalla legislazione o dalla contrattazione nazionale ma esclusivamente prevederne una diversa modulazione.</a:t>
            </a:r>
          </a:p>
          <a:p>
            <a:pPr algn="just">
              <a:spcBef>
                <a:spcPct val="20000"/>
              </a:spcBef>
              <a:buFont typeface="Arial" pitchFamily="34" charset="0"/>
              <a:buNone/>
            </a:pPr>
            <a:endParaRPr lang="it-IT" altLang="it-IT" sz="1600" i="1">
              <a:solidFill>
                <a:srgbClr val="000000"/>
              </a:solidFill>
              <a:latin typeface="Calibri" pitchFamily="34" charset="0"/>
            </a:endParaRPr>
          </a:p>
        </p:txBody>
      </p:sp>
      <p:pic>
        <p:nvPicPr>
          <p:cNvPr id="14234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F07B184-BCEB-4074-8AEC-40AA26C775F1}" type="slidenum">
              <a:rPr lang="it-IT" smtClean="0"/>
              <a:pPr>
                <a:defRPr/>
              </a:pPr>
              <a:t>12</a:t>
            </a:fld>
            <a:endParaRPr lang="it-IT"/>
          </a:p>
        </p:txBody>
      </p:sp>
      <p:pic>
        <p:nvPicPr>
          <p:cNvPr id="3277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989138"/>
            <a:ext cx="8151812" cy="4608512"/>
          </a:xfrm>
          <a:prstGeom prst="rect">
            <a:avLst/>
          </a:prstGeom>
          <a:ln>
            <a:solidFill>
              <a:srgbClr val="1F497D">
                <a:lumMod val="20000"/>
                <a:lumOff val="80000"/>
              </a:srgbClr>
            </a:solidFill>
          </a:ln>
        </p:spPr>
        <p:txBody>
          <a:bodyPr>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a:solidFill>
                  <a:schemeClr val="bg1"/>
                </a:solidFill>
                <a:ea typeface="Calibri"/>
              </a:rPr>
              <a:t>Clausola di ultrattività</a:t>
            </a:r>
          </a:p>
          <a:p>
            <a:pPr fontAlgn="auto">
              <a:spcAft>
                <a:spcPts val="0"/>
              </a:spcAft>
              <a:defRPr/>
            </a:pPr>
            <a:endParaRPr lang="it-IT" sz="3000" b="1" dirty="0" smtClean="0">
              <a:solidFill>
                <a:sysClr val="windowText" lastClr="000000"/>
              </a:solidFill>
            </a:endParaRPr>
          </a:p>
          <a:p>
            <a:pPr algn="just" fontAlgn="auto">
              <a:spcAft>
                <a:spcPts val="0"/>
              </a:spcAft>
              <a:defRPr/>
            </a:pPr>
            <a:r>
              <a:rPr lang="it-IT" sz="2000" b="1" dirty="0" err="1">
                <a:solidFill>
                  <a:sysClr val="windowText" lastClr="000000"/>
                </a:solidFill>
              </a:rPr>
              <a:t>Cass</a:t>
            </a:r>
            <a:r>
              <a:rPr lang="it-IT" sz="2000" b="1" dirty="0">
                <a:solidFill>
                  <a:sysClr val="windowText" lastClr="000000"/>
                </a:solidFill>
              </a:rPr>
              <a:t>. civ., sez. un., 30 maggio 2005, n. </a:t>
            </a:r>
            <a:r>
              <a:rPr lang="it-IT" sz="2000" b="1" dirty="0" smtClean="0">
                <a:solidFill>
                  <a:sysClr val="windowText" lastClr="000000"/>
                </a:solidFill>
              </a:rPr>
              <a:t>11325</a:t>
            </a:r>
          </a:p>
          <a:p>
            <a:pPr algn="just" fontAlgn="auto">
              <a:spcAft>
                <a:spcPts val="0"/>
              </a:spcAft>
              <a:defRPr/>
            </a:pPr>
            <a:endParaRPr lang="it-IT" sz="2000" b="1" dirty="0">
              <a:solidFill>
                <a:sysClr val="windowText" lastClr="000000"/>
              </a:solidFill>
            </a:endParaRPr>
          </a:p>
          <a:p>
            <a:pPr algn="just" fontAlgn="auto">
              <a:spcAft>
                <a:spcPts val="0"/>
              </a:spcAft>
              <a:defRPr/>
            </a:pPr>
            <a:r>
              <a:rPr lang="it-IT" sz="2000" i="1" dirty="0">
                <a:solidFill>
                  <a:sysClr val="windowText" lastClr="000000"/>
                </a:solidFill>
              </a:rPr>
              <a:t>I contratti collettivi di diritto comune, costituendo manifestazione dell’autonomia negoziale degli stipulanti, operano esclusivamente entro l’ambito temporale concordato dalle parti, atteso che l’opposto </a:t>
            </a:r>
            <a:r>
              <a:rPr lang="it-IT" sz="2000" b="1" i="1" dirty="0">
                <a:solidFill>
                  <a:sysClr val="windowText" lastClr="000000"/>
                </a:solidFill>
              </a:rPr>
              <a:t>principio di ultrattività </a:t>
            </a:r>
            <a:r>
              <a:rPr lang="it-IT" sz="2000" i="1" dirty="0">
                <a:solidFill>
                  <a:sysClr val="windowText" lastClr="000000"/>
                </a:solidFill>
              </a:rPr>
              <a:t>sino ad un nuovo regolamento collettivo - secondo la disposizione dell’art. 2074 c.c. - ponendosi come limite alla libera volontà delle organizzazioni sindacali, sarebbe in contrasto con la garanzia prevista dall’art. 39 </a:t>
            </a:r>
            <a:r>
              <a:rPr lang="it-IT" sz="2000" i="1" dirty="0" err="1">
                <a:solidFill>
                  <a:sysClr val="windowText" lastClr="000000"/>
                </a:solidFill>
              </a:rPr>
              <a:t>Cost</a:t>
            </a:r>
            <a:r>
              <a:rPr lang="it-IT" sz="2000" i="1" dirty="0">
                <a:solidFill>
                  <a:sysClr val="windowText" lastClr="000000"/>
                </a:solidFill>
              </a:rPr>
              <a:t>.; </a:t>
            </a:r>
            <a:r>
              <a:rPr lang="it-IT" sz="2000" i="1" u="sng" dirty="0">
                <a:solidFill>
                  <a:sysClr val="windowText" lastClr="000000"/>
                </a:solidFill>
              </a:rPr>
              <a:t>conseguentemente, le clausole di contenuto retributivo non hanno efficacia vincolante diretta per il periodo successivo alla scadenza contrattuale</a:t>
            </a:r>
            <a:r>
              <a:rPr lang="it-IT" sz="2000" i="1" dirty="0">
                <a:solidFill>
                  <a:sysClr val="windowText" lastClr="000000"/>
                </a:solidFill>
              </a:rPr>
              <a:t>, anche se, sul piano del rapporto individuale di lavoro, opera la tutela assicurata dall’art. 36 </a:t>
            </a:r>
            <a:r>
              <a:rPr lang="it-IT" sz="2000" i="1" dirty="0" err="1">
                <a:solidFill>
                  <a:sysClr val="windowText" lastClr="000000"/>
                </a:solidFill>
              </a:rPr>
              <a:t>Cost</a:t>
            </a:r>
            <a:r>
              <a:rPr lang="it-IT" sz="2000" i="1" dirty="0">
                <a:solidFill>
                  <a:sysClr val="windowText" lastClr="000000"/>
                </a:solidFill>
              </a:rPr>
              <a:t>., in relazione alla quale può prospettarsi una lesione derivante da una riduzione del trattamento economico rispetto al livello retributivo già goduto.</a:t>
            </a:r>
          </a:p>
        </p:txBody>
      </p:sp>
      <p:pic>
        <p:nvPicPr>
          <p:cNvPr id="3277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3A87700-3E0D-4576-AE8A-0372A848ED04}" type="slidenum">
              <a:rPr lang="it-IT" smtClean="0">
                <a:solidFill>
                  <a:prstClr val="white">
                    <a:tint val="75000"/>
                  </a:prstClr>
                </a:solidFill>
              </a:rPr>
              <a:pPr>
                <a:defRPr/>
              </a:pPr>
              <a:t>120</a:t>
            </a:fld>
            <a:endParaRPr lang="it-IT">
              <a:solidFill>
                <a:prstClr val="white">
                  <a:tint val="75000"/>
                </a:prstClr>
              </a:solidFill>
            </a:endParaRPr>
          </a:p>
        </p:txBody>
      </p:sp>
      <p:pic>
        <p:nvPicPr>
          <p:cNvPr id="14336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43365" name="Segnaposto contenuto 2"/>
          <p:cNvSpPr txBox="1">
            <a:spLocks/>
          </p:cNvSpPr>
          <p:nvPr/>
        </p:nvSpPr>
        <p:spPr bwMode="auto">
          <a:xfrm>
            <a:off x="250825" y="1700213"/>
            <a:ext cx="8785225" cy="5013325"/>
          </a:xfrm>
          <a:prstGeom prst="rect">
            <a:avLst/>
          </a:prstGeom>
          <a:noFill/>
          <a:ln w="9525">
            <a:noFill/>
            <a:miter lim="800000"/>
            <a:headEnd/>
            <a:tailEnd/>
          </a:ln>
        </p:spPr>
        <p:txBody>
          <a:bodyPr/>
          <a:lstStyle/>
          <a:p>
            <a:pPr algn="ctr">
              <a:spcBef>
                <a:spcPct val="20000"/>
              </a:spcBef>
              <a:buFont typeface="Arial" pitchFamily="34" charset="0"/>
              <a:buNone/>
            </a:pPr>
            <a:r>
              <a:rPr lang="it-IT" altLang="it-IT" sz="1600" b="1" i="1">
                <a:solidFill>
                  <a:srgbClr val="000000"/>
                </a:solidFill>
                <a:latin typeface="Calibri" pitchFamily="34" charset="0"/>
              </a:rPr>
              <a:t>Derogabilità alla durata, rinnovi e proroghe</a:t>
            </a:r>
          </a:p>
          <a:p>
            <a:pPr algn="just">
              <a:spcBef>
                <a:spcPct val="20000"/>
              </a:spcBef>
              <a:buFont typeface="Arial" pitchFamily="34" charset="0"/>
              <a:buNone/>
            </a:pPr>
            <a:endParaRPr lang="it-IT" altLang="it-IT" sz="1600">
              <a:solidFill>
                <a:srgbClr val="000000"/>
              </a:solidFill>
              <a:latin typeface="Calibri" pitchFamily="34" charset="0"/>
            </a:endParaRPr>
          </a:p>
          <a:p>
            <a:pPr algn="ctr">
              <a:spcBef>
                <a:spcPct val="20000"/>
              </a:spcBef>
              <a:buFont typeface="Arial" pitchFamily="34" charset="0"/>
              <a:buNone/>
            </a:pPr>
            <a:r>
              <a:rPr lang="it-IT" altLang="it-IT" sz="1600" i="1">
                <a:solidFill>
                  <a:srgbClr val="000000"/>
                </a:solidFill>
                <a:latin typeface="Calibri" pitchFamily="34" charset="0"/>
              </a:rPr>
              <a:t>Caso: </a:t>
            </a:r>
          </a:p>
          <a:p>
            <a:pPr algn="ctr">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In un’azienda metalmeccanica di medio-grandi dimensioni, in cui sono presenti rappresentanze sindacali, a seguito di denuncia di alcuni lavoratori, viene iniziato un controllo ispettivo volto ad analizzare con attenzione tutte le posizioni dei dipendenti degli ultimi cinque anni.</a:t>
            </a:r>
          </a:p>
          <a:p>
            <a:pPr algn="just">
              <a:spcBef>
                <a:spcPct val="20000"/>
              </a:spcBef>
              <a:buFont typeface="Arial" pitchFamily="34" charset="0"/>
              <a:buNone/>
            </a:pPr>
            <a:r>
              <a:rPr lang="it-IT" altLang="it-IT" sz="1600" i="1">
                <a:solidFill>
                  <a:srgbClr val="000000"/>
                </a:solidFill>
                <a:latin typeface="Calibri" pitchFamily="34" charset="0"/>
              </a:rPr>
              <a:t>In particolare, suscitano l’attenzione dei funzionari le modalità di gestione dei rapporti di lavoro a tempo determinato che, del tutto palesemente, risulterebbero avere contravvenuto le disposizioni del Decreto Legislativo n. 368 del 2001.</a:t>
            </a:r>
          </a:p>
          <a:p>
            <a:pPr algn="just">
              <a:spcBef>
                <a:spcPct val="20000"/>
              </a:spcBef>
              <a:buFont typeface="Arial" pitchFamily="34" charset="0"/>
              <a:buNone/>
            </a:pPr>
            <a:r>
              <a:rPr lang="it-IT" altLang="it-IT" sz="1600" i="1">
                <a:solidFill>
                  <a:srgbClr val="000000"/>
                </a:solidFill>
                <a:latin typeface="Calibri" pitchFamily="34" charset="0"/>
              </a:rPr>
              <a:t>Gli ispettori ottengono facile prova che alcuni lavoratori sarebbero stati impiegati in azienda per oltre tre anni. Ciò, soprattutto, in forza di reiterate proroghe e numerosi rinnovi.</a:t>
            </a:r>
          </a:p>
          <a:p>
            <a:pPr algn="just">
              <a:spcBef>
                <a:spcPct val="20000"/>
              </a:spcBef>
              <a:buFont typeface="Arial" pitchFamily="34" charset="0"/>
              <a:buNone/>
            </a:pPr>
            <a:r>
              <a:rPr lang="it-IT" altLang="it-IT" sz="1600" i="1">
                <a:solidFill>
                  <a:srgbClr val="000000"/>
                </a:solidFill>
                <a:latin typeface="Calibri" pitchFamily="34" charset="0"/>
              </a:rPr>
              <a:t>L’azienda, a cui vengono presto richieste giustificazioni e chiarimenti al riguardo, dichiarando che l’andamento del mercato e commesse sempre più incerte hanno reso necessario un ricorso via via maggiore al lavoro a termine, produce un accordo aziendale (nel testo compare solo la denominazione di “accordo”), di tre anni prima – peraltro, già dalla stipula, depositato presso la locale Direzio- ne Territoriale del lavoro - in cui azienda e rappresentanti sindacali hanno concordato modi e tempi peculiari di regolamentazione dei contratti a tempo determinato.</a:t>
            </a:r>
          </a:p>
          <a:p>
            <a:pPr algn="just">
              <a:spcBef>
                <a:spcPct val="20000"/>
              </a:spcBef>
              <a:buFont typeface="Arial" pitchFamily="34" charset="0"/>
              <a:buNone/>
            </a:pPr>
            <a:r>
              <a:rPr lang="it-IT" altLang="it-IT" sz="1600" i="1">
                <a:solidFill>
                  <a:srgbClr val="000000"/>
                </a:solidFill>
                <a:latin typeface="Calibri" pitchFamily="34" charset="0"/>
              </a:rPr>
              <a:t> </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endParaRPr lang="it-IT" altLang="it-IT" sz="1600" i="1">
              <a:solidFill>
                <a:srgbClr val="000000"/>
              </a:solidFill>
              <a:latin typeface="Calibri" pitchFamily="34" charset="0"/>
            </a:endParaRPr>
          </a:p>
        </p:txBody>
      </p:sp>
      <p:pic>
        <p:nvPicPr>
          <p:cNvPr id="14336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69EA8E2-8495-4397-A15A-63A48A2383D8}" type="slidenum">
              <a:rPr lang="it-IT" smtClean="0">
                <a:solidFill>
                  <a:prstClr val="white">
                    <a:tint val="75000"/>
                  </a:prstClr>
                </a:solidFill>
              </a:rPr>
              <a:pPr>
                <a:defRPr/>
              </a:pPr>
              <a:t>121</a:t>
            </a:fld>
            <a:endParaRPr lang="it-IT">
              <a:solidFill>
                <a:prstClr val="white">
                  <a:tint val="75000"/>
                </a:prstClr>
              </a:solidFill>
            </a:endParaRPr>
          </a:p>
        </p:txBody>
      </p:sp>
      <p:pic>
        <p:nvPicPr>
          <p:cNvPr id="14438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44389" name="Segnaposto contenuto 2"/>
          <p:cNvSpPr txBox="1">
            <a:spLocks/>
          </p:cNvSpPr>
          <p:nvPr/>
        </p:nvSpPr>
        <p:spPr bwMode="auto">
          <a:xfrm>
            <a:off x="250825" y="1700213"/>
            <a:ext cx="8785225" cy="5013325"/>
          </a:xfrm>
          <a:prstGeom prst="rect">
            <a:avLst/>
          </a:prstGeom>
          <a:noFill/>
          <a:ln w="9525">
            <a:noFill/>
            <a:miter lim="800000"/>
            <a:headEnd/>
            <a:tailEnd/>
          </a:ln>
        </p:spPr>
        <p:txBody>
          <a:bodyPr/>
          <a:lstStyle/>
          <a:p>
            <a:pPr algn="ctr">
              <a:spcBef>
                <a:spcPct val="20000"/>
              </a:spcBef>
              <a:buFont typeface="Arial" pitchFamily="34" charset="0"/>
              <a:buNone/>
            </a:pPr>
            <a:r>
              <a:rPr lang="it-IT" altLang="it-IT" sz="1600" b="1" i="1">
                <a:solidFill>
                  <a:srgbClr val="000000"/>
                </a:solidFill>
                <a:latin typeface="Calibri" pitchFamily="34" charset="0"/>
              </a:rPr>
              <a:t>Derogabilità alla durata, rinnovi e proroghe</a:t>
            </a:r>
          </a:p>
          <a:p>
            <a:pPr algn="just">
              <a:spcBef>
                <a:spcPct val="20000"/>
              </a:spcBef>
              <a:buFont typeface="Arial" pitchFamily="34" charset="0"/>
              <a:buNone/>
            </a:pPr>
            <a:endParaRPr lang="it-IT" altLang="it-IT" sz="1600">
              <a:solidFill>
                <a:srgbClr val="000000"/>
              </a:solidFill>
              <a:latin typeface="Calibri" pitchFamily="34" charset="0"/>
            </a:endParaRPr>
          </a:p>
          <a:p>
            <a:pPr algn="ctr">
              <a:spcBef>
                <a:spcPct val="20000"/>
              </a:spcBef>
              <a:buFont typeface="Arial" pitchFamily="34" charset="0"/>
              <a:buNone/>
            </a:pPr>
            <a:r>
              <a:rPr lang="it-IT" altLang="it-IT" sz="1600" i="1">
                <a:solidFill>
                  <a:srgbClr val="000000"/>
                </a:solidFill>
                <a:latin typeface="Calibri" pitchFamily="34" charset="0"/>
              </a:rPr>
              <a:t>Caso: </a:t>
            </a:r>
          </a:p>
          <a:p>
            <a:pPr algn="ctr">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 Nel detto accordo le parti, richiamate le “esigenze di mantenimento di un elevato livello occupazionale nell’azienda e, al contempo, di una elevata competitività sul mercato dell’impresa”, dichiarano espressamente di approvare il ricorso al lavoro a termine, “con un limite temporale, quale peculiare tempo massimo della prestazione, pari a sessanta mesi complessivi, senza limiti di proroghe o rinnovi, purché di durata non inferiori a due mesi e nel rispetto del detto tetto massimo”.</a:t>
            </a:r>
          </a:p>
          <a:p>
            <a:pPr algn="just">
              <a:spcBef>
                <a:spcPct val="20000"/>
              </a:spcBef>
              <a:buFont typeface="Arial" pitchFamily="34" charset="0"/>
              <a:buNone/>
            </a:pPr>
            <a:r>
              <a:rPr lang="it-IT" altLang="it-IT" sz="1600" i="1">
                <a:solidFill>
                  <a:srgbClr val="000000"/>
                </a:solidFill>
                <a:latin typeface="Calibri" pitchFamily="34" charset="0"/>
              </a:rPr>
              <a:t>Gli ispettori, già nel corso dei controlli dichiarano di non potere condividere le scelte speciali operate presso l’azienda, atteso il dato normativo appare sul punto molto chiaro e insuperabile.</a:t>
            </a:r>
          </a:p>
          <a:p>
            <a:pPr algn="just">
              <a:spcBef>
                <a:spcPct val="20000"/>
              </a:spcBef>
              <a:buFont typeface="Arial" pitchFamily="34" charset="0"/>
              <a:buNone/>
            </a:pPr>
            <a:r>
              <a:rPr lang="it-IT" altLang="it-IT" sz="1600" i="1">
                <a:solidFill>
                  <a:srgbClr val="000000"/>
                </a:solidFill>
                <a:latin typeface="Calibri" pitchFamily="34" charset="0"/>
              </a:rPr>
              <a:t>Quindi, provvedono a definire i propri accertamenti operando numerosi disconoscimenti di rapporti di lavoro a termine, che vengono “riqualificati” come di lavoro a tempo indeterminato.</a:t>
            </a:r>
          </a:p>
          <a:p>
            <a:pPr algn="just">
              <a:spcBef>
                <a:spcPct val="20000"/>
              </a:spcBef>
              <a:buFont typeface="Arial" pitchFamily="34" charset="0"/>
              <a:buNone/>
            </a:pPr>
            <a:r>
              <a:rPr lang="it-IT" altLang="it-IT" sz="1600" i="1">
                <a:solidFill>
                  <a:srgbClr val="000000"/>
                </a:solidFill>
                <a:latin typeface="Calibri" pitchFamily="34" charset="0"/>
              </a:rPr>
              <a:t>Le sanzioni che ne conseguono sono ingenti, ma, soprattutto, l’azienda teme di non potere sostenere i costi del lavoro che risultano accresciuti in modo esponenziale a seguito del verbale ispettivo di contestazione.</a:t>
            </a:r>
          </a:p>
          <a:p>
            <a:pPr algn="just">
              <a:spcBef>
                <a:spcPct val="20000"/>
              </a:spcBef>
              <a:buFont typeface="Arial" pitchFamily="34" charset="0"/>
              <a:buNone/>
            </a:pPr>
            <a:r>
              <a:rPr lang="it-IT" altLang="it-IT" sz="1600" i="1">
                <a:solidFill>
                  <a:srgbClr val="000000"/>
                </a:solidFill>
                <a:latin typeface="Calibri" pitchFamily="34" charset="0"/>
              </a:rPr>
              <a:t>E’ corretta l’azione pubblica operata? Esistono margini di difesa, nel caso?</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endParaRPr lang="it-IT" altLang="it-IT" sz="1600" i="1">
              <a:solidFill>
                <a:srgbClr val="000000"/>
              </a:solidFill>
              <a:latin typeface="Calibri" pitchFamily="34" charset="0"/>
            </a:endParaRPr>
          </a:p>
        </p:txBody>
      </p:sp>
      <p:pic>
        <p:nvPicPr>
          <p:cNvPr id="14439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52C40E9-633D-49A7-B916-62B639673C1C}" type="slidenum">
              <a:rPr lang="it-IT" smtClean="0">
                <a:solidFill>
                  <a:prstClr val="white">
                    <a:tint val="75000"/>
                  </a:prstClr>
                </a:solidFill>
              </a:rPr>
              <a:pPr>
                <a:defRPr/>
              </a:pPr>
              <a:t>122</a:t>
            </a:fld>
            <a:endParaRPr lang="it-IT">
              <a:solidFill>
                <a:prstClr val="white">
                  <a:tint val="75000"/>
                </a:prstClr>
              </a:solidFill>
            </a:endParaRPr>
          </a:p>
        </p:txBody>
      </p:sp>
      <p:pic>
        <p:nvPicPr>
          <p:cNvPr id="14541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45413"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145414" name="Picture 4"/>
          <p:cNvPicPr>
            <a:picLocks noChangeAspect="1" noChangeArrowheads="1"/>
          </p:cNvPicPr>
          <p:nvPr/>
        </p:nvPicPr>
        <p:blipFill>
          <a:blip r:embed="rId5" cstate="print"/>
          <a:srcRect/>
          <a:stretch>
            <a:fillRect/>
          </a:stretch>
        </p:blipFill>
        <p:spPr bwMode="auto">
          <a:xfrm>
            <a:off x="492125" y="2060575"/>
            <a:ext cx="8424863" cy="990600"/>
          </a:xfrm>
          <a:prstGeom prst="rect">
            <a:avLst/>
          </a:prstGeom>
          <a:noFill/>
          <a:ln w="9525">
            <a:noFill/>
            <a:miter lim="800000"/>
            <a:headEnd/>
            <a:tailEnd/>
          </a:ln>
        </p:spPr>
      </p:pic>
      <p:pic>
        <p:nvPicPr>
          <p:cNvPr id="145415" name="Picture 5"/>
          <p:cNvPicPr>
            <a:picLocks noChangeAspect="1" noChangeArrowheads="1"/>
          </p:cNvPicPr>
          <p:nvPr/>
        </p:nvPicPr>
        <p:blipFill>
          <a:blip r:embed="rId6" cstate="print"/>
          <a:srcRect/>
          <a:stretch>
            <a:fillRect/>
          </a:stretch>
        </p:blipFill>
        <p:spPr bwMode="auto">
          <a:xfrm>
            <a:off x="647700" y="3284538"/>
            <a:ext cx="8066088" cy="3114675"/>
          </a:xfrm>
          <a:prstGeom prst="rect">
            <a:avLst/>
          </a:prstGeom>
          <a:noFill/>
          <a:ln w="9525">
            <a:noFill/>
            <a:miter lim="800000"/>
            <a:headEnd/>
            <a:tailEnd/>
          </a:ln>
        </p:spPr>
      </p:pic>
      <p:sp>
        <p:nvSpPr>
          <p:cNvPr id="145416" name="CasellaDiTesto 1"/>
          <p:cNvSpPr txBox="1">
            <a:spLocks noChangeArrowheads="1"/>
          </p:cNvSpPr>
          <p:nvPr/>
        </p:nvSpPr>
        <p:spPr bwMode="auto">
          <a:xfrm>
            <a:off x="3779838" y="1700213"/>
            <a:ext cx="1439862" cy="369887"/>
          </a:xfrm>
          <a:prstGeom prst="rect">
            <a:avLst/>
          </a:prstGeom>
          <a:noFill/>
          <a:ln w="9525">
            <a:noFill/>
            <a:miter lim="800000"/>
            <a:headEnd/>
            <a:tailEnd/>
          </a:ln>
        </p:spPr>
        <p:txBody>
          <a:bodyPr>
            <a:spAutoFit/>
          </a:bodyPr>
          <a:lstStyle/>
          <a:p>
            <a:pPr algn="ctr"/>
            <a:r>
              <a:rPr lang="it-IT" altLang="it-IT" b="1">
                <a:solidFill>
                  <a:schemeClr val="bg1"/>
                </a:solidFill>
              </a:rPr>
              <a:t>Caso:</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cstate="print"/>
          <a:srcRect/>
          <a:stretch>
            <a:fillRect/>
          </a:stretch>
        </p:blipFill>
        <p:spPr bwMode="auto">
          <a:xfrm>
            <a:off x="0" y="0"/>
            <a:ext cx="8785225" cy="6742113"/>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9F7F44E-154A-41D6-A13A-289CE17ABB6E}" type="slidenum">
              <a:rPr lang="it-IT" smtClean="0">
                <a:solidFill>
                  <a:prstClr val="white">
                    <a:tint val="75000"/>
                  </a:prstClr>
                </a:solidFill>
              </a:rPr>
              <a:pPr>
                <a:defRPr/>
              </a:pPr>
              <a:t>124</a:t>
            </a:fld>
            <a:endParaRPr lang="it-IT">
              <a:solidFill>
                <a:prstClr val="white">
                  <a:tint val="75000"/>
                </a:prstClr>
              </a:solidFill>
            </a:endParaRPr>
          </a:p>
        </p:txBody>
      </p:sp>
      <p:pic>
        <p:nvPicPr>
          <p:cNvPr id="14746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47461" name="object 8"/>
          <p:cNvSpPr txBox="1">
            <a:spLocks noChangeArrowheads="1"/>
          </p:cNvSpPr>
          <p:nvPr/>
        </p:nvSpPr>
        <p:spPr bwMode="auto">
          <a:xfrm>
            <a:off x="536575" y="1989138"/>
            <a:ext cx="8016875" cy="3384550"/>
          </a:xfrm>
          <a:prstGeom prst="rect">
            <a:avLst/>
          </a:prstGeom>
          <a:noFill/>
          <a:ln w="9525">
            <a:noFill/>
            <a:miter lim="800000"/>
            <a:headEnd/>
            <a:tailEnd/>
          </a:ln>
        </p:spPr>
        <p:txBody>
          <a:bodyPr lIns="0" tIns="0" rIns="0" bIns="0">
            <a:spAutoFit/>
          </a:bodyPr>
          <a:lstStyle/>
          <a:p>
            <a:pPr marL="12700"/>
            <a:r>
              <a:rPr lang="it-IT" altLang="it-IT" sz="2000">
                <a:solidFill>
                  <a:srgbClr val="000000"/>
                </a:solidFill>
                <a:latin typeface="Calibri" pitchFamily="34" charset="0"/>
              </a:rPr>
              <a:t> </a:t>
            </a: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lgn="just">
              <a:buFont typeface="Calibri" pitchFamily="34" charset="0"/>
              <a:buAutoNum type="arabicPeriod" startAt="2"/>
            </a:pPr>
            <a:r>
              <a:rPr lang="it-IT" altLang="it-IT" sz="2000">
                <a:solidFill>
                  <a:srgbClr val="000000"/>
                </a:solidFill>
                <a:latin typeface="Calibri" pitchFamily="34" charset="0"/>
              </a:rPr>
              <a:t> possibilità di intervenire sulla disciplina dei contratti di lavoro a tempo parziale, ripartito e intermittente; ad esempio, si potrà derogare alla disciplina di cui all’art. 3, D. lgs. n. 61/2000 che limita la facoltà del datore di chiedere lavoro supplementare al lavoratore a tempo parziale;</a:t>
            </a: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p:txBody>
      </p:sp>
      <p:pic>
        <p:nvPicPr>
          <p:cNvPr id="14746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A972DC7-1884-433E-AE36-C77DA185DC05}" type="slidenum">
              <a:rPr lang="it-IT" smtClean="0">
                <a:solidFill>
                  <a:prstClr val="white">
                    <a:tint val="75000"/>
                  </a:prstClr>
                </a:solidFill>
              </a:rPr>
              <a:pPr>
                <a:defRPr/>
              </a:pPr>
              <a:t>125</a:t>
            </a:fld>
            <a:endParaRPr lang="it-IT">
              <a:solidFill>
                <a:prstClr val="white">
                  <a:tint val="75000"/>
                </a:prstClr>
              </a:solidFill>
            </a:endParaRPr>
          </a:p>
        </p:txBody>
      </p:sp>
      <p:pic>
        <p:nvPicPr>
          <p:cNvPr id="14848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48485" name="object 8"/>
          <p:cNvSpPr txBox="1">
            <a:spLocks noChangeArrowheads="1"/>
          </p:cNvSpPr>
          <p:nvPr/>
        </p:nvSpPr>
        <p:spPr bwMode="auto">
          <a:xfrm>
            <a:off x="536575" y="1681163"/>
            <a:ext cx="8016875" cy="2154237"/>
          </a:xfrm>
          <a:prstGeom prst="rect">
            <a:avLst/>
          </a:prstGeom>
          <a:noFill/>
          <a:ln w="9525">
            <a:noFill/>
            <a:miter lim="800000"/>
            <a:headEnd/>
            <a:tailEnd/>
          </a:ln>
        </p:spPr>
        <p:txBody>
          <a:bodyPr lIns="0" tIns="0" rIns="0" bIns="0">
            <a:spAutoFit/>
          </a:bodyPr>
          <a:lstStyle/>
          <a:p>
            <a:pPr marL="12700"/>
            <a:r>
              <a:rPr lang="it-IT" altLang="it-IT" sz="2000">
                <a:solidFill>
                  <a:srgbClr val="000000"/>
                </a:solidFill>
                <a:latin typeface="Calibri" pitchFamily="34" charset="0"/>
              </a:rPr>
              <a:t> </a:t>
            </a: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a:p>
            <a:pPr marL="12700"/>
            <a:endParaRPr lang="it-IT" altLang="it-IT" sz="2000">
              <a:solidFill>
                <a:srgbClr val="000000"/>
              </a:solidFill>
              <a:latin typeface="Calibri" pitchFamily="34" charset="0"/>
            </a:endParaRPr>
          </a:p>
        </p:txBody>
      </p:sp>
      <p:sp>
        <p:nvSpPr>
          <p:cNvPr id="2" name="Rettangolo 1"/>
          <p:cNvSpPr/>
          <p:nvPr/>
        </p:nvSpPr>
        <p:spPr>
          <a:xfrm>
            <a:off x="536575" y="1454150"/>
            <a:ext cx="8208963" cy="4062413"/>
          </a:xfrm>
          <a:prstGeom prst="rect">
            <a:avLst/>
          </a:prstGeom>
        </p:spPr>
        <p:txBody>
          <a:bodyPr>
            <a:spAutoFit/>
          </a:bodyPr>
          <a:lstStyle/>
          <a:p>
            <a:pPr>
              <a:defRPr/>
            </a:pPr>
            <a:endParaRPr lang="it-IT" dirty="0">
              <a:solidFill>
                <a:schemeClr val="bg1"/>
              </a:solidFill>
              <a:latin typeface="Arial" charset="0"/>
              <a:cs typeface="Arial" charset="0"/>
            </a:endParaRPr>
          </a:p>
          <a:p>
            <a:pPr>
              <a:defRPr/>
            </a:pPr>
            <a:endParaRPr lang="it-IT" i="1" dirty="0">
              <a:solidFill>
                <a:schemeClr val="bg1"/>
              </a:solidFill>
              <a:latin typeface="+mj-lt"/>
              <a:cs typeface="Arial" charset="0"/>
            </a:endParaRPr>
          </a:p>
          <a:p>
            <a:pPr algn="ctr">
              <a:defRPr/>
            </a:pPr>
            <a:r>
              <a:rPr lang="it-IT" sz="2400" b="1" i="1" dirty="0">
                <a:solidFill>
                  <a:schemeClr val="bg1"/>
                </a:solidFill>
                <a:latin typeface="+mj-lt"/>
                <a:cs typeface="Arial" charset="0"/>
              </a:rPr>
              <a:t>Caso: Lavoro intermittente</a:t>
            </a:r>
          </a:p>
          <a:p>
            <a:pPr>
              <a:defRPr/>
            </a:pPr>
            <a:endParaRPr lang="it-IT" i="1" dirty="0">
              <a:solidFill>
                <a:schemeClr val="bg1"/>
              </a:solidFill>
              <a:latin typeface="+mj-lt"/>
              <a:cs typeface="Arial" charset="0"/>
            </a:endParaRPr>
          </a:p>
          <a:p>
            <a:pPr>
              <a:defRPr/>
            </a:pPr>
            <a:endParaRPr lang="it-IT" i="1" dirty="0">
              <a:solidFill>
                <a:schemeClr val="bg1"/>
              </a:solidFill>
              <a:latin typeface="+mj-lt"/>
              <a:cs typeface="Arial" charset="0"/>
            </a:endParaRPr>
          </a:p>
          <a:p>
            <a:pPr>
              <a:defRPr/>
            </a:pPr>
            <a:r>
              <a:rPr lang="it-IT" i="1" dirty="0">
                <a:solidFill>
                  <a:schemeClr val="bg1"/>
                </a:solidFill>
                <a:latin typeface="+mj-lt"/>
                <a:cs typeface="Arial" charset="0"/>
              </a:rPr>
              <a:t>«… Le parti, in relazione alle accertate necessità dell’azienda di flessibilità dei servizi nei settori _____________, dovute al flusso discontinuo della clientela, concordano  di ricorrere all’impiego di lavoratori intermittenti (cd. lavoro a chiamata),l'utilizzo avverrà  in misura non superiore al 3% della forza lavoro riferita a ciascuno dei settori di riferimento al CCNL _____________ e CCNL _____________. In occasione di festività, convegni, eventi e/o promozioni tale percentuale potrà essere elevata sulla base dell'effettiva esigenza. L'azienda comunicherà alle OO.SS il numero di lavoratori che occuperà in tali occasioni…»</a:t>
            </a:r>
          </a:p>
          <a:p>
            <a:pPr>
              <a:defRPr/>
            </a:pPr>
            <a:endParaRPr lang="it-IT" i="1" dirty="0">
              <a:solidFill>
                <a:schemeClr val="bg1"/>
              </a:solidFill>
              <a:latin typeface="Arial" charset="0"/>
              <a:cs typeface="Arial" charset="0"/>
            </a:endParaRPr>
          </a:p>
        </p:txBody>
      </p:sp>
      <p:pic>
        <p:nvPicPr>
          <p:cNvPr id="14848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861B607-7858-42CA-B7F5-2485C507F81F}" type="slidenum">
              <a:rPr lang="it-IT" smtClean="0">
                <a:solidFill>
                  <a:prstClr val="white">
                    <a:tint val="75000"/>
                  </a:prstClr>
                </a:solidFill>
              </a:rPr>
              <a:pPr>
                <a:defRPr/>
              </a:pPr>
              <a:t>126</a:t>
            </a:fld>
            <a:endParaRPr lang="it-IT">
              <a:solidFill>
                <a:prstClr val="white">
                  <a:tint val="75000"/>
                </a:prstClr>
              </a:solidFill>
            </a:endParaRPr>
          </a:p>
        </p:txBody>
      </p:sp>
      <p:pic>
        <p:nvPicPr>
          <p:cNvPr id="14950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2" name="Rettangolo 1"/>
          <p:cNvSpPr/>
          <p:nvPr/>
        </p:nvSpPr>
        <p:spPr>
          <a:xfrm>
            <a:off x="468313" y="2492375"/>
            <a:ext cx="8208962" cy="3140075"/>
          </a:xfrm>
          <a:prstGeom prst="rect">
            <a:avLst/>
          </a:prstGeom>
        </p:spPr>
        <p:txBody>
          <a:bodyPr>
            <a:spAutoFit/>
          </a:bodyPr>
          <a:lstStyle/>
          <a:p>
            <a:pPr>
              <a:defRPr/>
            </a:pPr>
            <a:r>
              <a:rPr lang="it-IT" i="1" dirty="0">
                <a:solidFill>
                  <a:schemeClr val="bg1"/>
                </a:solidFill>
                <a:latin typeface="+mn-lt"/>
                <a:cs typeface="Arial" charset="0"/>
              </a:rPr>
              <a:t>I lavoratori intermittenti matureranno il diritto di precedenza nelle assunzioni a termine che l’azienda effettuerà ed avranno diritto ad essere inseriti in graduatoria se avranno maturato 6 mesi di lavoro effettivo nell’arco di anni 2. a decorrere dalla data della prima assunzione. L’azienda si impegna, di norma, a comunicare al lavoratore le esigenze di servizio con almeno 24 ore di anticipo. Il lavoratore intermittente percepirà altresì i ratei di 13°,14°, ferie, permessi e il TFR in proporzione al lavoro svolto. </a:t>
            </a:r>
          </a:p>
          <a:p>
            <a:pPr>
              <a:defRPr/>
            </a:pPr>
            <a:endParaRPr lang="it-IT" i="1" dirty="0">
              <a:solidFill>
                <a:schemeClr val="bg1"/>
              </a:solidFill>
              <a:latin typeface="+mn-lt"/>
              <a:cs typeface="Arial" charset="0"/>
            </a:endParaRPr>
          </a:p>
          <a:p>
            <a:pPr>
              <a:defRPr/>
            </a:pPr>
            <a:r>
              <a:rPr lang="it-IT" i="1" dirty="0">
                <a:solidFill>
                  <a:schemeClr val="bg1"/>
                </a:solidFill>
                <a:latin typeface="+mn-lt"/>
                <a:cs typeface="Arial" charset="0"/>
              </a:rPr>
              <a:t>Le parti concordano l'utilizzo del contratto di lavoro intermittente anche nell'area di applicazione del CCNL Termale anche per le attività di: operatore termale, massaggiatore, fisioterapista, estetista ed accettazione terme</a:t>
            </a:r>
          </a:p>
          <a:p>
            <a:pPr>
              <a:defRPr/>
            </a:pPr>
            <a:endParaRPr lang="it-IT" dirty="0">
              <a:solidFill>
                <a:schemeClr val="bg1"/>
              </a:solidFill>
              <a:latin typeface="Arial" charset="0"/>
              <a:cs typeface="Arial" charset="0"/>
            </a:endParaRPr>
          </a:p>
        </p:txBody>
      </p:sp>
      <p:pic>
        <p:nvPicPr>
          <p:cNvPr id="14951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17CA6CF-1502-45C5-82A8-DEE776064414}" type="slidenum">
              <a:rPr lang="it-IT" smtClean="0">
                <a:solidFill>
                  <a:prstClr val="white">
                    <a:tint val="75000"/>
                  </a:prstClr>
                </a:solidFill>
              </a:rPr>
              <a:pPr>
                <a:defRPr/>
              </a:pPr>
              <a:t>127</a:t>
            </a:fld>
            <a:endParaRPr lang="it-IT">
              <a:solidFill>
                <a:prstClr val="white">
                  <a:tint val="75000"/>
                </a:prstClr>
              </a:solidFill>
            </a:endParaRPr>
          </a:p>
        </p:txBody>
      </p:sp>
      <p:pic>
        <p:nvPicPr>
          <p:cNvPr id="15053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2" name="Rettangolo 1"/>
          <p:cNvSpPr/>
          <p:nvPr/>
        </p:nvSpPr>
        <p:spPr>
          <a:xfrm>
            <a:off x="468313" y="2492375"/>
            <a:ext cx="8208962" cy="2586038"/>
          </a:xfrm>
          <a:prstGeom prst="rect">
            <a:avLst/>
          </a:prstGeom>
        </p:spPr>
        <p:txBody>
          <a:bodyPr>
            <a:spAutoFit/>
          </a:bodyPr>
          <a:lstStyle/>
          <a:p>
            <a:pPr>
              <a:defRPr/>
            </a:pPr>
            <a:r>
              <a:rPr lang="it-IT" b="1" dirty="0">
                <a:solidFill>
                  <a:schemeClr val="bg1"/>
                </a:solidFill>
                <a:latin typeface="+mn-lt"/>
                <a:cs typeface="Arial" charset="0"/>
              </a:rPr>
              <a:t>D) “disciplina dell’orario di lavoro”;</a:t>
            </a:r>
          </a:p>
          <a:p>
            <a:pPr>
              <a:defRPr/>
            </a:pPr>
            <a:endParaRPr lang="it-IT" dirty="0">
              <a:solidFill>
                <a:schemeClr val="bg1"/>
              </a:solidFill>
              <a:latin typeface="+mn-lt"/>
              <a:cs typeface="Arial" charset="0"/>
            </a:endParaRPr>
          </a:p>
          <a:p>
            <a:pPr>
              <a:defRPr/>
            </a:pPr>
            <a:r>
              <a:rPr lang="it-IT" dirty="0">
                <a:solidFill>
                  <a:schemeClr val="bg1"/>
                </a:solidFill>
                <a:latin typeface="+mn-lt"/>
                <a:cs typeface="Arial" charset="0"/>
              </a:rPr>
              <a:t>possibilità di derogare alla disciplina dell’orario di lavoro di cui al D. </a:t>
            </a:r>
            <a:r>
              <a:rPr lang="it-IT" dirty="0" err="1">
                <a:solidFill>
                  <a:schemeClr val="bg1"/>
                </a:solidFill>
                <a:latin typeface="+mn-lt"/>
                <a:cs typeface="Arial" charset="0"/>
              </a:rPr>
              <a:t>lgs</a:t>
            </a:r>
            <a:r>
              <a:rPr lang="it-IT" dirty="0">
                <a:solidFill>
                  <a:schemeClr val="bg1"/>
                </a:solidFill>
                <a:latin typeface="+mn-lt"/>
                <a:cs typeface="Arial" charset="0"/>
              </a:rPr>
              <a:t>. n. 66/2003 e ai contratti nazionali di categoria, in modo da stabilire tempi di lavoro più adeguati alle specificità territoriali e aziendali (occorre però tenere conto della Direttiva 2003/88/CE, oltre che del diritto alla salute ex art. 32 </a:t>
            </a:r>
            <a:r>
              <a:rPr lang="it-IT" dirty="0" err="1">
                <a:solidFill>
                  <a:schemeClr val="bg1"/>
                </a:solidFill>
                <a:latin typeface="+mn-lt"/>
                <a:cs typeface="Arial" charset="0"/>
              </a:rPr>
              <a:t>Cost</a:t>
            </a:r>
            <a:r>
              <a:rPr lang="it-IT" dirty="0">
                <a:solidFill>
                  <a:schemeClr val="bg1"/>
                </a:solidFill>
                <a:latin typeface="+mn-lt"/>
                <a:cs typeface="Arial" charset="0"/>
              </a:rPr>
              <a:t>.); occorre inoltre considerare che il D. </a:t>
            </a:r>
            <a:r>
              <a:rPr lang="it-IT" dirty="0" err="1">
                <a:solidFill>
                  <a:schemeClr val="bg1"/>
                </a:solidFill>
                <a:latin typeface="+mn-lt"/>
                <a:cs typeface="Arial" charset="0"/>
              </a:rPr>
              <a:t>lgs</a:t>
            </a:r>
            <a:r>
              <a:rPr lang="it-IT" dirty="0">
                <a:solidFill>
                  <a:schemeClr val="bg1"/>
                </a:solidFill>
                <a:latin typeface="+mn-lt"/>
                <a:cs typeface="Arial" charset="0"/>
              </a:rPr>
              <a:t>. n. 66/2003 già prevede ampie possibilità di deroga alle proprie norme da parte della contrattazione collettiva.</a:t>
            </a:r>
          </a:p>
          <a:p>
            <a:pPr>
              <a:defRPr/>
            </a:pPr>
            <a:endParaRPr lang="it-IT" dirty="0">
              <a:solidFill>
                <a:schemeClr val="bg1"/>
              </a:solidFill>
              <a:latin typeface="Arial" charset="0"/>
              <a:cs typeface="Arial" charset="0"/>
            </a:endParaRPr>
          </a:p>
        </p:txBody>
      </p:sp>
      <p:pic>
        <p:nvPicPr>
          <p:cNvPr id="15053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D33DD13-8371-4407-A02D-15A6124BC0D5}" type="slidenum">
              <a:rPr lang="it-IT" smtClean="0">
                <a:solidFill>
                  <a:prstClr val="white">
                    <a:tint val="75000"/>
                  </a:prstClr>
                </a:solidFill>
              </a:rPr>
              <a:pPr>
                <a:defRPr/>
              </a:pPr>
              <a:t>128</a:t>
            </a:fld>
            <a:endParaRPr lang="it-IT">
              <a:solidFill>
                <a:prstClr val="white">
                  <a:tint val="75000"/>
                </a:prstClr>
              </a:solidFill>
            </a:endParaRPr>
          </a:p>
        </p:txBody>
      </p:sp>
      <p:pic>
        <p:nvPicPr>
          <p:cNvPr id="15155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51557" name="Sottotitolo 2"/>
          <p:cNvSpPr txBox="1">
            <a:spLocks/>
          </p:cNvSpPr>
          <p:nvPr/>
        </p:nvSpPr>
        <p:spPr bwMode="auto">
          <a:xfrm>
            <a:off x="461963" y="1944688"/>
            <a:ext cx="8151812" cy="4652962"/>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400" b="1" i="1">
                <a:solidFill>
                  <a:srgbClr val="000000"/>
                </a:solidFill>
                <a:latin typeface="Calibri" pitchFamily="34" charset="0"/>
              </a:rPr>
              <a:t>Orario lavoro</a:t>
            </a:r>
          </a:p>
          <a:p>
            <a:pPr algn="just">
              <a:spcBef>
                <a:spcPct val="20000"/>
              </a:spcBef>
              <a:buFont typeface="Arial" pitchFamily="34" charset="0"/>
              <a:buNone/>
            </a:pPr>
            <a:r>
              <a:rPr lang="it-IT" altLang="it-IT" sz="2000">
                <a:solidFill>
                  <a:srgbClr val="000000"/>
                </a:solidFill>
                <a:latin typeface="Calibri" pitchFamily="34" charset="0"/>
              </a:rPr>
              <a:t>Tra i recenti interventi della magistratura del lavoro che confermano sempre di più la tenuta dell'impianto legislativo sul contratto di prossimità, si segnala la decisione del tribunale di Venezia </a:t>
            </a:r>
            <a:r>
              <a:rPr lang="it-IT" altLang="it-IT" sz="2000" b="1">
                <a:solidFill>
                  <a:srgbClr val="000000"/>
                </a:solidFill>
                <a:latin typeface="Calibri" pitchFamily="34" charset="0"/>
              </a:rPr>
              <a:t>(sent. 583 del 24/07/13</a:t>
            </a:r>
            <a:r>
              <a:rPr lang="it-IT" altLang="it-IT" sz="2000">
                <a:solidFill>
                  <a:srgbClr val="000000"/>
                </a:solidFill>
                <a:latin typeface="Calibri" pitchFamily="34" charset="0"/>
              </a:rPr>
              <a:t>) che, affrontando il caso di un accordo aziendale che modificava l'orario di lavoro, derogando alla disciplina legale e collettiva, ha confermato la piena validità ed efficacia del contratto di prossimità stipulato.</a:t>
            </a:r>
          </a:p>
          <a:p>
            <a:pPr algn="just">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r>
              <a:rPr lang="it-IT" altLang="it-IT" b="1" i="1">
                <a:solidFill>
                  <a:srgbClr val="000000"/>
                </a:solidFill>
                <a:latin typeface="Calibri" pitchFamily="34" charset="0"/>
              </a:rPr>
              <a:t>Caso: </a:t>
            </a:r>
            <a:r>
              <a:rPr lang="it-IT" altLang="it-IT" i="1">
                <a:solidFill>
                  <a:srgbClr val="000000"/>
                </a:solidFill>
                <a:latin typeface="Calibri" pitchFamily="34" charset="0"/>
              </a:rPr>
              <a:t>«Accordo aziendale del 10 aprile 2012 stipulato per i dipendenti della Cooperativa Sociale l’Ancora, aggiudicataria di un contratto di appalto con il Comune di Venezia avente ad oggetto il servizio di assistenza domiciliare, che prevedeva una riduzione dell’orario di lavoro dalle 38 ore previste nei contratti individuali di lavoro a 34 ore settimanali.»</a:t>
            </a:r>
          </a:p>
          <a:p>
            <a:pPr algn="just">
              <a:spcBef>
                <a:spcPct val="20000"/>
              </a:spcBef>
              <a:buFont typeface="Arial" pitchFamily="34" charset="0"/>
              <a:buNone/>
            </a:pPr>
            <a:endParaRPr lang="it-IT" altLang="it-IT" i="1">
              <a:solidFill>
                <a:srgbClr val="000000"/>
              </a:solidFill>
              <a:latin typeface="Calibri" pitchFamily="34" charset="0"/>
            </a:endParaRPr>
          </a:p>
          <a:p>
            <a:pPr algn="just">
              <a:spcBef>
                <a:spcPct val="20000"/>
              </a:spcBef>
              <a:buFont typeface="Arial" pitchFamily="34" charset="0"/>
              <a:buNone/>
            </a:pPr>
            <a:endParaRPr lang="it-IT" altLang="it-IT" sz="2000">
              <a:solidFill>
                <a:srgbClr val="000000"/>
              </a:solidFill>
              <a:latin typeface="Calibri" pitchFamily="34" charset="0"/>
            </a:endParaRPr>
          </a:p>
        </p:txBody>
      </p:sp>
      <p:pic>
        <p:nvPicPr>
          <p:cNvPr id="15155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98DACAFD-0E48-4DFE-9C12-50EB61CAA791}" type="slidenum">
              <a:rPr lang="it-IT" smtClean="0">
                <a:solidFill>
                  <a:prstClr val="white">
                    <a:tint val="75000"/>
                  </a:prstClr>
                </a:solidFill>
              </a:rPr>
              <a:pPr>
                <a:defRPr/>
              </a:pPr>
              <a:t>129</a:t>
            </a:fld>
            <a:endParaRPr lang="it-IT">
              <a:solidFill>
                <a:prstClr val="white">
                  <a:tint val="75000"/>
                </a:prstClr>
              </a:solidFill>
            </a:endParaRPr>
          </a:p>
        </p:txBody>
      </p:sp>
      <p:pic>
        <p:nvPicPr>
          <p:cNvPr id="15258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52581" name="Picture 2"/>
          <p:cNvPicPr>
            <a:picLocks noChangeAspect="1" noChangeArrowheads="1"/>
          </p:cNvPicPr>
          <p:nvPr/>
        </p:nvPicPr>
        <p:blipFill>
          <a:blip r:embed="rId4" cstate="print"/>
          <a:srcRect/>
          <a:stretch>
            <a:fillRect/>
          </a:stretch>
        </p:blipFill>
        <p:spPr bwMode="auto">
          <a:xfrm>
            <a:off x="107950" y="260350"/>
            <a:ext cx="8856663" cy="633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D35A0DC3-6265-4C7A-BB47-A5F60B081D15}" type="slidenum">
              <a:rPr lang="it-IT" smtClean="0"/>
              <a:pPr>
                <a:defRPr/>
              </a:pPr>
              <a:t>13</a:t>
            </a:fld>
            <a:endParaRPr lang="it-IT"/>
          </a:p>
        </p:txBody>
      </p:sp>
      <p:pic>
        <p:nvPicPr>
          <p:cNvPr id="3379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2636838"/>
            <a:ext cx="8151812" cy="3095625"/>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schemeClr val="bg1"/>
                </a:solidFill>
                <a:ea typeface="Calibri"/>
              </a:rPr>
              <a:t>Clausola di ultrattività</a:t>
            </a:r>
            <a:endParaRPr lang="it-IT" sz="2800" b="1" spc="-10" dirty="0">
              <a:solidFill>
                <a:schemeClr val="bg1"/>
              </a:solidFill>
              <a:ea typeface="Calibri"/>
            </a:endParaRPr>
          </a:p>
          <a:p>
            <a:pPr fontAlgn="auto">
              <a:spcAft>
                <a:spcPts val="0"/>
              </a:spcAft>
              <a:defRPr/>
            </a:pPr>
            <a:endParaRPr lang="it-IT" sz="3000" b="1" dirty="0" smtClean="0">
              <a:solidFill>
                <a:sysClr val="windowText" lastClr="000000"/>
              </a:solidFill>
            </a:endParaRPr>
          </a:p>
          <a:p>
            <a:pPr algn="just" fontAlgn="auto">
              <a:spcAft>
                <a:spcPts val="0"/>
              </a:spcAft>
              <a:defRPr/>
            </a:pPr>
            <a:r>
              <a:rPr lang="it-IT" sz="2000" dirty="0">
                <a:solidFill>
                  <a:sysClr val="windowText" lastClr="000000"/>
                </a:solidFill>
              </a:rPr>
              <a:t>I contratti collettivi di diritto comune contengono spesso, ma non sempre, </a:t>
            </a:r>
            <a:r>
              <a:rPr lang="it-IT" sz="2000" b="1" dirty="0">
                <a:solidFill>
                  <a:sysClr val="windowText" lastClr="000000"/>
                </a:solidFill>
              </a:rPr>
              <a:t>clausole di ultrattività contrattuale </a:t>
            </a:r>
            <a:r>
              <a:rPr lang="it-IT" sz="2000" dirty="0">
                <a:solidFill>
                  <a:sysClr val="windowText" lastClr="000000"/>
                </a:solidFill>
              </a:rPr>
              <a:t>per disincentivare ritardi nel rinnovo che comunque restano possibili.</a:t>
            </a:r>
            <a:endParaRPr lang="it-IT" sz="2000" i="1" dirty="0">
              <a:solidFill>
                <a:sysClr val="windowText" lastClr="000000"/>
              </a:solidFill>
            </a:endParaRPr>
          </a:p>
        </p:txBody>
      </p:sp>
      <p:pic>
        <p:nvPicPr>
          <p:cNvPr id="3379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91739DF1-5D0F-43CF-A55C-9145D6E82A2B}" type="slidenum">
              <a:rPr lang="it-IT" smtClean="0">
                <a:solidFill>
                  <a:prstClr val="white">
                    <a:tint val="75000"/>
                  </a:prstClr>
                </a:solidFill>
              </a:rPr>
              <a:pPr>
                <a:defRPr/>
              </a:pPr>
              <a:t>130</a:t>
            </a:fld>
            <a:endParaRPr lang="it-IT">
              <a:solidFill>
                <a:prstClr val="white">
                  <a:tint val="75000"/>
                </a:prstClr>
              </a:solidFill>
            </a:endParaRPr>
          </a:p>
        </p:txBody>
      </p:sp>
      <p:pic>
        <p:nvPicPr>
          <p:cNvPr id="15360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53605"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153606" name="Picture 2"/>
          <p:cNvPicPr>
            <a:picLocks noChangeAspect="1" noChangeArrowheads="1"/>
          </p:cNvPicPr>
          <p:nvPr/>
        </p:nvPicPr>
        <p:blipFill>
          <a:blip r:embed="rId5" cstate="print"/>
          <a:srcRect/>
          <a:stretch>
            <a:fillRect/>
          </a:stretch>
        </p:blipFill>
        <p:spPr bwMode="auto">
          <a:xfrm>
            <a:off x="6350" y="2276475"/>
            <a:ext cx="8964613"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BF7CC3D-A663-4FFD-B85D-C01F724AAB8C}" type="slidenum">
              <a:rPr lang="it-IT" smtClean="0">
                <a:solidFill>
                  <a:prstClr val="white">
                    <a:tint val="75000"/>
                  </a:prstClr>
                </a:solidFill>
              </a:rPr>
              <a:pPr>
                <a:defRPr/>
              </a:pPr>
              <a:t>131</a:t>
            </a:fld>
            <a:endParaRPr lang="it-IT">
              <a:solidFill>
                <a:prstClr val="white">
                  <a:tint val="75000"/>
                </a:prstClr>
              </a:solidFill>
            </a:endParaRPr>
          </a:p>
        </p:txBody>
      </p:sp>
      <p:pic>
        <p:nvPicPr>
          <p:cNvPr id="15462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446088" y="1944688"/>
            <a:ext cx="8151812" cy="4652962"/>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defRPr/>
            </a:pPr>
            <a:endParaRPr lang="it-IT" altLang="it-IT" sz="2000" b="1" i="1" dirty="0" smtClean="0">
              <a:solidFill>
                <a:srgbClr val="000000"/>
              </a:solidFill>
              <a:cs typeface="Arial" charset="0"/>
            </a:endParaRPr>
          </a:p>
          <a:p>
            <a:pPr algn="just" eaLnBrk="1" hangingPunct="1">
              <a:buFont typeface="Arial" charset="0"/>
              <a:buNone/>
              <a:defRPr/>
            </a:pPr>
            <a:endParaRPr lang="it-IT" altLang="it-IT" sz="2000" b="1" i="1" dirty="0" smtClean="0">
              <a:solidFill>
                <a:srgbClr val="000000"/>
              </a:solidFill>
              <a:cs typeface="Arial" charset="0"/>
            </a:endParaRPr>
          </a:p>
          <a:p>
            <a:pPr algn="just" eaLnBrk="1" hangingPunct="1">
              <a:buFont typeface="Arial" charset="0"/>
              <a:buNone/>
              <a:defRPr/>
            </a:pPr>
            <a:r>
              <a:rPr lang="it-IT" altLang="it-IT" sz="2000" b="1" i="1" dirty="0" smtClean="0">
                <a:solidFill>
                  <a:srgbClr val="000000"/>
                </a:solidFill>
                <a:cs typeface="Arial" charset="0"/>
              </a:rPr>
              <a:t>Caso: Accordo integrativo aziendale</a:t>
            </a:r>
            <a:r>
              <a:rPr lang="it-IT" altLang="it-IT" sz="2000" i="1" dirty="0" smtClean="0">
                <a:solidFill>
                  <a:srgbClr val="000000"/>
                </a:solidFill>
                <a:cs typeface="Arial" charset="0"/>
              </a:rPr>
              <a:t> </a:t>
            </a:r>
            <a:r>
              <a:rPr lang="it-IT" altLang="it-IT" sz="1800" i="1" dirty="0" smtClean="0">
                <a:solidFill>
                  <a:srgbClr val="000000"/>
                </a:solidFill>
                <a:cs typeface="Arial" charset="0"/>
              </a:rPr>
              <a:t>sottoscritto tra la </a:t>
            </a:r>
            <a:r>
              <a:rPr lang="it-IT" altLang="it-IT" sz="1800" i="1" dirty="0" err="1" smtClean="0">
                <a:solidFill>
                  <a:srgbClr val="000000"/>
                </a:solidFill>
                <a:cs typeface="Arial" charset="0"/>
              </a:rPr>
              <a:t>InfoCert</a:t>
            </a:r>
            <a:r>
              <a:rPr lang="it-IT" altLang="it-IT" sz="1800" i="1" dirty="0" smtClean="0">
                <a:solidFill>
                  <a:srgbClr val="000000"/>
                </a:solidFill>
                <a:cs typeface="Arial" charset="0"/>
              </a:rPr>
              <a:t> e le R.S.U. Aziendali e la </a:t>
            </a:r>
            <a:r>
              <a:rPr lang="it-IT" altLang="it-IT" sz="1800" i="1" dirty="0" err="1" smtClean="0">
                <a:solidFill>
                  <a:srgbClr val="000000"/>
                </a:solidFill>
                <a:cs typeface="Arial" charset="0"/>
              </a:rPr>
              <a:t>Fim</a:t>
            </a:r>
            <a:r>
              <a:rPr lang="it-IT" altLang="it-IT" sz="1800" i="1" dirty="0" smtClean="0">
                <a:solidFill>
                  <a:srgbClr val="000000"/>
                </a:solidFill>
                <a:cs typeface="Arial" charset="0"/>
              </a:rPr>
              <a:t>-Cisl per il triennio 2013-2015, all’interno del quale si è convenuto che sperimentalmente potranno essere attuate disposizioni con riguardo al periodo di prova per le nuove assunzioni </a:t>
            </a:r>
            <a:r>
              <a:rPr lang="it-IT" altLang="it-IT" sz="1800" b="1" i="1" dirty="0" smtClean="0">
                <a:solidFill>
                  <a:srgbClr val="000000"/>
                </a:solidFill>
                <a:cs typeface="Arial" charset="0"/>
              </a:rPr>
              <a:t>con l’obiettivo di maggiore occupazione; </a:t>
            </a:r>
          </a:p>
          <a:p>
            <a:pPr marL="342900" indent="-342900" algn="just" eaLnBrk="1" hangingPunct="1">
              <a:defRPr/>
            </a:pPr>
            <a:r>
              <a:rPr lang="it-IT" altLang="it-IT" sz="1800" i="1" dirty="0" smtClean="0">
                <a:solidFill>
                  <a:srgbClr val="000000"/>
                </a:solidFill>
                <a:cs typeface="Arial" charset="0"/>
              </a:rPr>
              <a:t>in caso di crisi aziendali temporanee, si potrà intervenire sulle ferie e la banca ore (sospensione di meccanismi di accumulo); potranno essere sospese le forme integrative di assistenza sanitaria; </a:t>
            </a:r>
          </a:p>
          <a:p>
            <a:pPr marL="342900" indent="-342900" algn="just" eaLnBrk="1" hangingPunct="1">
              <a:defRPr/>
            </a:pPr>
            <a:r>
              <a:rPr lang="it-IT" altLang="it-IT" sz="1800" i="1" dirty="0" smtClean="0">
                <a:solidFill>
                  <a:srgbClr val="000000"/>
                </a:solidFill>
                <a:cs typeface="Arial" charset="0"/>
              </a:rPr>
              <a:t>per quanto riguarda gli assetti organizzativi, come possibili aree di discussione e intervento, in via temporanea e per un periodo prestabilito, potrà essere previsto un </a:t>
            </a:r>
            <a:r>
              <a:rPr lang="it-IT" altLang="it-IT" sz="1800" i="1" dirty="0" err="1" smtClean="0">
                <a:solidFill>
                  <a:srgbClr val="000000"/>
                </a:solidFill>
                <a:cs typeface="Arial" charset="0"/>
              </a:rPr>
              <a:t>demansionamento</a:t>
            </a:r>
            <a:r>
              <a:rPr lang="it-IT" altLang="it-IT" sz="1800" i="1" dirty="0" smtClean="0">
                <a:solidFill>
                  <a:srgbClr val="000000"/>
                </a:solidFill>
                <a:cs typeface="Arial" charset="0"/>
              </a:rPr>
              <a:t>  con adeguamento della retribuzione in caso di ipotesi di internalizzazione di attività compiute da fornitori esterni (21 dicembre 2012).</a:t>
            </a:r>
          </a:p>
        </p:txBody>
      </p:sp>
      <p:pic>
        <p:nvPicPr>
          <p:cNvPr id="15463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859522B-9212-4DDB-842B-AAA60D20AA15}" type="slidenum">
              <a:rPr lang="it-IT" smtClean="0">
                <a:solidFill>
                  <a:prstClr val="white">
                    <a:tint val="75000"/>
                  </a:prstClr>
                </a:solidFill>
              </a:rPr>
              <a:pPr>
                <a:defRPr/>
              </a:pPr>
              <a:t>132</a:t>
            </a:fld>
            <a:endParaRPr lang="it-IT">
              <a:solidFill>
                <a:prstClr val="white">
                  <a:tint val="75000"/>
                </a:prstClr>
              </a:solidFill>
            </a:endParaRPr>
          </a:p>
        </p:txBody>
      </p:sp>
      <p:pic>
        <p:nvPicPr>
          <p:cNvPr id="15565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55653" name="Sottotitolo 2"/>
          <p:cNvSpPr txBox="1">
            <a:spLocks/>
          </p:cNvSpPr>
          <p:nvPr/>
        </p:nvSpPr>
        <p:spPr bwMode="auto">
          <a:xfrm>
            <a:off x="446088" y="1944688"/>
            <a:ext cx="8151812" cy="4652962"/>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000" b="1">
                <a:solidFill>
                  <a:srgbClr val="000000"/>
                </a:solidFill>
                <a:latin typeface="Calibri" pitchFamily="34" charset="0"/>
              </a:rPr>
              <a:t>Lavoro notturno e contratti di prossimità</a:t>
            </a:r>
          </a:p>
          <a:p>
            <a:pPr algn="ctr">
              <a:spcBef>
                <a:spcPct val="20000"/>
              </a:spcBef>
              <a:buFont typeface="Arial" pitchFamily="34" charset="0"/>
              <a:buNone/>
            </a:pPr>
            <a:r>
              <a:rPr lang="it-IT" altLang="it-IT" sz="2000" b="1" i="1">
                <a:solidFill>
                  <a:srgbClr val="000000"/>
                </a:solidFill>
                <a:latin typeface="Calibri" pitchFamily="34" charset="0"/>
              </a:rPr>
              <a:t>Caso:</a:t>
            </a:r>
          </a:p>
          <a:p>
            <a:pPr algn="ctr">
              <a:spcBef>
                <a:spcPct val="20000"/>
              </a:spcBef>
              <a:buFont typeface="Arial" pitchFamily="34" charset="0"/>
              <a:buNone/>
            </a:pPr>
            <a:endParaRPr lang="it-IT" altLang="it-IT" sz="2000" b="1" i="1">
              <a:solidFill>
                <a:srgbClr val="000000"/>
              </a:solidFill>
              <a:latin typeface="Calibri" pitchFamily="34" charset="0"/>
            </a:endParaRPr>
          </a:p>
          <a:p>
            <a:pPr algn="just">
              <a:spcBef>
                <a:spcPct val="20000"/>
              </a:spcBef>
              <a:buFont typeface="Arial" pitchFamily="34" charset="0"/>
              <a:buNone/>
            </a:pPr>
            <a:r>
              <a:rPr lang="it-IT" altLang="it-IT" i="1">
                <a:solidFill>
                  <a:srgbClr val="000000"/>
                </a:solidFill>
                <a:latin typeface="Calibri" pitchFamily="34" charset="0"/>
              </a:rPr>
              <a:t>Presso un’azienda manifatturiera che occupa in prevalenza lavoratrici, vengono avviati dei controlli a seguito di una denuncia presentata da un’operaia.</a:t>
            </a:r>
          </a:p>
          <a:p>
            <a:pPr algn="just">
              <a:spcBef>
                <a:spcPct val="20000"/>
              </a:spcBef>
              <a:buFont typeface="Arial" pitchFamily="34" charset="0"/>
              <a:buNone/>
            </a:pPr>
            <a:r>
              <a:rPr lang="it-IT" altLang="it-IT" i="1">
                <a:solidFill>
                  <a:srgbClr val="000000"/>
                </a:solidFill>
                <a:latin typeface="Calibri" pitchFamily="34" charset="0"/>
              </a:rPr>
              <a:t>In particolare, quest’ultima rappresenta al direttore della locale Direzione territoriale del lavoro di essere madre di un bambino di sei mesi e di essere rientrata dal lavoro da un mese. Fa presente che, appena tornata al lavoro, è stata inserita dalla sua azienda nei normali turni di lavoro che prevedono l’impiego almeno una volta la settimana nei turni che vanno dalle 20 alle 3 e dalle 6 alle 13. Raccolta la denuncia, il direttore provvede a inviare alcuni ispettori presso l’azienda.</a:t>
            </a:r>
          </a:p>
          <a:p>
            <a:pPr algn="just">
              <a:spcBef>
                <a:spcPct val="20000"/>
              </a:spcBef>
              <a:buFont typeface="Arial" pitchFamily="34" charset="0"/>
              <a:buNone/>
            </a:pPr>
            <a:r>
              <a:rPr lang="it-IT" altLang="it-IT" i="1">
                <a:solidFill>
                  <a:srgbClr val="000000"/>
                </a:solidFill>
                <a:latin typeface="Calibri" pitchFamily="34" charset="0"/>
              </a:rPr>
              <a:t>Sentite le lavoratrici emerge per gli ispettori che molte di loro, benché madri di bambini di età inferiore all’anno, vengono impiegate nei medesimi turni indicati nella denuncia.</a:t>
            </a:r>
          </a:p>
          <a:p>
            <a:pPr algn="just">
              <a:spcBef>
                <a:spcPct val="20000"/>
              </a:spcBef>
              <a:buFont typeface="Arial" pitchFamily="34" charset="0"/>
              <a:buNone/>
            </a:pPr>
            <a:r>
              <a:rPr lang="it-IT" altLang="it-IT" i="1">
                <a:solidFill>
                  <a:srgbClr val="000000"/>
                </a:solidFill>
                <a:latin typeface="Calibri" pitchFamily="34" charset="0"/>
              </a:rPr>
              <a:t> </a:t>
            </a:r>
          </a:p>
          <a:p>
            <a:pPr algn="just">
              <a:spcBef>
                <a:spcPct val="20000"/>
              </a:spcBef>
              <a:buFont typeface="Arial" pitchFamily="34" charset="0"/>
              <a:buNone/>
            </a:pPr>
            <a:endParaRPr lang="it-IT" altLang="it-IT" i="1">
              <a:solidFill>
                <a:srgbClr val="000000"/>
              </a:solidFill>
              <a:latin typeface="Calibri" pitchFamily="34" charset="0"/>
            </a:endParaRPr>
          </a:p>
          <a:p>
            <a:pPr algn="ctr">
              <a:spcBef>
                <a:spcPct val="20000"/>
              </a:spcBef>
              <a:buFont typeface="Arial" pitchFamily="34" charset="0"/>
              <a:buNone/>
            </a:pPr>
            <a:endParaRPr lang="it-IT" altLang="it-IT" b="1">
              <a:solidFill>
                <a:srgbClr val="000000"/>
              </a:solidFill>
              <a:latin typeface="Calibri" pitchFamily="34" charset="0"/>
            </a:endParaRPr>
          </a:p>
          <a:p>
            <a:pPr algn="ctr">
              <a:spcBef>
                <a:spcPct val="20000"/>
              </a:spcBef>
              <a:buFont typeface="Arial" pitchFamily="34" charset="0"/>
              <a:buNone/>
            </a:pPr>
            <a:endParaRPr lang="it-IT" altLang="it-IT" b="1">
              <a:solidFill>
                <a:srgbClr val="000000"/>
              </a:solidFill>
              <a:latin typeface="Calibri" pitchFamily="34" charset="0"/>
            </a:endParaRPr>
          </a:p>
        </p:txBody>
      </p:sp>
      <p:pic>
        <p:nvPicPr>
          <p:cNvPr id="15565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C4AE12B-986E-4FF0-A846-114538F60DB2}" type="slidenum">
              <a:rPr lang="it-IT" smtClean="0">
                <a:solidFill>
                  <a:prstClr val="white">
                    <a:tint val="75000"/>
                  </a:prstClr>
                </a:solidFill>
              </a:rPr>
              <a:pPr>
                <a:defRPr/>
              </a:pPr>
              <a:t>133</a:t>
            </a:fld>
            <a:endParaRPr lang="it-IT">
              <a:solidFill>
                <a:prstClr val="white">
                  <a:tint val="75000"/>
                </a:prstClr>
              </a:solidFill>
            </a:endParaRPr>
          </a:p>
        </p:txBody>
      </p:sp>
      <p:pic>
        <p:nvPicPr>
          <p:cNvPr id="15667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56677" name="Sottotitolo 2"/>
          <p:cNvSpPr txBox="1">
            <a:spLocks/>
          </p:cNvSpPr>
          <p:nvPr/>
        </p:nvSpPr>
        <p:spPr bwMode="auto">
          <a:xfrm>
            <a:off x="446088" y="1944688"/>
            <a:ext cx="8151812" cy="4652962"/>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000" b="1">
                <a:solidFill>
                  <a:srgbClr val="000000"/>
                </a:solidFill>
                <a:latin typeface="Calibri" pitchFamily="34" charset="0"/>
              </a:rPr>
              <a:t>Lavoro notturno e contratti di prossimità</a:t>
            </a:r>
          </a:p>
          <a:p>
            <a:pPr algn="ctr">
              <a:spcBef>
                <a:spcPct val="20000"/>
              </a:spcBef>
              <a:buFont typeface="Arial" pitchFamily="34" charset="0"/>
              <a:buNone/>
            </a:pPr>
            <a:r>
              <a:rPr lang="it-IT" altLang="it-IT" sz="2000" b="1" i="1">
                <a:solidFill>
                  <a:srgbClr val="000000"/>
                </a:solidFill>
                <a:latin typeface="Calibri" pitchFamily="34" charset="0"/>
              </a:rPr>
              <a:t>Caso:</a:t>
            </a:r>
          </a:p>
          <a:p>
            <a:pPr algn="ctr">
              <a:spcBef>
                <a:spcPct val="20000"/>
              </a:spcBef>
              <a:buFont typeface="Arial" pitchFamily="34" charset="0"/>
              <a:buNone/>
            </a:pPr>
            <a:endParaRPr lang="it-IT" altLang="it-IT" sz="2000" b="1" i="1">
              <a:solidFill>
                <a:srgbClr val="000000"/>
              </a:solidFill>
              <a:latin typeface="Calibri" pitchFamily="34" charset="0"/>
            </a:endParaRPr>
          </a:p>
          <a:p>
            <a:pPr algn="just">
              <a:spcBef>
                <a:spcPct val="20000"/>
              </a:spcBef>
              <a:buFont typeface="Arial" pitchFamily="34" charset="0"/>
              <a:buNone/>
            </a:pPr>
            <a:r>
              <a:rPr lang="it-IT" altLang="it-IT" i="1">
                <a:solidFill>
                  <a:srgbClr val="000000"/>
                </a:solidFill>
                <a:latin typeface="Calibri" pitchFamily="34" charset="0"/>
              </a:rPr>
              <a:t> </a:t>
            </a:r>
          </a:p>
          <a:p>
            <a:pPr algn="just">
              <a:spcBef>
                <a:spcPct val="20000"/>
              </a:spcBef>
              <a:buFont typeface="Arial" pitchFamily="34" charset="0"/>
              <a:buNone/>
            </a:pPr>
            <a:r>
              <a:rPr lang="it-IT" altLang="it-IT" i="1">
                <a:solidFill>
                  <a:srgbClr val="000000"/>
                </a:solidFill>
                <a:latin typeface="Calibri" pitchFamily="34" charset="0"/>
              </a:rPr>
              <a:t>Perciò provvedono a comunicare i fatti alla Procura della Repubblica, indagando il titolare per violazione della normativa che stabilisce il divieto di impiego di lavoro notturno delle donne nelle predette condizioni.</a:t>
            </a:r>
          </a:p>
          <a:p>
            <a:pPr algn="just">
              <a:spcBef>
                <a:spcPct val="20000"/>
              </a:spcBef>
              <a:buFont typeface="Arial" pitchFamily="34" charset="0"/>
              <a:buNone/>
            </a:pPr>
            <a:r>
              <a:rPr lang="it-IT" altLang="it-IT" i="1">
                <a:solidFill>
                  <a:srgbClr val="000000"/>
                </a:solidFill>
                <a:latin typeface="Calibri" pitchFamily="34" charset="0"/>
              </a:rPr>
              <a:t>L’azienda reagisce, tuttavia, ritenendo che gli ispettori non abbiano adeguatamente tenuto in considerazione il fatto che erano stati conclusi accordi interni volti a fronteggiare la crisi del settore e per evitare l’incombente crisi occupazionale.</a:t>
            </a:r>
          </a:p>
          <a:p>
            <a:pPr algn="just">
              <a:spcBef>
                <a:spcPct val="20000"/>
              </a:spcBef>
              <a:buFont typeface="Arial" pitchFamily="34" charset="0"/>
              <a:buNone/>
            </a:pPr>
            <a:r>
              <a:rPr lang="it-IT" altLang="it-IT" i="1">
                <a:solidFill>
                  <a:srgbClr val="000000"/>
                </a:solidFill>
                <a:latin typeface="Calibri" pitchFamily="34" charset="0"/>
              </a:rPr>
              <a:t>Per gli ispettori, tuttavia, tali accordi non superano il dettato cogente della legge al riguardo. Quale spazio di difesa ha l’azienda?</a:t>
            </a:r>
          </a:p>
          <a:p>
            <a:pPr algn="just">
              <a:spcBef>
                <a:spcPct val="20000"/>
              </a:spcBef>
              <a:buFont typeface="Arial" pitchFamily="34" charset="0"/>
              <a:buNone/>
            </a:pPr>
            <a:endParaRPr lang="it-IT" altLang="it-IT" i="1">
              <a:solidFill>
                <a:srgbClr val="000000"/>
              </a:solidFill>
              <a:latin typeface="Calibri" pitchFamily="34" charset="0"/>
            </a:endParaRPr>
          </a:p>
          <a:p>
            <a:pPr algn="ctr">
              <a:spcBef>
                <a:spcPct val="20000"/>
              </a:spcBef>
              <a:buFont typeface="Arial" pitchFamily="34" charset="0"/>
              <a:buNone/>
            </a:pPr>
            <a:endParaRPr lang="it-IT" altLang="it-IT" b="1">
              <a:solidFill>
                <a:srgbClr val="000000"/>
              </a:solidFill>
              <a:latin typeface="Calibri" pitchFamily="34" charset="0"/>
            </a:endParaRPr>
          </a:p>
          <a:p>
            <a:pPr algn="ctr">
              <a:spcBef>
                <a:spcPct val="20000"/>
              </a:spcBef>
              <a:buFont typeface="Arial" pitchFamily="34" charset="0"/>
              <a:buNone/>
            </a:pPr>
            <a:endParaRPr lang="it-IT" altLang="it-IT" b="1">
              <a:solidFill>
                <a:srgbClr val="000000"/>
              </a:solidFill>
              <a:latin typeface="Calibri" pitchFamily="34" charset="0"/>
            </a:endParaRPr>
          </a:p>
        </p:txBody>
      </p:sp>
      <p:pic>
        <p:nvPicPr>
          <p:cNvPr id="15667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B074EF5-A810-4911-8A98-31D858D55184}" type="slidenum">
              <a:rPr lang="it-IT" smtClean="0">
                <a:solidFill>
                  <a:prstClr val="white">
                    <a:tint val="75000"/>
                  </a:prstClr>
                </a:solidFill>
              </a:rPr>
              <a:pPr>
                <a:defRPr/>
              </a:pPr>
              <a:t>134</a:t>
            </a:fld>
            <a:endParaRPr lang="it-IT">
              <a:solidFill>
                <a:prstClr val="white">
                  <a:tint val="75000"/>
                </a:prstClr>
              </a:solidFill>
            </a:endParaRPr>
          </a:p>
        </p:txBody>
      </p:sp>
      <p:pic>
        <p:nvPicPr>
          <p:cNvPr id="15770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57701"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
        <p:nvSpPr>
          <p:cNvPr id="157702" name="object 2"/>
          <p:cNvSpPr txBox="1">
            <a:spLocks noChangeArrowheads="1"/>
          </p:cNvSpPr>
          <p:nvPr/>
        </p:nvSpPr>
        <p:spPr bwMode="auto">
          <a:xfrm>
            <a:off x="468313" y="2636838"/>
            <a:ext cx="8151812" cy="2598737"/>
          </a:xfrm>
          <a:prstGeom prst="rect">
            <a:avLst/>
          </a:prstGeom>
          <a:noFill/>
          <a:ln w="9525">
            <a:noFill/>
            <a:miter lim="800000"/>
            <a:headEnd/>
            <a:tailEnd/>
          </a:ln>
        </p:spPr>
        <p:txBody>
          <a:bodyPr lIns="0" tIns="0" rIns="0" bIns="0">
            <a:spAutoFit/>
          </a:bodyPr>
          <a:lstStyle/>
          <a:p>
            <a:pPr marL="12700" algn="just"/>
            <a:r>
              <a:rPr lang="it-IT" altLang="it-IT" sz="2000" b="1">
                <a:solidFill>
                  <a:srgbClr val="000000"/>
                </a:solidFill>
                <a:latin typeface="Calibri" pitchFamily="34" charset="0"/>
              </a:rPr>
              <a:t>E) “modalità di assunzione e disciplina del rapporto di lavoro, comprese le collaborazioni coordinate e continuative a progetto e le partire IVA”, </a:t>
            </a:r>
          </a:p>
          <a:p>
            <a:pPr marL="12700" algn="just"/>
            <a:endParaRPr lang="it-IT" altLang="it-IT" sz="2000" b="1">
              <a:solidFill>
                <a:srgbClr val="000000"/>
              </a:solidFill>
              <a:latin typeface="Calibri" pitchFamily="34" charset="0"/>
            </a:endParaRPr>
          </a:p>
          <a:p>
            <a:pPr marL="12700" algn="just"/>
            <a:r>
              <a:rPr lang="it-IT" altLang="it-IT" sz="2000">
                <a:solidFill>
                  <a:srgbClr val="000000"/>
                </a:solidFill>
                <a:latin typeface="Calibri" pitchFamily="34" charset="0"/>
              </a:rPr>
              <a:t>“trasformazione e conversione dei contratti di lavoro”, “conseguenze del recesso”.</a:t>
            </a:r>
          </a:p>
          <a:p>
            <a:pPr marL="12700" algn="just">
              <a:spcBef>
                <a:spcPts val="50"/>
              </a:spcBef>
            </a:pPr>
            <a:endParaRPr lang="it-IT" altLang="it-IT" sz="2800">
              <a:solidFill>
                <a:srgbClr val="000000"/>
              </a:solidFill>
              <a:latin typeface="Calibri" pitchFamily="34" charset="0"/>
              <a:cs typeface="Times New Roman" pitchFamily="18" charset="0"/>
            </a:endParaRPr>
          </a:p>
          <a:p>
            <a:pPr marL="12700" algn="just"/>
            <a:r>
              <a:rPr lang="it-IT" altLang="it-IT" sz="2000">
                <a:solidFill>
                  <a:srgbClr val="000000"/>
                </a:solidFill>
                <a:latin typeface="Calibri" pitchFamily="34" charset="0"/>
              </a:rPr>
              <a:t>sono le fattispecie più ampie, potenzialmente in grado di riguardare ogni aspetto del rapporto di lavoro, dalla sua instaurazione alla estinzione;</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8774AB0-C29A-4C0C-BE61-DC4D62965E5F}" type="slidenum">
              <a:rPr lang="it-IT" smtClean="0">
                <a:solidFill>
                  <a:prstClr val="white">
                    <a:tint val="75000"/>
                  </a:prstClr>
                </a:solidFill>
              </a:rPr>
              <a:pPr>
                <a:defRPr/>
              </a:pPr>
              <a:t>135</a:t>
            </a:fld>
            <a:endParaRPr lang="it-IT">
              <a:solidFill>
                <a:prstClr val="white">
                  <a:tint val="75000"/>
                </a:prstClr>
              </a:solidFill>
            </a:endParaRPr>
          </a:p>
        </p:txBody>
      </p:sp>
      <p:pic>
        <p:nvPicPr>
          <p:cNvPr id="15872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58725"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
        <p:nvSpPr>
          <p:cNvPr id="158726" name="object 3"/>
          <p:cNvSpPr txBox="1">
            <a:spLocks noChangeArrowheads="1"/>
          </p:cNvSpPr>
          <p:nvPr/>
        </p:nvSpPr>
        <p:spPr bwMode="auto">
          <a:xfrm>
            <a:off x="852488" y="2060575"/>
            <a:ext cx="7042150" cy="1662113"/>
          </a:xfrm>
          <a:prstGeom prst="rect">
            <a:avLst/>
          </a:prstGeom>
          <a:noFill/>
          <a:ln w="9525">
            <a:noFill/>
            <a:miter lim="800000"/>
            <a:headEnd/>
            <a:tailEnd/>
          </a:ln>
        </p:spPr>
        <p:txBody>
          <a:bodyPr lIns="0" tIns="0" rIns="0" bIns="0">
            <a:spAutoFit/>
          </a:bodyPr>
          <a:lstStyle/>
          <a:p>
            <a:pPr marL="12700"/>
            <a:r>
              <a:rPr lang="it-IT" altLang="it-IT" b="1">
                <a:solidFill>
                  <a:srgbClr val="000000"/>
                </a:solidFill>
              </a:rPr>
              <a:t>P</a:t>
            </a:r>
            <a:r>
              <a:rPr lang="it-IT" altLang="it-IT">
                <a:solidFill>
                  <a:srgbClr val="000000"/>
                </a:solidFill>
              </a:rPr>
              <a:t>ossibilità di derogare alla disciplina delle co.co.pro. di cui agli artt. 61 ss. del D. lgs. n. 276/2003 (ad es. prevedendo che il progetto possa riguardare la normale attività dell’impresa e/ o anche mansioni ripetitive; introducendo nuove ipotesi di deroga rispetto a quelle previste dall’art. 61,</a:t>
            </a:r>
          </a:p>
          <a:p>
            <a:pPr marL="12700">
              <a:spcBef>
                <a:spcPts val="38"/>
              </a:spcBef>
            </a:pPr>
            <a:r>
              <a:rPr lang="it-IT" altLang="it-IT">
                <a:solidFill>
                  <a:srgbClr val="000000"/>
                </a:solidFill>
              </a:rPr>
              <a:t>co. 3);</a:t>
            </a:r>
          </a:p>
        </p:txBody>
      </p:sp>
      <p:sp>
        <p:nvSpPr>
          <p:cNvPr id="158727" name="object 4"/>
          <p:cNvSpPr txBox="1">
            <a:spLocks noChangeArrowheads="1"/>
          </p:cNvSpPr>
          <p:nvPr/>
        </p:nvSpPr>
        <p:spPr bwMode="auto">
          <a:xfrm>
            <a:off x="863600" y="4221163"/>
            <a:ext cx="7724775" cy="1108075"/>
          </a:xfrm>
          <a:prstGeom prst="rect">
            <a:avLst/>
          </a:prstGeom>
          <a:noFill/>
          <a:ln w="9525">
            <a:noFill/>
            <a:miter lim="800000"/>
            <a:headEnd/>
            <a:tailEnd/>
          </a:ln>
        </p:spPr>
        <p:txBody>
          <a:bodyPr lIns="0" tIns="0" rIns="0" bIns="0">
            <a:spAutoFit/>
          </a:bodyPr>
          <a:lstStyle/>
          <a:p>
            <a:pPr marL="12700"/>
            <a:r>
              <a:rPr lang="it-IT" altLang="it-IT" b="1">
                <a:solidFill>
                  <a:srgbClr val="000000"/>
                </a:solidFill>
              </a:rPr>
              <a:t>P</a:t>
            </a:r>
            <a:r>
              <a:rPr lang="it-IT" altLang="it-IT">
                <a:solidFill>
                  <a:srgbClr val="000000"/>
                </a:solidFill>
              </a:rPr>
              <a:t>ossibilità di escludere la conversione del rapporto di collaborazione in rapporto di lavoro subordinato in caso di abuso, prevedendo solo un indennizzo (analogamente si potrebbe disporre per i casi di abuso dei contratti a termine);</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BF0750C-C8E8-4513-936A-38D1326B9E5C}" type="slidenum">
              <a:rPr lang="it-IT" smtClean="0">
                <a:solidFill>
                  <a:prstClr val="white">
                    <a:tint val="75000"/>
                  </a:prstClr>
                </a:solidFill>
              </a:rPr>
              <a:pPr>
                <a:defRPr/>
              </a:pPr>
              <a:t>136</a:t>
            </a:fld>
            <a:endParaRPr lang="it-IT">
              <a:solidFill>
                <a:prstClr val="white">
                  <a:tint val="75000"/>
                </a:prstClr>
              </a:solidFill>
            </a:endParaRPr>
          </a:p>
        </p:txBody>
      </p:sp>
      <p:pic>
        <p:nvPicPr>
          <p:cNvPr id="15974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59749"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
        <p:nvSpPr>
          <p:cNvPr id="159750" name="object 9"/>
          <p:cNvSpPr txBox="1">
            <a:spLocks noChangeArrowheads="1"/>
          </p:cNvSpPr>
          <p:nvPr/>
        </p:nvSpPr>
        <p:spPr bwMode="auto">
          <a:xfrm>
            <a:off x="550863" y="2166938"/>
            <a:ext cx="3824287" cy="1100137"/>
          </a:xfrm>
          <a:prstGeom prst="rect">
            <a:avLst/>
          </a:prstGeom>
          <a:noFill/>
          <a:ln w="9525">
            <a:noFill/>
            <a:miter lim="800000"/>
            <a:headEnd/>
            <a:tailEnd/>
          </a:ln>
        </p:spPr>
        <p:txBody>
          <a:bodyPr lIns="0" tIns="0" rIns="0" bIns="0">
            <a:spAutoFit/>
          </a:bodyPr>
          <a:lstStyle/>
          <a:p>
            <a:pPr marL="12700">
              <a:lnSpc>
                <a:spcPct val="119000"/>
              </a:lnSpc>
            </a:pPr>
            <a:r>
              <a:rPr lang="it-IT" altLang="it-IT" sz="2000" b="1">
                <a:solidFill>
                  <a:srgbClr val="000000"/>
                </a:solidFill>
              </a:rPr>
              <a:t>Il caso </a:t>
            </a:r>
            <a:r>
              <a:rPr lang="it-IT" altLang="it-IT" sz="2000">
                <a:solidFill>
                  <a:srgbClr val="000000"/>
                </a:solidFill>
              </a:rPr>
              <a:t>più noto di accordo </a:t>
            </a:r>
            <a:r>
              <a:rPr lang="it-IT" altLang="it-IT" sz="2000" i="1">
                <a:solidFill>
                  <a:srgbClr val="000000"/>
                </a:solidFill>
              </a:rPr>
              <a:t>ex </a:t>
            </a:r>
            <a:r>
              <a:rPr lang="it-IT" altLang="it-IT" sz="2000">
                <a:solidFill>
                  <a:srgbClr val="000000"/>
                </a:solidFill>
              </a:rPr>
              <a:t>art. 8, D.L. n. 138/2011 è il contratto collettivo aziendale stipulato tra la</a:t>
            </a:r>
          </a:p>
        </p:txBody>
      </p:sp>
      <p:sp>
        <p:nvSpPr>
          <p:cNvPr id="159751" name="object 10"/>
          <p:cNvSpPr txBox="1">
            <a:spLocks noChangeArrowheads="1"/>
          </p:cNvSpPr>
          <p:nvPr/>
        </p:nvSpPr>
        <p:spPr bwMode="auto">
          <a:xfrm>
            <a:off x="550863" y="4171950"/>
            <a:ext cx="3794125" cy="1373188"/>
          </a:xfrm>
          <a:prstGeom prst="rect">
            <a:avLst/>
          </a:prstGeom>
          <a:noFill/>
          <a:ln w="9525">
            <a:noFill/>
            <a:miter lim="800000"/>
            <a:headEnd/>
            <a:tailEnd/>
          </a:ln>
        </p:spPr>
        <p:txBody>
          <a:bodyPr lIns="0" tIns="0" rIns="0" bIns="0">
            <a:spAutoFit/>
          </a:bodyPr>
          <a:lstStyle/>
          <a:p>
            <a:pPr marL="12700">
              <a:lnSpc>
                <a:spcPct val="120000"/>
              </a:lnSpc>
            </a:pPr>
            <a:r>
              <a:rPr lang="it-IT" altLang="it-IT" sz="2000" b="1">
                <a:solidFill>
                  <a:srgbClr val="000000"/>
                </a:solidFill>
              </a:rPr>
              <a:t>Golden Lady Company S.p.A. </a:t>
            </a:r>
            <a:r>
              <a:rPr lang="it-IT" altLang="it-IT" sz="2000">
                <a:solidFill>
                  <a:srgbClr val="000000"/>
                </a:solidFill>
              </a:rPr>
              <a:t>e le federazioni nazionali </a:t>
            </a:r>
            <a:r>
              <a:rPr lang="it-IT" altLang="it-IT" sz="2000" b="1">
                <a:solidFill>
                  <a:srgbClr val="000000"/>
                </a:solidFill>
              </a:rPr>
              <a:t>CGIL, CISL UIL </a:t>
            </a:r>
            <a:r>
              <a:rPr lang="it-IT" altLang="it-IT" sz="2000">
                <a:solidFill>
                  <a:srgbClr val="000000"/>
                </a:solidFill>
              </a:rPr>
              <a:t>del settore tessile il 16 luglio 2012.</a:t>
            </a:r>
          </a:p>
        </p:txBody>
      </p:sp>
      <p:sp>
        <p:nvSpPr>
          <p:cNvPr id="159752" name="object 11"/>
          <p:cNvSpPr txBox="1">
            <a:spLocks noChangeArrowheads="1"/>
          </p:cNvSpPr>
          <p:nvPr/>
        </p:nvSpPr>
        <p:spPr bwMode="auto">
          <a:xfrm>
            <a:off x="4738688" y="2146300"/>
            <a:ext cx="3838575" cy="3263900"/>
          </a:xfrm>
          <a:prstGeom prst="rect">
            <a:avLst/>
          </a:prstGeom>
          <a:noFill/>
          <a:ln w="9525">
            <a:noFill/>
            <a:miter lim="800000"/>
            <a:headEnd/>
            <a:tailEnd/>
          </a:ln>
        </p:spPr>
        <p:txBody>
          <a:bodyPr lIns="0" tIns="0" rIns="0" bIns="0">
            <a:spAutoFit/>
          </a:bodyPr>
          <a:lstStyle/>
          <a:p>
            <a:pPr marL="12700">
              <a:lnSpc>
                <a:spcPct val="140000"/>
              </a:lnSpc>
            </a:pPr>
            <a:r>
              <a:rPr lang="it-IT" altLang="it-IT" sz="2000">
                <a:solidFill>
                  <a:srgbClr val="000000"/>
                </a:solidFill>
              </a:rPr>
              <a:t>L’azienda si avvaleva di 1.200 associati in partecipazione presso i propri punti vendita; stava per entrare in vigore la riforma Fornero con la relativa disciplina restrittiva delle associazioni in partecipazione (massimo tre associati per la stessa attività).</a:t>
            </a:r>
          </a:p>
        </p:txBody>
      </p:sp>
      <p:sp>
        <p:nvSpPr>
          <p:cNvPr id="13" name="object 12"/>
          <p:cNvSpPr/>
          <p:nvPr/>
        </p:nvSpPr>
        <p:spPr>
          <a:xfrm>
            <a:off x="1203325" y="3505200"/>
            <a:ext cx="2232025" cy="255588"/>
          </a:xfrm>
          <a:prstGeom prst="rect">
            <a:avLst/>
          </a:prstGeom>
          <a:blipFill>
            <a:blip r:embed="rId5" cstate="print"/>
            <a:stretch>
              <a:fillRect/>
            </a:stretch>
          </a:blipFill>
        </p:spPr>
        <p:txBody>
          <a:bodyPr lIns="0" tIns="0" rIns="0" bIns="0"/>
          <a:lstStyle/>
          <a:p>
            <a:pPr fontAlgn="auto">
              <a:spcBef>
                <a:spcPts val="0"/>
              </a:spcBef>
              <a:spcAft>
                <a:spcPts val="0"/>
              </a:spcAft>
              <a:defRPr/>
            </a:pPr>
            <a:endParaRPr>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1B35370-6A16-42D8-8FA4-DEA5CF06D453}" type="slidenum">
              <a:rPr lang="it-IT" smtClean="0">
                <a:solidFill>
                  <a:prstClr val="white">
                    <a:tint val="75000"/>
                  </a:prstClr>
                </a:solidFill>
              </a:rPr>
              <a:pPr>
                <a:defRPr/>
              </a:pPr>
              <a:t>137</a:t>
            </a:fld>
            <a:endParaRPr lang="it-IT">
              <a:solidFill>
                <a:prstClr val="white">
                  <a:tint val="75000"/>
                </a:prstClr>
              </a:solidFill>
            </a:endParaRPr>
          </a:p>
        </p:txBody>
      </p:sp>
      <p:pic>
        <p:nvPicPr>
          <p:cNvPr id="16077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60773"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
        <p:nvSpPr>
          <p:cNvPr id="160774" name="object 2"/>
          <p:cNvSpPr txBox="1">
            <a:spLocks noChangeArrowheads="1"/>
          </p:cNvSpPr>
          <p:nvPr/>
        </p:nvSpPr>
        <p:spPr bwMode="auto">
          <a:xfrm>
            <a:off x="536575" y="2235200"/>
            <a:ext cx="5024438" cy="3543300"/>
          </a:xfrm>
          <a:prstGeom prst="rect">
            <a:avLst/>
          </a:prstGeom>
          <a:noFill/>
          <a:ln w="9525">
            <a:noFill/>
            <a:miter lim="800000"/>
            <a:headEnd/>
            <a:tailEnd/>
          </a:ln>
        </p:spPr>
        <p:txBody>
          <a:bodyPr lIns="0" tIns="0" rIns="0" bIns="0">
            <a:spAutoFit/>
          </a:bodyPr>
          <a:lstStyle/>
          <a:p>
            <a:pPr marL="12700">
              <a:lnSpc>
                <a:spcPct val="110000"/>
              </a:lnSpc>
            </a:pPr>
            <a:r>
              <a:rPr lang="it-IT" altLang="it-IT" sz="2400">
                <a:solidFill>
                  <a:srgbClr val="000000"/>
                </a:solidFill>
              </a:rPr>
              <a:t>L’accordo ha previsto la sospensione dell’efficacia dell’art. 1, commi 28 e 29 L. n. 92/2012 per 12 mesi, prevedendo nel corso di tale periodo la assunzione degli associati in partecipazione con contratto di lavoro subordinato a tempo indeterminato o con contratto di apprendistato;</a:t>
            </a:r>
          </a:p>
        </p:txBody>
      </p:sp>
      <p:sp>
        <p:nvSpPr>
          <p:cNvPr id="160775" name="object 3"/>
          <p:cNvSpPr txBox="1">
            <a:spLocks noChangeArrowheads="1"/>
          </p:cNvSpPr>
          <p:nvPr/>
        </p:nvSpPr>
        <p:spPr bwMode="auto">
          <a:xfrm>
            <a:off x="6018213" y="2195513"/>
            <a:ext cx="2524125" cy="3327400"/>
          </a:xfrm>
          <a:prstGeom prst="rect">
            <a:avLst/>
          </a:prstGeom>
          <a:noFill/>
          <a:ln w="9525">
            <a:noFill/>
            <a:miter lim="800000"/>
            <a:headEnd/>
            <a:tailEnd/>
          </a:ln>
        </p:spPr>
        <p:txBody>
          <a:bodyPr lIns="0" tIns="0" rIns="0" bIns="0">
            <a:spAutoFit/>
          </a:bodyPr>
          <a:lstStyle/>
          <a:p>
            <a:pPr marL="12700"/>
            <a:r>
              <a:rPr lang="it-IT" altLang="it-IT" sz="2000">
                <a:solidFill>
                  <a:srgbClr val="000000"/>
                </a:solidFill>
              </a:rPr>
              <a:t>L’accordo è stato peraltro criticato come un uso improprio dell’art. 8 in base al rilievo che la associazione in partecipazione non rientrerebbe tra le materie rimesse alla contrattazione di prossimità;</a:t>
            </a:r>
          </a:p>
        </p:txBody>
      </p:sp>
      <p:sp>
        <p:nvSpPr>
          <p:cNvPr id="15" name="object 4"/>
          <p:cNvSpPr/>
          <p:nvPr/>
        </p:nvSpPr>
        <p:spPr>
          <a:xfrm>
            <a:off x="6011863" y="1711325"/>
            <a:ext cx="2232025" cy="254000"/>
          </a:xfrm>
          <a:prstGeom prst="rect">
            <a:avLst/>
          </a:prstGeom>
          <a:blipFill>
            <a:blip r:embed="rId5" cstate="print"/>
            <a:stretch>
              <a:fillRect/>
            </a:stretch>
          </a:blipFill>
        </p:spPr>
        <p:txBody>
          <a:bodyPr lIns="0" tIns="0" rIns="0" bIns="0"/>
          <a:lstStyle/>
          <a:p>
            <a:pPr fontAlgn="auto">
              <a:spcBef>
                <a:spcPts val="0"/>
              </a:spcBef>
              <a:spcAft>
                <a:spcPts val="0"/>
              </a:spcAft>
              <a:defRPr/>
            </a:pPr>
            <a:endParaRPr>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56F077E-AA67-44AF-BDE4-187BAF89DEA6}" type="slidenum">
              <a:rPr lang="it-IT" smtClean="0">
                <a:solidFill>
                  <a:prstClr val="white">
                    <a:tint val="75000"/>
                  </a:prstClr>
                </a:solidFill>
              </a:rPr>
              <a:pPr>
                <a:defRPr/>
              </a:pPr>
              <a:t>138</a:t>
            </a:fld>
            <a:endParaRPr lang="it-IT">
              <a:solidFill>
                <a:prstClr val="white">
                  <a:tint val="75000"/>
                </a:prstClr>
              </a:solidFill>
            </a:endParaRPr>
          </a:p>
        </p:txBody>
      </p:sp>
      <p:pic>
        <p:nvPicPr>
          <p:cNvPr id="16179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61797" name="Sottotitolo 2"/>
          <p:cNvSpPr txBox="1">
            <a:spLocks/>
          </p:cNvSpPr>
          <p:nvPr/>
        </p:nvSpPr>
        <p:spPr bwMode="auto">
          <a:xfrm>
            <a:off x="107950" y="1506538"/>
            <a:ext cx="8928100" cy="5351462"/>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000" b="1">
                <a:solidFill>
                  <a:srgbClr val="000000"/>
                </a:solidFill>
                <a:latin typeface="Calibri" pitchFamily="34" charset="0"/>
              </a:rPr>
              <a:t>Caso: Accordo prossimità riduzione 14^</a:t>
            </a:r>
          </a:p>
          <a:p>
            <a:pPr algn="just">
              <a:spcBef>
                <a:spcPct val="20000"/>
              </a:spcBef>
              <a:buFont typeface="Arial" pitchFamily="34" charset="0"/>
              <a:buNone/>
            </a:pPr>
            <a:r>
              <a:rPr lang="it-IT" altLang="it-IT" sz="1600" i="1">
                <a:solidFill>
                  <a:srgbClr val="000000"/>
                </a:solidFill>
                <a:latin typeface="Calibri" pitchFamily="34" charset="0"/>
              </a:rPr>
              <a:t>In data …. Novembre 2014 </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Premesso che :</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Le  Parti  riconoscono	nel  presente  Accordo  Aziendale  i  presupposti  utili  a traguardare  buoni  risultati  di  produttività  e  buoni  livelli  di  competitività  nel mercato attraverso la gestione di particolari  istituti contrattuali anche in deroga del CCNL in applicazione e delle normative vigenti.</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Le   Parti  ribadiscono   altresì,   con  la  stipula  del  presente   Accordo   Aziendale, l'importanza della contrattazione quale strumento utile a migliorare la qualità, la "competitività e la produttività dell'azienda attraverso  buoni  livelli  di relazioni industriali  ed  un  sistema  di  incentivazione  delle  attività  derivanti  dal  buon andamento economico aziendale</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La odierna riunione ha tratto origine dalla necessità sentita dalle stesse parti costituite, di avviare un confronto in materia di organizzazione del lavoro per i quali le parti stesse ritengono congiuntamente che la contrattazione collettiva aziendale possa svilupparsi con l'obiettivo di realizzare il consolidamento del perimetro  delle  attività  in  corso  e quelle  in fase  di  sviluppo  delle  attività produttive	e  a qualificazione dei livelli occupazionali complessivi nell'arco di vigenza del presente accordo</a:t>
            </a:r>
            <a:endParaRPr lang="it-IT" altLang="it-IT" b="1">
              <a:solidFill>
                <a:srgbClr val="000000"/>
              </a:solidFill>
              <a:latin typeface="Calibri" pitchFamily="34" charset="0"/>
            </a:endParaRPr>
          </a:p>
          <a:p>
            <a:pPr algn="ctr">
              <a:spcBef>
                <a:spcPct val="20000"/>
              </a:spcBef>
              <a:buFont typeface="Arial" pitchFamily="34" charset="0"/>
              <a:buNone/>
            </a:pPr>
            <a:endParaRPr lang="it-IT" altLang="it-IT" b="1">
              <a:solidFill>
                <a:srgbClr val="000000"/>
              </a:solidFill>
              <a:latin typeface="Calibri" pitchFamily="34" charset="0"/>
            </a:endParaRPr>
          </a:p>
        </p:txBody>
      </p:sp>
      <p:pic>
        <p:nvPicPr>
          <p:cNvPr id="16179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20A9F26-6977-43E8-BFB0-5597BAFEB0ED}" type="slidenum">
              <a:rPr lang="it-IT" smtClean="0">
                <a:solidFill>
                  <a:prstClr val="white">
                    <a:tint val="75000"/>
                  </a:prstClr>
                </a:solidFill>
              </a:rPr>
              <a:pPr>
                <a:defRPr/>
              </a:pPr>
              <a:t>139</a:t>
            </a:fld>
            <a:endParaRPr lang="it-IT">
              <a:solidFill>
                <a:prstClr val="white">
                  <a:tint val="75000"/>
                </a:prstClr>
              </a:solidFill>
            </a:endParaRPr>
          </a:p>
        </p:txBody>
      </p:sp>
      <p:pic>
        <p:nvPicPr>
          <p:cNvPr id="16282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62821" name="Sottotitolo 2"/>
          <p:cNvSpPr txBox="1">
            <a:spLocks/>
          </p:cNvSpPr>
          <p:nvPr/>
        </p:nvSpPr>
        <p:spPr bwMode="auto">
          <a:xfrm>
            <a:off x="107950" y="1506538"/>
            <a:ext cx="8928100" cy="5351462"/>
          </a:xfrm>
          <a:prstGeom prst="rect">
            <a:avLst/>
          </a:prstGeom>
          <a:noFill/>
          <a:ln w="9525">
            <a:solidFill>
              <a:srgbClr val="C6D9F1"/>
            </a:solidFill>
            <a:miter lim="800000"/>
            <a:headEnd/>
            <a:tailEnd/>
          </a:ln>
        </p:spPr>
        <p:txBody>
          <a:bodyPr/>
          <a:lstStyle/>
          <a:p>
            <a:pPr algn="just">
              <a:spcBef>
                <a:spcPct val="20000"/>
              </a:spcBef>
              <a:buFont typeface="Arial" pitchFamily="34" charset="0"/>
              <a:buNone/>
            </a:pPr>
            <a:r>
              <a:rPr lang="it-IT" altLang="it-IT" sz="1600" i="1">
                <a:solidFill>
                  <a:srgbClr val="000000"/>
                </a:solidFill>
                <a:latin typeface="Calibri" pitchFamily="34" charset="0"/>
              </a:rPr>
              <a:t>La Società non può che prendere atto del generale contesto operativo di riferimento già caratterizzato da specifiche problematiche e che si possono riassumere essenzialmente in una riduzione delle attività di settore causata dalla generalizzata stagnazione del mercato operativo di riferimento;  nella scarsa e/o inesistenza ·di interventi governativi che non hanno favorito le aziende nel superamento delle difficoltà operative e che, viceversa, hanno determinato l'impennata dei costi per incremento della tassazione destinata tanto al sistema fiscale· centrale che al sistema locale, per la assoluta indefinitezza del sistema bancario con aumenti indiscriminati di tassi di finanziamenti e ·contestuale sospensione nella apertura di nuove linee di credito</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In  tale   quadro,   la  Società  non   può   mancare comunque	di  tenere  fissi  i preventivabili  e  futuri  obiettivi  di  crescita  in  un'ottica  di  rivitalizzazione  del  mercato  onde  poter , reggere  il confronto  nel  settore  di  riferimento  non  potendo prescindere  da valutazioni di investimenti  verso obiettivi  di rilancio  delle attività</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Nelle more di quanto sopra, la. Società non può che approntare una serie di importanti economie di gestione andando ad intervenire in comparti onde abbattere icosti concernenti la gestione del personale e della produzione, tale da richiedere sforzi e sacrifici necessari alla riequilibrazione del costo del personale alla attuale contingenza economico - industriale che ha determinato in capo alla Società una riduzione in termini di fatturato nella misura del 30%.</a:t>
            </a:r>
          </a:p>
          <a:p>
            <a:pPr algn="just">
              <a:spcBef>
                <a:spcPct val="20000"/>
              </a:spcBef>
              <a:buFont typeface="Arial" pitchFamily="34" charset="0"/>
              <a:buNone/>
            </a:pPr>
            <a:endParaRPr lang="it-IT" altLang="it-IT" sz="1600" i="1">
              <a:solidFill>
                <a:srgbClr val="000000"/>
              </a:solidFill>
              <a:latin typeface="Calibri" pitchFamily="34" charset="0"/>
            </a:endParaRPr>
          </a:p>
          <a:p>
            <a:pPr algn="ctr">
              <a:spcBef>
                <a:spcPct val="20000"/>
              </a:spcBef>
              <a:buFont typeface="Arial" pitchFamily="34" charset="0"/>
              <a:buNone/>
            </a:pPr>
            <a:r>
              <a:rPr lang="it-IT" altLang="it-IT" sz="2000" b="1">
                <a:solidFill>
                  <a:srgbClr val="000000"/>
                </a:solidFill>
                <a:latin typeface="Calibri" pitchFamily="34" charset="0"/>
              </a:rPr>
              <a:t> </a:t>
            </a:r>
          </a:p>
        </p:txBody>
      </p:sp>
      <p:pic>
        <p:nvPicPr>
          <p:cNvPr id="16282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6A5B081-1C28-40D0-8A4F-68135F01A2FD}" type="slidenum">
              <a:rPr lang="it-IT" smtClean="0"/>
              <a:pPr>
                <a:defRPr/>
              </a:pPr>
              <a:t>14</a:t>
            </a:fld>
            <a:endParaRPr lang="it-IT"/>
          </a:p>
        </p:txBody>
      </p:sp>
      <p:pic>
        <p:nvPicPr>
          <p:cNvPr id="3482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schemeClr val="bg1"/>
                </a:solidFill>
                <a:ea typeface="Calibri"/>
              </a:rPr>
              <a:t>Clausola di ultrattività</a:t>
            </a:r>
            <a:endParaRPr lang="it-IT" sz="2800" b="1" spc="-10" dirty="0">
              <a:solidFill>
                <a:schemeClr val="bg1"/>
              </a:solidFill>
              <a:ea typeface="Calibri"/>
            </a:endParaRPr>
          </a:p>
          <a:p>
            <a:pPr fontAlgn="auto">
              <a:spcAft>
                <a:spcPts val="0"/>
              </a:spcAft>
              <a:defRPr/>
            </a:pPr>
            <a:endParaRPr lang="it-IT" sz="3000" b="1" dirty="0" smtClean="0">
              <a:solidFill>
                <a:sysClr val="windowText" lastClr="000000"/>
              </a:solidFill>
            </a:endParaRPr>
          </a:p>
          <a:p>
            <a:pPr algn="just" fontAlgn="auto">
              <a:spcAft>
                <a:spcPts val="0"/>
              </a:spcAft>
              <a:defRPr/>
            </a:pPr>
            <a:r>
              <a:rPr lang="it-IT" sz="2000" b="1" dirty="0" err="1">
                <a:solidFill>
                  <a:sysClr val="windowText" lastClr="000000"/>
                </a:solidFill>
              </a:rPr>
              <a:t>Trib</a:t>
            </a:r>
            <a:r>
              <a:rPr lang="it-IT" sz="2000" b="1" dirty="0">
                <a:solidFill>
                  <a:sysClr val="windowText" lastClr="000000"/>
                </a:solidFill>
              </a:rPr>
              <a:t>. Torino 2 maggio </a:t>
            </a:r>
            <a:r>
              <a:rPr lang="it-IT" sz="2000" b="1" dirty="0" smtClean="0">
                <a:solidFill>
                  <a:sysClr val="windowText" lastClr="000000"/>
                </a:solidFill>
              </a:rPr>
              <a:t>2011</a:t>
            </a:r>
            <a:endParaRPr lang="it-IT" sz="2000" dirty="0">
              <a:solidFill>
                <a:sysClr val="windowText" lastClr="000000"/>
              </a:solidFill>
            </a:endParaRPr>
          </a:p>
          <a:p>
            <a:pPr algn="just" fontAlgn="auto">
              <a:spcAft>
                <a:spcPts val="0"/>
              </a:spcAft>
              <a:defRPr/>
            </a:pPr>
            <a:r>
              <a:rPr lang="it-IT" sz="2000" i="1" dirty="0">
                <a:solidFill>
                  <a:sysClr val="windowText" lastClr="000000"/>
                </a:solidFill>
              </a:rPr>
              <a:t>«In presenza di clausola collettiva di ultrattività che non precisa se la disdetta da parte sindacale debba essere espressione di tutte le sigle sindacali o possa essere sufficiente la disdetta comunicata solo da alcune di dette organizzazioni, ciascuna sigla è autonoma, in qualità di distinto soggetto di libertà e poteri sindacali e in funzione del diverso orientamento degli interessi dei lavoratori che ciascuna legittimamente </a:t>
            </a:r>
            <a:r>
              <a:rPr lang="it-IT" sz="2000" i="1" dirty="0" smtClean="0">
                <a:solidFill>
                  <a:sysClr val="windowText" lastClr="000000"/>
                </a:solidFill>
              </a:rPr>
              <a:t>rappresenta</a:t>
            </a:r>
            <a:r>
              <a:rPr lang="it-IT" sz="2000" dirty="0" smtClean="0">
                <a:solidFill>
                  <a:sysClr val="windowText" lastClr="000000"/>
                </a:solidFill>
              </a:rPr>
              <a:t>.</a:t>
            </a:r>
          </a:p>
          <a:p>
            <a:pPr algn="just" fontAlgn="auto">
              <a:spcAft>
                <a:spcPts val="0"/>
              </a:spcAft>
              <a:defRPr/>
            </a:pPr>
            <a:r>
              <a:rPr lang="it-IT" sz="2000" i="1" dirty="0">
                <a:solidFill>
                  <a:sysClr val="windowText" lastClr="000000"/>
                </a:solidFill>
              </a:rPr>
              <a:t>Non costituisce condotta antisindacale l’adesione del datore di lavoro ad altro testo contrattuale se non viene negata in concreto la vigenza del precedente contratto che resta applicabile in favore dei lavoratori iscritti all’associazione sindacale non disdettante…»</a:t>
            </a:r>
          </a:p>
          <a:p>
            <a:pPr algn="just" fontAlgn="auto">
              <a:spcAft>
                <a:spcPts val="0"/>
              </a:spcAft>
              <a:defRPr/>
            </a:pPr>
            <a:endParaRPr lang="it-IT" sz="2000" dirty="0">
              <a:solidFill>
                <a:sysClr val="windowText" lastClr="000000"/>
              </a:solidFill>
            </a:endParaRPr>
          </a:p>
        </p:txBody>
      </p:sp>
      <p:pic>
        <p:nvPicPr>
          <p:cNvPr id="3482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F95EF4E-4E1F-4373-88EF-699D1B3AFE1F}" type="slidenum">
              <a:rPr lang="it-IT" smtClean="0">
                <a:solidFill>
                  <a:prstClr val="white">
                    <a:tint val="75000"/>
                  </a:prstClr>
                </a:solidFill>
              </a:rPr>
              <a:pPr>
                <a:defRPr/>
              </a:pPr>
              <a:t>140</a:t>
            </a:fld>
            <a:endParaRPr lang="it-IT">
              <a:solidFill>
                <a:prstClr val="white">
                  <a:tint val="75000"/>
                </a:prstClr>
              </a:solidFill>
            </a:endParaRPr>
          </a:p>
        </p:txBody>
      </p:sp>
      <p:pic>
        <p:nvPicPr>
          <p:cNvPr id="16384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63845" name="Sottotitolo 2"/>
          <p:cNvSpPr txBox="1">
            <a:spLocks/>
          </p:cNvSpPr>
          <p:nvPr/>
        </p:nvSpPr>
        <p:spPr bwMode="auto">
          <a:xfrm>
            <a:off x="106363" y="1916113"/>
            <a:ext cx="8929687" cy="4803775"/>
          </a:xfrm>
          <a:prstGeom prst="rect">
            <a:avLst/>
          </a:prstGeom>
          <a:noFill/>
          <a:ln w="9525">
            <a:solidFill>
              <a:srgbClr val="C6D9F1"/>
            </a:solidFill>
            <a:miter lim="800000"/>
            <a:headEnd/>
            <a:tailEnd/>
          </a:ln>
        </p:spPr>
        <p:txBody>
          <a:bodyPr/>
          <a:lstStyle/>
          <a:p>
            <a:pPr algn="just">
              <a:spcBef>
                <a:spcPct val="20000"/>
              </a:spcBef>
              <a:buFont typeface="Arial" pitchFamily="34" charset="0"/>
              <a:buNone/>
            </a:pPr>
            <a:r>
              <a:rPr lang="it-IT" altLang="it-IT" sz="1600" i="1">
                <a:solidFill>
                  <a:srgbClr val="000000"/>
                </a:solidFill>
                <a:latin typeface="Calibri" pitchFamily="34" charset="0"/>
              </a:rPr>
              <a:t>Quindi, alla luce delle considerazioni dianzi svolte, è lecito ritenere che la sopravvivenza della Società, per i periodi a venire, dipenda in larga parte, se non in via esclusiva, dalla possibilità che quest'ultima ha di affrontare nel modo più efficiente e competitivo possibile la gestione dei servizi oggetto delle attività specifiche secondo logiche produttive di ottimizzazione e di efficientamento.</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Definire il proprio dimensionamento ottimale nel rispetto dell'efficienza economica e dell'efficacia della gestione operativa, rappresenta, in questo delicatissimo momento della vita aziendale, il primario obiettivo ·su cui sono convogliate, in maniera ancor più incisiva, le energie della Società, con l'intento di perseguire e raggiungere il coevo obiettivo di assicurare un percorso di crescita e di consolidamento, tanto per l'azienda che per le risorse umane ivi allocate.</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Si richiede necessariamente un importante segnale, rivolto a tutte le maestranze, di riduzione del costo del personale che la società intende proporre al fine di poter utilmente indirizzare gli sforzi richiesti nell'ottica di lancio aziendale ed il tutto mirato alla salvaguardia occupazionale ed al futuro della stessa azienda nel tempo.</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 </a:t>
            </a:r>
          </a:p>
          <a:p>
            <a:pPr algn="just">
              <a:spcBef>
                <a:spcPct val="20000"/>
              </a:spcBef>
              <a:buFont typeface="Arial" pitchFamily="34" charset="0"/>
              <a:buNone/>
            </a:pPr>
            <a:endParaRPr lang="it-IT" altLang="it-IT" sz="1600" i="1">
              <a:solidFill>
                <a:srgbClr val="000000"/>
              </a:solidFill>
              <a:latin typeface="Calibri" pitchFamily="34" charset="0"/>
            </a:endParaRPr>
          </a:p>
          <a:p>
            <a:pPr algn="ctr">
              <a:spcBef>
                <a:spcPct val="20000"/>
              </a:spcBef>
              <a:buFont typeface="Arial" pitchFamily="34" charset="0"/>
              <a:buNone/>
            </a:pPr>
            <a:r>
              <a:rPr lang="it-IT" altLang="it-IT" sz="2000" b="1">
                <a:solidFill>
                  <a:srgbClr val="000000"/>
                </a:solidFill>
                <a:latin typeface="Calibri" pitchFamily="34" charset="0"/>
              </a:rPr>
              <a:t> </a:t>
            </a:r>
          </a:p>
        </p:txBody>
      </p:sp>
      <p:pic>
        <p:nvPicPr>
          <p:cNvPr id="16384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8B1A14B-C6EE-4D51-85F3-B964BA9AFF7A}" type="slidenum">
              <a:rPr lang="it-IT" smtClean="0">
                <a:solidFill>
                  <a:prstClr val="white">
                    <a:tint val="75000"/>
                  </a:prstClr>
                </a:solidFill>
              </a:rPr>
              <a:pPr>
                <a:defRPr/>
              </a:pPr>
              <a:t>141</a:t>
            </a:fld>
            <a:endParaRPr lang="it-IT">
              <a:solidFill>
                <a:prstClr val="white">
                  <a:tint val="75000"/>
                </a:prstClr>
              </a:solidFill>
            </a:endParaRPr>
          </a:p>
        </p:txBody>
      </p:sp>
      <p:pic>
        <p:nvPicPr>
          <p:cNvPr id="16486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64869" name="Sottotitolo 2"/>
          <p:cNvSpPr txBox="1">
            <a:spLocks/>
          </p:cNvSpPr>
          <p:nvPr/>
        </p:nvSpPr>
        <p:spPr bwMode="auto">
          <a:xfrm>
            <a:off x="107950" y="1506538"/>
            <a:ext cx="8928100" cy="5351462"/>
          </a:xfrm>
          <a:prstGeom prst="rect">
            <a:avLst/>
          </a:prstGeom>
          <a:noFill/>
          <a:ln w="9525">
            <a:solidFill>
              <a:srgbClr val="C6D9F1"/>
            </a:solidFill>
            <a:miter lim="800000"/>
            <a:headEnd/>
            <a:tailEnd/>
          </a:ln>
        </p:spPr>
        <p:txBody>
          <a:bodyPr/>
          <a:lstStyle/>
          <a:p>
            <a:pPr algn="just">
              <a:spcBef>
                <a:spcPct val="20000"/>
              </a:spcBef>
              <a:buFont typeface="Arial" pitchFamily="34" charset="0"/>
              <a:buNone/>
            </a:pPr>
            <a:r>
              <a:rPr lang="it-IT" altLang="it-IT" sz="1600" i="1">
                <a:solidFill>
                  <a:srgbClr val="000000"/>
                </a:solidFill>
                <a:latin typeface="Calibri" pitchFamily="34" charset="0"/>
              </a:rPr>
              <a:t> In tale contesto le Parti intendo.no utilizzare gli spazi offerti dapa contrattazione e dalla legge per adattare la disciplina dei rapporti individuali  alle esigenze specifiche del settore di riferimento con modifiche che consentano una riconsiderazione delle condizioni  agli  attuali  rapporti  sussistenti  onde supportarne la sostenibilità economica, secondo modalità che consentano la graduazione degli aumenti del costo del lavoro e rimodulando per tale finalità:</a:t>
            </a:r>
          </a:p>
          <a:p>
            <a:pPr algn="just">
              <a:spcBef>
                <a:spcPct val="20000"/>
              </a:spcBef>
              <a:buFont typeface="Arial" pitchFamily="34" charset="0"/>
              <a:buNone/>
            </a:pPr>
            <a:r>
              <a:rPr lang="it-IT" altLang="it-IT" sz="1600" i="1">
                <a:solidFill>
                  <a:srgbClr val="000000"/>
                </a:solidFill>
                <a:latin typeface="Calibri" pitchFamily="34" charset="0"/>
              </a:rPr>
              <a:t>•	la.materia degli istituti indiretti</a:t>
            </a:r>
          </a:p>
          <a:p>
            <a:pPr algn="just">
              <a:spcBef>
                <a:spcPct val="20000"/>
              </a:spcBef>
              <a:buFont typeface="Arial" pitchFamily="34" charset="0"/>
              <a:buNone/>
            </a:pPr>
            <a:r>
              <a:rPr lang="it-IT" altLang="it-IT" sz="1600" i="1">
                <a:solidFill>
                  <a:srgbClr val="000000"/>
                </a:solidFill>
                <a:latin typeface="Calibri" pitchFamily="34" charset="0"/>
              </a:rPr>
              <a:t>•	livelli di inquadramento</a:t>
            </a:r>
          </a:p>
          <a:p>
            <a:pPr algn="just">
              <a:spcBef>
                <a:spcPct val="20000"/>
              </a:spcBef>
              <a:buFont typeface="Arial" pitchFamily="34" charset="0"/>
              <a:buNone/>
            </a:pPr>
            <a:r>
              <a:rPr lang="it-IT" altLang="it-IT" sz="1600" i="1">
                <a:solidFill>
                  <a:srgbClr val="000000"/>
                </a:solidFill>
                <a:latin typeface="Calibri" pitchFamily="34" charset="0"/>
              </a:rPr>
              <a:t>•	la stabilizzazione del lavoro</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L'articolo  8  del  d.1.   138/2011  convertito  nella  legge   148/2011     prevede  la</a:t>
            </a:r>
          </a:p>
          <a:p>
            <a:pPr algn="just">
              <a:spcBef>
                <a:spcPct val="20000"/>
              </a:spcBef>
              <a:buFont typeface="Arial" pitchFamily="34" charset="0"/>
              <a:buNone/>
            </a:pPr>
            <a:r>
              <a:rPr lang="it-IT" altLang="it-IT" sz="1600" i="1">
                <a:solidFill>
                  <a:srgbClr val="000000"/>
                </a:solidFill>
                <a:latin typeface="Calibri" pitchFamily="34" charset="0"/>
              </a:rPr>
              <a:t>fattispecie di contratti aziendali finalizzati alla maggiore occupazione, alla qualità dei contratti di lavoro, all'adozione di forme di partecipazione  dei lavoratori, alla emersione del lavoro irregolare, agli incrementi di competitività e di salario, alla gestione delle crisi aziendali e occupazionali, agli investimenti e all'avvio di nuov attiyità.</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r>
              <a:rPr lang="it-IT" altLang="it-IT" sz="1600" i="1">
                <a:solidFill>
                  <a:srgbClr val="000000"/>
                </a:solidFill>
                <a:latin typeface="Calibri" pitchFamily="34" charset="0"/>
              </a:rPr>
              <a:t>Le intese di cui sopra possono riguardaré. le modalità di assunzione e di disciplina del rapporto di lavoro tali per cui, fermo restando il rispetto della Costituzione, nonché i vincoli derivanti dalle normative comunitarie e dalle convenzioni internazionali sul lavoro, le specifiche intese ape.rapo anche in deroga alle disposizioni di legge ed alle relative regolamentazioni 'contenute nei contratti collettivi nazionali di lavoro.</a:t>
            </a:r>
          </a:p>
          <a:p>
            <a:pPr algn="just">
              <a:spcBef>
                <a:spcPct val="20000"/>
              </a:spcBef>
              <a:buFont typeface="Arial" pitchFamily="34" charset="0"/>
              <a:buNone/>
            </a:pPr>
            <a:endParaRPr lang="it-IT" altLang="it-IT" sz="1600" i="1">
              <a:solidFill>
                <a:srgbClr val="000000"/>
              </a:solidFill>
              <a:latin typeface="Calibri" pitchFamily="34" charset="0"/>
            </a:endParaRPr>
          </a:p>
          <a:p>
            <a:pPr algn="just">
              <a:spcBef>
                <a:spcPct val="20000"/>
              </a:spcBef>
              <a:buFont typeface="Arial" pitchFamily="34" charset="0"/>
              <a:buNone/>
            </a:pPr>
            <a:endParaRPr lang="it-IT" altLang="it-IT" sz="1600" i="1">
              <a:solidFill>
                <a:srgbClr val="000000"/>
              </a:solidFill>
              <a:latin typeface="Calibri" pitchFamily="34" charset="0"/>
            </a:endParaRPr>
          </a:p>
          <a:p>
            <a:pPr algn="ctr">
              <a:spcBef>
                <a:spcPct val="20000"/>
              </a:spcBef>
              <a:buFont typeface="Arial" pitchFamily="34" charset="0"/>
              <a:buNone/>
            </a:pPr>
            <a:r>
              <a:rPr lang="it-IT" altLang="it-IT" sz="2000" b="1">
                <a:solidFill>
                  <a:srgbClr val="000000"/>
                </a:solidFill>
                <a:latin typeface="Calibri" pitchFamily="34" charset="0"/>
              </a:rPr>
              <a:t> </a:t>
            </a:r>
          </a:p>
        </p:txBody>
      </p:sp>
      <p:pic>
        <p:nvPicPr>
          <p:cNvPr id="16487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1718C8C-120D-4E5C-BB52-F8EB30D5E61F}" type="slidenum">
              <a:rPr lang="it-IT" smtClean="0">
                <a:solidFill>
                  <a:prstClr val="white">
                    <a:tint val="75000"/>
                  </a:prstClr>
                </a:solidFill>
              </a:rPr>
              <a:pPr>
                <a:defRPr/>
              </a:pPr>
              <a:t>142</a:t>
            </a:fld>
            <a:endParaRPr lang="it-IT">
              <a:solidFill>
                <a:prstClr val="white">
                  <a:tint val="75000"/>
                </a:prstClr>
              </a:solidFill>
            </a:endParaRPr>
          </a:p>
        </p:txBody>
      </p:sp>
      <p:pic>
        <p:nvPicPr>
          <p:cNvPr id="16589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107950" y="1506538"/>
            <a:ext cx="8928100" cy="5351462"/>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r>
              <a:rPr lang="it-IT" altLang="it-IT" sz="1600" i="1" dirty="0" smtClean="0">
                <a:solidFill>
                  <a:srgbClr val="000000"/>
                </a:solidFill>
                <a:cs typeface="Arial" charset="0"/>
              </a:rPr>
              <a:t>CIO'   PREMESSO</a:t>
            </a:r>
          </a:p>
          <a:p>
            <a:pPr algn="just" eaLnBrk="1" hangingPunct="1">
              <a:buFont typeface="Arial" charset="0"/>
              <a:buNone/>
              <a:defRPr/>
            </a:pPr>
            <a:endParaRPr lang="it-IT" altLang="it-IT" sz="1600" i="1" dirty="0" smtClean="0">
              <a:solidFill>
                <a:srgbClr val="000000"/>
              </a:solidFill>
              <a:cs typeface="Arial" charset="0"/>
            </a:endParaRPr>
          </a:p>
          <a:p>
            <a:pPr algn="just" eaLnBrk="1" hangingPunct="1">
              <a:buFont typeface="Arial" charset="0"/>
              <a:buNone/>
              <a:defRPr/>
            </a:pPr>
            <a:r>
              <a:rPr lang="it-IT" altLang="it-IT" sz="1600" i="1" dirty="0" smtClean="0">
                <a:solidFill>
                  <a:srgbClr val="000000"/>
                </a:solidFill>
                <a:cs typeface="Arial" charset="0"/>
              </a:rPr>
              <a:t>1) Le parti condividono quanto esposto in premessa che riconoscono quale parte integrante del presente accordo. In particolare le Parti ed i lavoratori tutti, prendono atto della necessità di ridurre l'incidenza del costo del personale sulle spese correnti quale presupposto essenziale per dare continuità all'azione aziendale.</a:t>
            </a:r>
          </a:p>
          <a:p>
            <a:pPr algn="just" eaLnBrk="1" hangingPunct="1">
              <a:buFont typeface="Arial" charset="0"/>
              <a:buNone/>
              <a:defRPr/>
            </a:pPr>
            <a:r>
              <a:rPr lang="it-IT" altLang="it-IT" sz="1600" i="1" dirty="0" smtClean="0">
                <a:solidFill>
                  <a:srgbClr val="000000"/>
                </a:solidFill>
                <a:cs typeface="Arial" charset="0"/>
              </a:rPr>
              <a:t>2) L'amministrazione aziendale intende intervenire per ridurre l'incidenza  dei costi del personale con una serie articolata di misure organizzative agendo sulle dinamiche  occupazionali</a:t>
            </a:r>
          </a:p>
          <a:p>
            <a:pPr algn="just" eaLnBrk="1" hangingPunct="1">
              <a:buFont typeface="Arial" charset="0"/>
              <a:buNone/>
              <a:defRPr/>
            </a:pPr>
            <a:r>
              <a:rPr lang="it-IT" altLang="it-IT" sz="1600" i="1" dirty="0" smtClean="0">
                <a:solidFill>
                  <a:srgbClr val="000000"/>
                </a:solidFill>
                <a:cs typeface="Arial" charset="0"/>
              </a:rPr>
              <a:t>3) Fermi i principi sopra enunciati gli specifici interventi previsti sono i seguenti:</a:t>
            </a:r>
          </a:p>
          <a:p>
            <a:pPr marL="342900" indent="-342900" algn="just" eaLnBrk="1" hangingPunct="1">
              <a:buFont typeface="Arial" charset="0"/>
              <a:buAutoNum type="alphaLcParenR"/>
              <a:defRPr/>
            </a:pPr>
            <a:r>
              <a:rPr lang="it-IT" altLang="it-IT" sz="1600" i="1" u="sng" dirty="0" smtClean="0">
                <a:solidFill>
                  <a:srgbClr val="000000"/>
                </a:solidFill>
                <a:cs typeface="Arial" charset="0"/>
              </a:rPr>
              <a:t>Decorrenza e durata dell'accordo</a:t>
            </a:r>
            <a:r>
              <a:rPr lang="it-IT" altLang="it-IT" sz="1600" i="1" dirty="0" smtClean="0">
                <a:solidFill>
                  <a:srgbClr val="000000"/>
                </a:solidFill>
                <a:cs typeface="Arial" charset="0"/>
              </a:rPr>
              <a:t>: anni 3, a decorrere dal 1 novembre 2014</a:t>
            </a:r>
          </a:p>
          <a:p>
            <a:pPr algn="just" eaLnBrk="1" hangingPunct="1">
              <a:buFont typeface="Arial" charset="0"/>
              <a:buNone/>
              <a:defRPr/>
            </a:pPr>
            <a:r>
              <a:rPr lang="it-IT" altLang="it-IT" sz="1600" i="1" dirty="0" smtClean="0">
                <a:solidFill>
                  <a:srgbClr val="000000"/>
                </a:solidFill>
                <a:cs typeface="Arial" charset="0"/>
              </a:rPr>
              <a:t>b) </a:t>
            </a:r>
            <a:r>
              <a:rPr lang="it-IT" altLang="it-IT" sz="1600" i="1" u="sng" dirty="0" smtClean="0">
                <a:solidFill>
                  <a:srgbClr val="000000"/>
                </a:solidFill>
                <a:cs typeface="Arial" charset="0"/>
              </a:rPr>
              <a:t>Valenza Accordo</a:t>
            </a:r>
            <a:r>
              <a:rPr lang="it-IT" altLang="it-IT" sz="1600" i="1" dirty="0" smtClean="0">
                <a:solidFill>
                  <a:srgbClr val="000000"/>
                </a:solidFill>
                <a:cs typeface="Arial" charset="0"/>
              </a:rPr>
              <a:t>: sedi operative tutte della Società</a:t>
            </a:r>
          </a:p>
          <a:p>
            <a:pPr marL="342900" indent="-342900" algn="just" eaLnBrk="1" hangingPunct="1">
              <a:buFont typeface="Arial" charset="0"/>
              <a:buAutoNum type="alphaLcParenR" startAt="3"/>
              <a:defRPr/>
            </a:pPr>
            <a:r>
              <a:rPr lang="it-IT" altLang="it-IT" sz="1600" i="1" u="sng" dirty="0" smtClean="0">
                <a:solidFill>
                  <a:srgbClr val="000000"/>
                </a:solidFill>
                <a:cs typeface="Arial" charset="0"/>
              </a:rPr>
              <a:t>Interventi  in  riduzione</a:t>
            </a:r>
            <a:r>
              <a:rPr lang="it-IT" altLang="it-IT" sz="1600" i="1" dirty="0" smtClean="0">
                <a:solidFill>
                  <a:srgbClr val="000000"/>
                </a:solidFill>
                <a:cs typeface="Arial" charset="0"/>
              </a:rPr>
              <a:t>:  -  Quattordicesima  mensilità:  per  il  periodo  di vigenza del presente  accordo aziendale,  e con decorrenza immediata, in deroga alle previsioni contrattuali collettive, viene sospesa la erogazione e la maturazione della quattordicesima mensilità.</a:t>
            </a:r>
          </a:p>
          <a:p>
            <a:pPr marL="342900" indent="-342900" algn="just" eaLnBrk="1" hangingPunct="1">
              <a:buFont typeface="Arial" charset="0"/>
              <a:buAutoNum type="alphaLcParenR" startAt="3"/>
              <a:defRPr/>
            </a:pPr>
            <a:endParaRPr lang="it-IT" altLang="it-IT" sz="1600" i="1" dirty="0" smtClean="0">
              <a:solidFill>
                <a:srgbClr val="000000"/>
              </a:solidFill>
              <a:cs typeface="Arial" charset="0"/>
            </a:endParaRPr>
          </a:p>
          <a:p>
            <a:pPr algn="just" eaLnBrk="1" hangingPunct="1">
              <a:buFont typeface="Arial" charset="0"/>
              <a:buNone/>
              <a:defRPr/>
            </a:pPr>
            <a:endParaRPr lang="it-IT" altLang="it-IT" sz="1600" i="1" dirty="0" smtClean="0">
              <a:solidFill>
                <a:srgbClr val="000000"/>
              </a:solidFill>
              <a:cs typeface="Arial" charset="0"/>
            </a:endParaRPr>
          </a:p>
          <a:p>
            <a:pPr marL="342900" indent="-342900" algn="just" eaLnBrk="1" hangingPunct="1">
              <a:buFont typeface="Arial" charset="0"/>
              <a:buAutoNum type="alphaLcParenR"/>
              <a:defRPr/>
            </a:pPr>
            <a:endParaRPr lang="it-IT" altLang="it-IT" sz="1600" i="1" dirty="0" smtClean="0">
              <a:solidFill>
                <a:srgbClr val="000000"/>
              </a:solidFill>
              <a:cs typeface="Arial" charset="0"/>
            </a:endParaRPr>
          </a:p>
        </p:txBody>
      </p:sp>
      <p:pic>
        <p:nvPicPr>
          <p:cNvPr id="16589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8D31D11-D838-4F21-861B-544D08270872}" type="slidenum">
              <a:rPr lang="it-IT" smtClean="0">
                <a:solidFill>
                  <a:prstClr val="white">
                    <a:tint val="75000"/>
                  </a:prstClr>
                </a:solidFill>
              </a:rPr>
              <a:pPr>
                <a:defRPr/>
              </a:pPr>
              <a:t>143</a:t>
            </a:fld>
            <a:endParaRPr lang="it-IT">
              <a:solidFill>
                <a:prstClr val="white">
                  <a:tint val="75000"/>
                </a:prstClr>
              </a:solidFill>
            </a:endParaRPr>
          </a:p>
        </p:txBody>
      </p:sp>
      <p:pic>
        <p:nvPicPr>
          <p:cNvPr id="16691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107950" y="1506538"/>
            <a:ext cx="8928100" cy="5351462"/>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defRPr/>
            </a:pPr>
            <a:endParaRPr lang="it-IT" altLang="it-IT" sz="1600" i="1" dirty="0" smtClean="0">
              <a:solidFill>
                <a:srgbClr val="000000"/>
              </a:solidFill>
              <a:cs typeface="Arial" charset="0"/>
            </a:endParaRPr>
          </a:p>
          <a:p>
            <a:pPr algn="just" eaLnBrk="1" hangingPunct="1">
              <a:buFont typeface="Arial" charset="0"/>
              <a:buNone/>
              <a:defRPr/>
            </a:pPr>
            <a:endParaRPr lang="it-IT" altLang="it-IT" sz="1600" i="1" dirty="0" smtClean="0">
              <a:solidFill>
                <a:srgbClr val="000000"/>
              </a:solidFill>
              <a:cs typeface="Arial" charset="0"/>
            </a:endParaRPr>
          </a:p>
          <a:p>
            <a:pPr algn="just" eaLnBrk="1" hangingPunct="1">
              <a:buFont typeface="Arial" charset="0"/>
              <a:buNone/>
              <a:defRPr/>
            </a:pPr>
            <a:r>
              <a:rPr lang="it-IT" altLang="it-IT" sz="1600" i="1" dirty="0" smtClean="0">
                <a:solidFill>
                  <a:srgbClr val="000000"/>
                </a:solidFill>
                <a:cs typeface="Arial" charset="0"/>
              </a:rPr>
              <a:t>d)</a:t>
            </a:r>
            <a:r>
              <a:rPr lang="it-IT" altLang="it-IT" sz="1600" i="1" u="sng" dirty="0" smtClean="0">
                <a:solidFill>
                  <a:srgbClr val="000000"/>
                </a:solidFill>
                <a:cs typeface="Arial" charset="0"/>
              </a:rPr>
              <a:t> </a:t>
            </a:r>
            <a:r>
              <a:rPr lang="it-IT" altLang="it-IT" sz="1600" i="1" u="sng" dirty="0" err="1" smtClean="0">
                <a:solidFill>
                  <a:srgbClr val="000000"/>
                </a:solidFill>
                <a:cs typeface="Arial" charset="0"/>
              </a:rPr>
              <a:t>filmlicabilità</a:t>
            </a:r>
            <a:r>
              <a:rPr lang="it-IT" altLang="it-IT" sz="1600" i="1" dirty="0" smtClean="0">
                <a:solidFill>
                  <a:srgbClr val="000000"/>
                </a:solidFill>
                <a:cs typeface="Arial" charset="0"/>
              </a:rPr>
              <a:t>: le condizioni di cui ai punti a), b), c), si ritengono applicabili non solo ai lavoratori attualmente in forza, ma anche ad eventuali e futuri rapporti di lavoro subordinato che la Società dovesse instaurare ex novo.</a:t>
            </a:r>
          </a:p>
          <a:p>
            <a:pPr algn="just" eaLnBrk="1" hangingPunct="1">
              <a:buFont typeface="Arial" charset="0"/>
              <a:buNone/>
              <a:defRPr/>
            </a:pPr>
            <a:endParaRPr lang="it-IT" altLang="it-IT" sz="1600" i="1" dirty="0" smtClean="0">
              <a:solidFill>
                <a:srgbClr val="000000"/>
              </a:solidFill>
              <a:cs typeface="Arial" charset="0"/>
            </a:endParaRPr>
          </a:p>
          <a:p>
            <a:pPr algn="just" eaLnBrk="1" hangingPunct="1">
              <a:buFont typeface="Arial" charset="0"/>
              <a:buNone/>
              <a:defRPr/>
            </a:pPr>
            <a:r>
              <a:rPr lang="it-IT" altLang="it-IT" sz="1600" i="1" dirty="0" smtClean="0">
                <a:solidFill>
                  <a:srgbClr val="000000"/>
                </a:solidFill>
                <a:cs typeface="Arial" charset="0"/>
              </a:rPr>
              <a:t>e) </a:t>
            </a:r>
            <a:r>
              <a:rPr lang="it-IT" altLang="it-IT" sz="1600" i="1" u="sng" dirty="0" smtClean="0">
                <a:solidFill>
                  <a:srgbClr val="000000"/>
                </a:solidFill>
                <a:cs typeface="Arial" charset="0"/>
              </a:rPr>
              <a:t>Analisi ed andamento operativo</a:t>
            </a:r>
            <a:r>
              <a:rPr lang="it-IT" altLang="it-IT" sz="1600" i="1" dirty="0" smtClean="0">
                <a:solidFill>
                  <a:srgbClr val="000000"/>
                </a:solidFill>
                <a:cs typeface="Arial" charset="0"/>
              </a:rPr>
              <a:t>: alla scadenza di ogni esercizio e quindi alla chiusura del bilancio annuale, sarà attivato tra le Parti un tavolo congiunto per la verifica delle condizioni di rientro eventuale degli istituti contrattuali al verificarsi delle condizioni positive e migliorative di sito e di mercato in base ai risultati positivi degli andamenti produttivi riscontrabili mediante eventuali incrementi del fatturato, al verificarsi dei quali i valori corrispondenti della </a:t>
            </a:r>
            <a:r>
              <a:rPr lang="it-IT" altLang="it-IT" sz="1600" i="1" dirty="0" err="1" smtClean="0">
                <a:solidFill>
                  <a:srgbClr val="000000"/>
                </a:solidFill>
                <a:cs typeface="Arial" charset="0"/>
              </a:rPr>
              <a:t>qµattordicesima</a:t>
            </a:r>
            <a:r>
              <a:rPr lang="it-IT" altLang="it-IT" sz="1600" i="1" dirty="0" smtClean="0">
                <a:solidFill>
                  <a:srgbClr val="000000"/>
                </a:solidFill>
                <a:cs typeface="Arial" charset="0"/>
              </a:rPr>
              <a:t> mensilità potranno essere rivisti in misura percentuale agli aumenti di fatturato.</a:t>
            </a:r>
          </a:p>
          <a:p>
            <a:pPr marL="285750" indent="-285750" algn="just" eaLnBrk="1" hangingPunct="1">
              <a:buFontTx/>
              <a:buChar char="-"/>
              <a:defRPr/>
            </a:pPr>
            <a:endParaRPr lang="it-IT" altLang="it-IT" sz="1600" i="1" dirty="0" smtClean="0">
              <a:solidFill>
                <a:srgbClr val="000000"/>
              </a:solidFill>
              <a:cs typeface="Arial" charset="0"/>
            </a:endParaRPr>
          </a:p>
          <a:p>
            <a:pPr algn="just" eaLnBrk="1" hangingPunct="1">
              <a:buFont typeface="Arial" charset="0"/>
              <a:buNone/>
              <a:defRPr/>
            </a:pPr>
            <a:r>
              <a:rPr lang="it-IT" altLang="it-IT" sz="1600" i="1" dirty="0" smtClean="0">
                <a:solidFill>
                  <a:srgbClr val="000000"/>
                </a:solidFill>
                <a:cs typeface="Arial" charset="0"/>
              </a:rPr>
              <a:t>Ai fini dell'efficacia, ai sensi dell'art. 8 della legge 148/ 2011 il presente contratto esplica efficacia erga </a:t>
            </a:r>
            <a:r>
              <a:rPr lang="it-IT" altLang="it-IT" sz="1600" i="1" dirty="0" err="1" smtClean="0">
                <a:solidFill>
                  <a:srgbClr val="000000"/>
                </a:solidFill>
                <a:cs typeface="Arial" charset="0"/>
              </a:rPr>
              <a:t>omnes</a:t>
            </a:r>
            <a:r>
              <a:rPr lang="it-IT" altLang="it-IT" sz="1600" i="1" dirty="0" smtClean="0">
                <a:solidFill>
                  <a:srgbClr val="000000"/>
                </a:solidFill>
                <a:cs typeface="Arial" charset="0"/>
              </a:rPr>
              <a:t>,.siccome approvato e sottoscritto per accettazione di tutti i punti espressi da tutte le parti costituite.</a:t>
            </a:r>
          </a:p>
          <a:p>
            <a:pPr marL="285750" indent="-285750" algn="just" eaLnBrk="1" hangingPunct="1">
              <a:buFontTx/>
              <a:buChar char="-"/>
              <a:defRPr/>
            </a:pPr>
            <a:endParaRPr lang="it-IT" altLang="it-IT" sz="1600" i="1" dirty="0" smtClean="0">
              <a:solidFill>
                <a:srgbClr val="000000"/>
              </a:solidFill>
              <a:cs typeface="Arial" charset="0"/>
            </a:endParaRPr>
          </a:p>
          <a:p>
            <a:pPr algn="just" eaLnBrk="1" hangingPunct="1">
              <a:buFont typeface="Arial" charset="0"/>
              <a:buNone/>
              <a:defRPr/>
            </a:pPr>
            <a:r>
              <a:rPr lang="it-IT" altLang="it-IT" sz="1600" i="1" dirty="0" smtClean="0">
                <a:solidFill>
                  <a:srgbClr val="000000"/>
                </a:solidFill>
                <a:cs typeface="Arial" charset="0"/>
              </a:rPr>
              <a:t>Letto confermato e sottoscritto</a:t>
            </a:r>
          </a:p>
          <a:p>
            <a:pPr marL="285750" indent="-285750" algn="just" eaLnBrk="1" hangingPunct="1">
              <a:buFontTx/>
              <a:buChar char="-"/>
              <a:defRPr/>
            </a:pPr>
            <a:endParaRPr lang="it-IT" altLang="it-IT" sz="1600" i="1" dirty="0" smtClean="0">
              <a:solidFill>
                <a:srgbClr val="000000"/>
              </a:solidFill>
              <a:cs typeface="Arial" charset="0"/>
            </a:endParaRPr>
          </a:p>
          <a:p>
            <a:pPr algn="just" eaLnBrk="1" hangingPunct="1">
              <a:buFont typeface="Arial" charset="0"/>
              <a:buNone/>
              <a:defRPr/>
            </a:pPr>
            <a:endParaRPr lang="it-IT" altLang="it-IT" sz="1600" i="1" dirty="0" smtClean="0">
              <a:solidFill>
                <a:srgbClr val="000000"/>
              </a:solidFill>
              <a:cs typeface="Arial" charset="0"/>
            </a:endParaRPr>
          </a:p>
          <a:p>
            <a:pPr marL="342900" indent="-342900" algn="just" eaLnBrk="1" hangingPunct="1">
              <a:buFont typeface="Arial" charset="0"/>
              <a:buAutoNum type="alphaLcParenR"/>
              <a:defRPr/>
            </a:pPr>
            <a:endParaRPr lang="it-IT" altLang="it-IT" sz="1600" i="1" dirty="0" smtClean="0">
              <a:solidFill>
                <a:srgbClr val="000000"/>
              </a:solidFill>
              <a:cs typeface="Arial" charset="0"/>
            </a:endParaRPr>
          </a:p>
        </p:txBody>
      </p:sp>
      <p:pic>
        <p:nvPicPr>
          <p:cNvPr id="16691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8761F2E-F2D6-423F-8580-3108465244D4}" type="slidenum">
              <a:rPr lang="it-IT" smtClean="0">
                <a:solidFill>
                  <a:prstClr val="white">
                    <a:tint val="75000"/>
                  </a:prstClr>
                </a:solidFill>
              </a:rPr>
              <a:pPr>
                <a:defRPr/>
              </a:pPr>
              <a:t>144</a:t>
            </a:fld>
            <a:endParaRPr lang="it-IT">
              <a:solidFill>
                <a:prstClr val="white">
                  <a:tint val="75000"/>
                </a:prstClr>
              </a:solidFill>
            </a:endParaRPr>
          </a:p>
        </p:txBody>
      </p:sp>
      <p:pic>
        <p:nvPicPr>
          <p:cNvPr id="16794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107950" y="1506538"/>
            <a:ext cx="8928100" cy="5351462"/>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r>
              <a:rPr lang="it-IT" altLang="it-IT" sz="2000" b="1" i="1" dirty="0" smtClean="0">
                <a:solidFill>
                  <a:srgbClr val="000000"/>
                </a:solidFill>
                <a:cs typeface="Arial" charset="0"/>
              </a:rPr>
              <a:t>Caso: Accordo 14 ‘ mensilità</a:t>
            </a:r>
          </a:p>
          <a:p>
            <a:pPr algn="ctr" eaLnBrk="1" hangingPunct="1">
              <a:buFont typeface="Arial" charset="0"/>
              <a:buNone/>
              <a:defRPr/>
            </a:pPr>
            <a:endParaRPr lang="it-IT" altLang="it-IT" sz="2000" b="1" i="1" dirty="0" smtClean="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 Il Giorno 05 Marzo 2012 si sono incontrati:</a:t>
            </a:r>
          </a:p>
          <a:p>
            <a:pPr algn="just" eaLnBrk="1" hangingPunct="1">
              <a:buFont typeface="Arial" charset="0"/>
              <a:buNone/>
              <a:defRPr/>
            </a:pPr>
            <a:r>
              <a:rPr lang="it-IT" altLang="it-IT" sz="1800" i="1" dirty="0" smtClean="0">
                <a:solidFill>
                  <a:srgbClr val="000000"/>
                </a:solidFill>
                <a:cs typeface="Arial" charset="0"/>
              </a:rPr>
              <a:t>Per l’Azienda:</a:t>
            </a:r>
          </a:p>
          <a:p>
            <a:pPr algn="just" eaLnBrk="1" hangingPunct="1">
              <a:buFont typeface="Arial" charset="0"/>
              <a:buNone/>
              <a:defRPr/>
            </a:pPr>
            <a:endParaRPr lang="it-IT" altLang="it-IT" sz="1800" i="1" dirty="0" smtClean="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E per la RSU:</a:t>
            </a:r>
          </a:p>
          <a:p>
            <a:pPr algn="just" eaLnBrk="1" hangingPunct="1">
              <a:buFont typeface="Arial" charset="0"/>
              <a:buNone/>
              <a:defRPr/>
            </a:pPr>
            <a:endParaRPr lang="it-IT" altLang="it-IT" sz="1800" i="1" dirty="0" smtClean="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Premesso che: </a:t>
            </a:r>
          </a:p>
          <a:p>
            <a:pPr algn="just" eaLnBrk="1" hangingPunct="1">
              <a:buFont typeface="Arial" charset="0"/>
              <a:buNone/>
              <a:defRPr/>
            </a:pPr>
            <a:endParaRPr lang="it-IT" altLang="it-IT" sz="1800" i="1" dirty="0" smtClean="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Le parti, dopo ampie e approfondite discussioni, concordano quanto segue:</a:t>
            </a:r>
          </a:p>
          <a:p>
            <a:pPr algn="just" eaLnBrk="1" hangingPunct="1">
              <a:buFont typeface="Arial" charset="0"/>
              <a:buNone/>
              <a:defRPr/>
            </a:pPr>
            <a:endParaRPr lang="it-IT" altLang="it-IT" sz="1800" i="1" dirty="0" smtClean="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2. A far data dal 01/04/12 l'istituto della 14° mensilità e le indennità sostitutive del premio di produzione (allo stato indicate in busta paga come "ISPP" e  "ISPP/ Dicembre 84") verranno regolamentati unicamente in base al presente accordo.</a:t>
            </a:r>
          </a:p>
          <a:p>
            <a:pPr marL="285750" indent="-285750" algn="just" eaLnBrk="1" hangingPunct="1">
              <a:buFontTx/>
              <a:buChar char="-"/>
              <a:defRPr/>
            </a:pPr>
            <a:endParaRPr lang="it-IT" altLang="it-IT" sz="1600" i="1" dirty="0" smtClean="0">
              <a:solidFill>
                <a:srgbClr val="000000"/>
              </a:solidFill>
              <a:cs typeface="Arial" charset="0"/>
            </a:endParaRPr>
          </a:p>
          <a:p>
            <a:pPr algn="just" eaLnBrk="1" hangingPunct="1">
              <a:buFont typeface="Arial" charset="0"/>
              <a:buNone/>
              <a:defRPr/>
            </a:pPr>
            <a:endParaRPr lang="it-IT" altLang="it-IT" sz="1600" i="1" dirty="0" smtClean="0">
              <a:solidFill>
                <a:srgbClr val="000000"/>
              </a:solidFill>
              <a:cs typeface="Arial" charset="0"/>
            </a:endParaRPr>
          </a:p>
          <a:p>
            <a:pPr marL="342900" indent="-342900" algn="just" eaLnBrk="1" hangingPunct="1">
              <a:buFont typeface="Arial" charset="0"/>
              <a:buAutoNum type="alphaLcParenR"/>
              <a:defRPr/>
            </a:pPr>
            <a:endParaRPr lang="it-IT" altLang="it-IT" sz="1600" i="1" dirty="0" smtClean="0">
              <a:solidFill>
                <a:srgbClr val="000000"/>
              </a:solidFill>
              <a:cs typeface="Arial" charset="0"/>
            </a:endParaRPr>
          </a:p>
        </p:txBody>
      </p:sp>
      <p:pic>
        <p:nvPicPr>
          <p:cNvPr id="16794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C273D27-A433-4464-94A8-044A3B7A43EF}" type="slidenum">
              <a:rPr lang="it-IT" smtClean="0">
                <a:solidFill>
                  <a:prstClr val="white">
                    <a:tint val="75000"/>
                  </a:prstClr>
                </a:solidFill>
              </a:rPr>
              <a:pPr>
                <a:defRPr/>
              </a:pPr>
              <a:t>145</a:t>
            </a:fld>
            <a:endParaRPr lang="it-IT">
              <a:solidFill>
                <a:prstClr val="white">
                  <a:tint val="75000"/>
                </a:prstClr>
              </a:solidFill>
            </a:endParaRPr>
          </a:p>
        </p:txBody>
      </p:sp>
      <p:pic>
        <p:nvPicPr>
          <p:cNvPr id="16896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107950" y="1506538"/>
            <a:ext cx="8928100" cy="5351462"/>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defRPr/>
            </a:pPr>
            <a:r>
              <a:rPr lang="it-IT" altLang="it-IT" sz="1800" i="1" dirty="0" smtClean="0">
                <a:solidFill>
                  <a:srgbClr val="000000"/>
                </a:solidFill>
                <a:cs typeface="Arial" charset="0"/>
              </a:rPr>
              <a:t>3. Gli importi di cui al punto 2. continueranno ad essere erogati, con i criteri e le modalità in essere, esclusivamente ai lavoratori a tempo indeterminato in forza alla data del 05/03/2012 e a quelli a tempo determinato in forza alla data del 05/03/2012 fino e non oltre alla cessazione del contratto in essere, fatta eccezione per quanto previsto al successivo punto 4.</a:t>
            </a:r>
          </a:p>
          <a:p>
            <a:pPr algn="just" eaLnBrk="1" hangingPunct="1">
              <a:buFont typeface="Arial" charset="0"/>
              <a:buNone/>
              <a:defRPr/>
            </a:pPr>
            <a:endParaRPr lang="it-IT" altLang="it-IT" sz="1800" i="1" dirty="0" smtClean="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4.	Ai lavoratori il cui contratto a tempo determinato verrà trasformato entro il 10103112, in via del tutto eccezionale, gli importi relativi all'ex salario aziendale di cui al punto 2. verranno progressivamente riconosciuti con i criteri ad oggi in vigore e con le seguenti modalità:</a:t>
            </a:r>
          </a:p>
          <a:p>
            <a:pPr algn="just" eaLnBrk="1" hangingPunct="1">
              <a:buFont typeface="Arial" charset="0"/>
              <a:buNone/>
              <a:defRPr/>
            </a:pPr>
            <a:r>
              <a:rPr lang="it-IT" altLang="it-IT" sz="1800" i="1" dirty="0" smtClean="0">
                <a:solidFill>
                  <a:srgbClr val="000000"/>
                </a:solidFill>
                <a:cs typeface="Arial" charset="0"/>
              </a:rPr>
              <a:t>-	30% da gennaio 2013</a:t>
            </a:r>
          </a:p>
          <a:p>
            <a:pPr algn="just" eaLnBrk="1" hangingPunct="1">
              <a:buFont typeface="Arial" charset="0"/>
              <a:buNone/>
              <a:defRPr/>
            </a:pPr>
            <a:r>
              <a:rPr lang="it-IT" altLang="it-IT" sz="1800" i="1" dirty="0" smtClean="0">
                <a:solidFill>
                  <a:srgbClr val="000000"/>
                </a:solidFill>
                <a:cs typeface="Arial" charset="0"/>
              </a:rPr>
              <a:t>-	35% da gennaio 2014</a:t>
            </a:r>
          </a:p>
          <a:p>
            <a:pPr algn="just" eaLnBrk="1" hangingPunct="1">
              <a:buFont typeface="Arial" charset="0"/>
              <a:buNone/>
              <a:defRPr/>
            </a:pPr>
            <a:r>
              <a:rPr lang="it-IT" altLang="it-IT" sz="1800" i="1" dirty="0" smtClean="0">
                <a:solidFill>
                  <a:srgbClr val="000000"/>
                </a:solidFill>
                <a:cs typeface="Arial" charset="0"/>
              </a:rPr>
              <a:t>-	40% da gennaio 2015</a:t>
            </a:r>
          </a:p>
          <a:p>
            <a:pPr algn="just" eaLnBrk="1" hangingPunct="1">
              <a:buFont typeface="Arial" charset="0"/>
              <a:buNone/>
              <a:defRPr/>
            </a:pPr>
            <a:r>
              <a:rPr lang="it-IT" altLang="it-IT" sz="1800" i="1" dirty="0" smtClean="0">
                <a:solidFill>
                  <a:srgbClr val="000000"/>
                </a:solidFill>
                <a:cs typeface="Arial" charset="0"/>
              </a:rPr>
              <a:t>-	45% da gennaio 2016</a:t>
            </a:r>
          </a:p>
          <a:p>
            <a:pPr algn="just" eaLnBrk="1" hangingPunct="1">
              <a:buFont typeface="Arial" charset="0"/>
              <a:buNone/>
              <a:defRPr/>
            </a:pPr>
            <a:r>
              <a:rPr lang="it-IT" altLang="it-IT" sz="1800" i="1" dirty="0" smtClean="0">
                <a:solidFill>
                  <a:srgbClr val="000000"/>
                </a:solidFill>
                <a:cs typeface="Arial" charset="0"/>
              </a:rPr>
              <a:t>-	100% da gennaio 2017</a:t>
            </a:r>
          </a:p>
          <a:p>
            <a:pPr algn="just" eaLnBrk="1" hangingPunct="1">
              <a:buFont typeface="Arial" charset="0"/>
              <a:buNone/>
              <a:defRPr/>
            </a:pPr>
            <a:endParaRPr lang="it-IT" altLang="it-IT" sz="1800" i="1" dirty="0" smtClean="0">
              <a:solidFill>
                <a:srgbClr val="000000"/>
              </a:solidFill>
              <a:cs typeface="Arial" charset="0"/>
            </a:endParaRPr>
          </a:p>
          <a:p>
            <a:pPr marL="285750" indent="-285750" algn="just" eaLnBrk="1" hangingPunct="1">
              <a:buFontTx/>
              <a:buChar char="-"/>
              <a:defRPr/>
            </a:pPr>
            <a:endParaRPr lang="it-IT" altLang="it-IT" sz="1600" i="1" dirty="0" smtClean="0">
              <a:solidFill>
                <a:srgbClr val="000000"/>
              </a:solidFill>
              <a:cs typeface="Arial" charset="0"/>
            </a:endParaRPr>
          </a:p>
          <a:p>
            <a:pPr algn="just" eaLnBrk="1" hangingPunct="1">
              <a:buFont typeface="Arial" charset="0"/>
              <a:buNone/>
              <a:defRPr/>
            </a:pPr>
            <a:endParaRPr lang="it-IT" altLang="it-IT" sz="1600" i="1" dirty="0" smtClean="0">
              <a:solidFill>
                <a:srgbClr val="000000"/>
              </a:solidFill>
              <a:cs typeface="Arial" charset="0"/>
            </a:endParaRPr>
          </a:p>
          <a:p>
            <a:pPr marL="342900" indent="-342900" algn="just" eaLnBrk="1" hangingPunct="1">
              <a:buFont typeface="Arial" charset="0"/>
              <a:buAutoNum type="alphaLcParenR"/>
              <a:defRPr/>
            </a:pPr>
            <a:endParaRPr lang="it-IT" altLang="it-IT" sz="1600" i="1" dirty="0" smtClean="0">
              <a:solidFill>
                <a:srgbClr val="000000"/>
              </a:solidFill>
              <a:cs typeface="Arial" charset="0"/>
            </a:endParaRPr>
          </a:p>
        </p:txBody>
      </p:sp>
      <p:pic>
        <p:nvPicPr>
          <p:cNvPr id="16896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E272988-2A91-46F2-B506-45ECBDFE8911}" type="slidenum">
              <a:rPr lang="it-IT" smtClean="0">
                <a:solidFill>
                  <a:prstClr val="white">
                    <a:tint val="75000"/>
                  </a:prstClr>
                </a:solidFill>
              </a:rPr>
              <a:pPr>
                <a:defRPr/>
              </a:pPr>
              <a:t>146</a:t>
            </a:fld>
            <a:endParaRPr lang="it-IT">
              <a:solidFill>
                <a:prstClr val="white">
                  <a:tint val="75000"/>
                </a:prstClr>
              </a:solidFill>
            </a:endParaRPr>
          </a:p>
        </p:txBody>
      </p:sp>
      <p:pic>
        <p:nvPicPr>
          <p:cNvPr id="16998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107950" y="1506538"/>
            <a:ext cx="8928100" cy="5351462"/>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just" eaLnBrk="1" hangingPunct="1">
              <a:buFont typeface="Arial" charset="0"/>
              <a:buAutoNum type="arabicPeriod" startAt="5"/>
              <a:defRPr/>
            </a:pPr>
            <a:r>
              <a:rPr lang="it-IT" altLang="it-IT" sz="1800" i="1" dirty="0" smtClean="0">
                <a:solidFill>
                  <a:srgbClr val="000000"/>
                </a:solidFill>
                <a:cs typeface="Arial" charset="0"/>
              </a:rPr>
              <a:t>L'Azienda, confermando tutte le intese avute nei precedenti accordi sull’ utilizzo del contratto a tempo determinato, si impegna a trasformare n. 25 contratti da tempo determinato ad indeterminato tenendo conto nella selezione delle professionalità acquisite e della anzianità maturata.</a:t>
            </a:r>
          </a:p>
          <a:p>
            <a:pPr algn="just" eaLnBrk="1" hangingPunct="1">
              <a:buFont typeface="Arial" charset="0"/>
              <a:buNone/>
              <a:defRPr/>
            </a:pPr>
            <a:endParaRPr lang="it-IT" altLang="it-IT" sz="1800" i="1" dirty="0" smtClean="0">
              <a:solidFill>
                <a:srgbClr val="000000"/>
              </a:solidFill>
              <a:cs typeface="Arial" charset="0"/>
            </a:endParaRPr>
          </a:p>
          <a:p>
            <a:pPr algn="just" eaLnBrk="1" hangingPunct="1">
              <a:buFont typeface="Arial" charset="0"/>
              <a:buNone/>
              <a:defRPr/>
            </a:pPr>
            <a:r>
              <a:rPr lang="it-IT" altLang="it-IT" sz="1800" i="1" smtClean="0">
                <a:solidFill>
                  <a:srgbClr val="000000"/>
                </a:solidFill>
                <a:cs typeface="Arial" charset="0"/>
              </a:rPr>
              <a:t>9. L'Azienda </a:t>
            </a:r>
            <a:r>
              <a:rPr lang="it-IT" altLang="it-IT" sz="1800" i="1" dirty="0" smtClean="0">
                <a:solidFill>
                  <a:srgbClr val="000000"/>
                </a:solidFill>
                <a:cs typeface="Arial" charset="0"/>
              </a:rPr>
              <a:t>in relazione ali 'istituto della 14° mensilità dichiara la propria disponibilità a riconoscere in futuro il predetto istituto ai lavoratori che saranno assunti a tempo  indeterminato  successivamente a gennaio 2017. laddove le condizioni economico, produttive e finanziarie lo consentano. A tal fine le Parti procederanno ad incontri periodici onde monitorare la situazione aziendale per valutarne la fattibilità.</a:t>
            </a:r>
            <a:endParaRPr lang="it-IT" altLang="it-IT" sz="1600" i="1" dirty="0" smtClean="0">
              <a:solidFill>
                <a:srgbClr val="000000"/>
              </a:solidFill>
              <a:cs typeface="Arial" charset="0"/>
            </a:endParaRPr>
          </a:p>
          <a:p>
            <a:pPr algn="just" eaLnBrk="1" hangingPunct="1">
              <a:buFont typeface="Arial" charset="0"/>
              <a:buNone/>
              <a:defRPr/>
            </a:pPr>
            <a:endParaRPr lang="it-IT" altLang="it-IT" sz="1600" i="1" dirty="0" smtClean="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10. L 'Azienda, su richiesta della RSU, si impegna a mantenere fino a dicembre 2014 gli attuali  assetti degli organici (patto di stabilità)  sul presupposto che le complessive condizioni economiche, produttive e finanziarie della Società e del mercato rimangano sostanzialmente invariate.</a:t>
            </a:r>
          </a:p>
          <a:p>
            <a:pPr algn="just" eaLnBrk="1" hangingPunct="1">
              <a:buFont typeface="Arial" charset="0"/>
              <a:buNone/>
              <a:defRPr/>
            </a:pPr>
            <a:endParaRPr lang="it-IT" altLang="it-IT" sz="1800" i="1" dirty="0" smtClean="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11. Il presente accordo annulla e sostituisce ogni precedente accordo, intesa, uso o prassi aziendali avente ad oggetto voci retributive disciplinate dal presente accordo medesimo.</a:t>
            </a:r>
          </a:p>
          <a:p>
            <a:pPr algn="just" eaLnBrk="1" hangingPunct="1">
              <a:buFont typeface="Arial" charset="0"/>
              <a:buNone/>
              <a:defRPr/>
            </a:pPr>
            <a:endParaRPr lang="it-IT" altLang="it-IT" sz="1600" i="1" dirty="0" smtClean="0">
              <a:solidFill>
                <a:srgbClr val="000000"/>
              </a:solidFill>
              <a:cs typeface="Arial" charset="0"/>
            </a:endParaRPr>
          </a:p>
        </p:txBody>
      </p:sp>
      <p:pic>
        <p:nvPicPr>
          <p:cNvPr id="16999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5550658-83B1-40A9-A866-F56302087483}" type="slidenum">
              <a:rPr lang="it-IT" smtClean="0">
                <a:solidFill>
                  <a:prstClr val="white">
                    <a:tint val="75000"/>
                  </a:prstClr>
                </a:solidFill>
              </a:rPr>
              <a:pPr>
                <a:defRPr/>
              </a:pPr>
              <a:t>147</a:t>
            </a:fld>
            <a:endParaRPr lang="it-IT">
              <a:solidFill>
                <a:prstClr val="white">
                  <a:tint val="75000"/>
                </a:prstClr>
              </a:solidFill>
            </a:endParaRPr>
          </a:p>
        </p:txBody>
      </p:sp>
      <p:pic>
        <p:nvPicPr>
          <p:cNvPr id="17101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71013" name="Sottotitolo 2"/>
          <p:cNvSpPr txBox="1">
            <a:spLocks/>
          </p:cNvSpPr>
          <p:nvPr/>
        </p:nvSpPr>
        <p:spPr bwMode="auto">
          <a:xfrm>
            <a:off x="107950" y="1506538"/>
            <a:ext cx="8928100" cy="5351462"/>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b="1" i="1">
                <a:solidFill>
                  <a:srgbClr val="000000"/>
                </a:solidFill>
                <a:latin typeface="Calibri" pitchFamily="34" charset="0"/>
              </a:rPr>
              <a:t>Caso: VERBALE DI ACCORDO (14’ mensilità)</a:t>
            </a:r>
          </a:p>
          <a:p>
            <a:pPr algn="just">
              <a:spcBef>
                <a:spcPct val="20000"/>
              </a:spcBef>
              <a:buFont typeface="Arial" pitchFamily="34" charset="0"/>
              <a:buNone/>
            </a:pPr>
            <a:r>
              <a:rPr lang="it-IT" altLang="it-IT" i="1">
                <a:solidFill>
                  <a:srgbClr val="000000"/>
                </a:solidFill>
                <a:latin typeface="Calibri" pitchFamily="34" charset="0"/>
              </a:rPr>
              <a:t>In data 9 marzo 2015, in Latina, presso lo sede di  </a:t>
            </a:r>
          </a:p>
          <a:p>
            <a:pPr algn="just">
              <a:spcBef>
                <a:spcPct val="20000"/>
              </a:spcBef>
              <a:buFont typeface="Arial" pitchFamily="34" charset="0"/>
              <a:buNone/>
            </a:pPr>
            <a:endParaRPr lang="it-IT" altLang="it-IT" i="1">
              <a:solidFill>
                <a:srgbClr val="000000"/>
              </a:solidFill>
              <a:latin typeface="Calibri" pitchFamily="34" charset="0"/>
            </a:endParaRPr>
          </a:p>
          <a:p>
            <a:pPr algn="just">
              <a:spcBef>
                <a:spcPct val="20000"/>
              </a:spcBef>
              <a:buFont typeface="Arial" pitchFamily="34" charset="0"/>
              <a:buNone/>
            </a:pPr>
            <a:r>
              <a:rPr lang="it-IT" altLang="it-IT" i="1">
                <a:solidFill>
                  <a:srgbClr val="000000"/>
                </a:solidFill>
                <a:latin typeface="Calibri" pitchFamily="34" charset="0"/>
              </a:rPr>
              <a:t>TRA</a:t>
            </a:r>
          </a:p>
          <a:p>
            <a:pPr algn="just">
              <a:spcBef>
                <a:spcPct val="20000"/>
              </a:spcBef>
              <a:buFont typeface="Arial" pitchFamily="34" charset="0"/>
              <a:buNone/>
            </a:pPr>
            <a:endParaRPr lang="it-IT" altLang="it-IT" i="1">
              <a:solidFill>
                <a:srgbClr val="000000"/>
              </a:solidFill>
              <a:latin typeface="Calibri" pitchFamily="34" charset="0"/>
            </a:endParaRPr>
          </a:p>
          <a:p>
            <a:pPr algn="just">
              <a:spcBef>
                <a:spcPct val="20000"/>
              </a:spcBef>
              <a:buFont typeface="Arial" pitchFamily="34" charset="0"/>
              <a:buNone/>
            </a:pPr>
            <a:r>
              <a:rPr lang="it-IT" altLang="it-IT" i="1">
                <a:solidFill>
                  <a:srgbClr val="000000"/>
                </a:solidFill>
                <a:latin typeface="Calibri" pitchFamily="34" charset="0"/>
              </a:rPr>
              <a:t>La Società                    rappresentata                 assistita da               , nelle persone              </a:t>
            </a:r>
          </a:p>
          <a:p>
            <a:pPr algn="just">
              <a:spcBef>
                <a:spcPct val="20000"/>
              </a:spcBef>
              <a:buFont typeface="Arial" pitchFamily="34" charset="0"/>
              <a:buNone/>
            </a:pPr>
            <a:endParaRPr lang="it-IT" altLang="it-IT" i="1">
              <a:solidFill>
                <a:srgbClr val="000000"/>
              </a:solidFill>
              <a:latin typeface="Calibri" pitchFamily="34" charset="0"/>
            </a:endParaRPr>
          </a:p>
          <a:p>
            <a:pPr algn="just">
              <a:spcBef>
                <a:spcPct val="20000"/>
              </a:spcBef>
              <a:buFont typeface="Arial" pitchFamily="34" charset="0"/>
              <a:buNone/>
            </a:pPr>
            <a:r>
              <a:rPr lang="it-IT" altLang="it-IT" i="1">
                <a:solidFill>
                  <a:srgbClr val="000000"/>
                </a:solidFill>
                <a:latin typeface="Calibri" pitchFamily="34" charset="0"/>
              </a:rPr>
              <a:t>E</a:t>
            </a:r>
          </a:p>
          <a:p>
            <a:pPr algn="just">
              <a:spcBef>
                <a:spcPct val="20000"/>
              </a:spcBef>
              <a:buFont typeface="Arial" pitchFamily="34" charset="0"/>
              <a:buNone/>
            </a:pPr>
            <a:endParaRPr lang="it-IT" altLang="it-IT" i="1">
              <a:solidFill>
                <a:srgbClr val="000000"/>
              </a:solidFill>
              <a:latin typeface="Calibri" pitchFamily="34" charset="0"/>
            </a:endParaRPr>
          </a:p>
          <a:p>
            <a:pPr algn="just">
              <a:spcBef>
                <a:spcPct val="20000"/>
              </a:spcBef>
              <a:buFont typeface="Arial" pitchFamily="34" charset="0"/>
              <a:buNone/>
            </a:pPr>
            <a:r>
              <a:rPr lang="it-IT" altLang="it-IT" i="1">
                <a:solidFill>
                  <a:srgbClr val="000000"/>
                </a:solidFill>
                <a:latin typeface="Calibri" pitchFamily="34" charset="0"/>
              </a:rPr>
              <a:t>Le  Organizzazioni  Sindacali  dei  Lavoratori  di  CGIL,  CISL,  UIL,  UGL,   </a:t>
            </a:r>
          </a:p>
          <a:p>
            <a:pPr algn="just">
              <a:spcBef>
                <a:spcPct val="20000"/>
              </a:spcBef>
              <a:buFont typeface="Arial" pitchFamily="34" charset="0"/>
              <a:buNone/>
            </a:pPr>
            <a:r>
              <a:rPr lang="it-IT" altLang="it-IT" i="1">
                <a:solidFill>
                  <a:srgbClr val="000000"/>
                </a:solidFill>
                <a:latin typeface="Calibri" pitchFamily="34" charset="0"/>
              </a:rPr>
              <a:t>Le Organizzazioni Sindacali dei Lavoratori FIM/CISL - FIOM/CGIL - UILM/UIL - UGL METALMECCANICI ,  </a:t>
            </a:r>
          </a:p>
          <a:p>
            <a:pPr algn="just">
              <a:spcBef>
                <a:spcPct val="20000"/>
              </a:spcBef>
              <a:buFont typeface="Arial" pitchFamily="34" charset="0"/>
              <a:buNone/>
            </a:pPr>
            <a:endParaRPr lang="it-IT" altLang="it-IT" i="1">
              <a:solidFill>
                <a:srgbClr val="000000"/>
              </a:solidFill>
              <a:latin typeface="Calibri" pitchFamily="34" charset="0"/>
            </a:endParaRPr>
          </a:p>
          <a:p>
            <a:pPr algn="just">
              <a:spcBef>
                <a:spcPct val="20000"/>
              </a:spcBef>
              <a:buFont typeface="Arial" pitchFamily="34" charset="0"/>
              <a:buNone/>
            </a:pPr>
            <a:r>
              <a:rPr lang="it-IT" altLang="it-IT" i="1">
                <a:solidFill>
                  <a:srgbClr val="000000"/>
                </a:solidFill>
                <a:latin typeface="Calibri" pitchFamily="34" charset="0"/>
              </a:rPr>
              <a:t>La RSU nelle persone dei Sigg.ri   </a:t>
            </a:r>
          </a:p>
        </p:txBody>
      </p:sp>
      <p:pic>
        <p:nvPicPr>
          <p:cNvPr id="17101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6B897EA-1670-4D91-884C-BB681A521BF3}" type="slidenum">
              <a:rPr lang="it-IT" smtClean="0">
                <a:solidFill>
                  <a:prstClr val="white">
                    <a:tint val="75000"/>
                  </a:prstClr>
                </a:solidFill>
              </a:rPr>
              <a:pPr>
                <a:defRPr/>
              </a:pPr>
              <a:t>148</a:t>
            </a:fld>
            <a:endParaRPr lang="it-IT">
              <a:solidFill>
                <a:prstClr val="white">
                  <a:tint val="75000"/>
                </a:prstClr>
              </a:solidFill>
            </a:endParaRPr>
          </a:p>
        </p:txBody>
      </p:sp>
      <p:pic>
        <p:nvPicPr>
          <p:cNvPr id="17203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107950" y="1506538"/>
            <a:ext cx="8928100" cy="5351462"/>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r>
              <a:rPr lang="it-IT" altLang="it-IT" sz="1800" b="1" i="1" dirty="0">
                <a:solidFill>
                  <a:srgbClr val="000000"/>
                </a:solidFill>
                <a:cs typeface="Arial" charset="0"/>
              </a:rPr>
              <a:t>PREMESSO:</a:t>
            </a:r>
          </a:p>
          <a:p>
            <a:pPr algn="ctr" eaLnBrk="1" hangingPunct="1">
              <a:buFont typeface="Arial" charset="0"/>
              <a:buNone/>
              <a:defRPr/>
            </a:pPr>
            <a:endParaRPr lang="it-IT" altLang="it-IT" sz="1800" b="1" i="1" dirty="0">
              <a:solidFill>
                <a:srgbClr val="000000"/>
              </a:solidFill>
              <a:cs typeface="Arial" charset="0"/>
            </a:endParaRPr>
          </a:p>
          <a:p>
            <a:pPr algn="just" eaLnBrk="1" hangingPunct="1">
              <a:buFont typeface="Arial" charset="0"/>
              <a:buNone/>
              <a:defRPr/>
            </a:pPr>
            <a:r>
              <a:rPr lang="it-IT" altLang="it-IT" sz="1800" i="1" dirty="0">
                <a:solidFill>
                  <a:srgbClr val="000000"/>
                </a:solidFill>
                <a:cs typeface="Arial" charset="0"/>
              </a:rPr>
              <a:t>1.	che, già con accordo del 7 marzo 2013, in </a:t>
            </a:r>
            <a:r>
              <a:rPr lang="it-IT" altLang="it-IT" sz="1800" i="1" dirty="0" smtClean="0">
                <a:solidFill>
                  <a:srgbClr val="000000"/>
                </a:solidFill>
                <a:cs typeface="Arial" charset="0"/>
              </a:rPr>
              <a:t>relazione </a:t>
            </a:r>
            <a:r>
              <a:rPr lang="it-IT" altLang="it-IT" sz="1800" i="1" dirty="0">
                <a:solidFill>
                  <a:srgbClr val="000000"/>
                </a:solidFill>
                <a:cs typeface="Arial" charset="0"/>
              </a:rPr>
              <a:t>al negativo contesto economico nazionale ed internazionale che aveva inciso </a:t>
            </a:r>
            <a:r>
              <a:rPr lang="it-IT" altLang="it-IT" sz="1800" i="1" dirty="0" smtClean="0">
                <a:solidFill>
                  <a:srgbClr val="000000"/>
                </a:solidFill>
                <a:cs typeface="Arial" charset="0"/>
              </a:rPr>
              <a:t>pesantemente sulla situazione </a:t>
            </a:r>
            <a:r>
              <a:rPr lang="it-IT" altLang="it-IT" sz="1800" i="1" dirty="0">
                <a:solidFill>
                  <a:srgbClr val="000000"/>
                </a:solidFill>
                <a:cs typeface="Arial" charset="0"/>
              </a:rPr>
              <a:t>aziendale, tra le Parti erano stati concordati interventi aziendali </a:t>
            </a:r>
            <a:r>
              <a:rPr lang="it-IT" altLang="it-IT" sz="1800" i="1" dirty="0" smtClean="0">
                <a:solidFill>
                  <a:srgbClr val="000000"/>
                </a:solidFill>
                <a:cs typeface="Arial" charset="0"/>
              </a:rPr>
              <a:t>finalizzati al </a:t>
            </a:r>
            <a:r>
              <a:rPr lang="it-IT" altLang="it-IT" sz="1800" i="1" dirty="0">
                <a:solidFill>
                  <a:srgbClr val="000000"/>
                </a:solidFill>
                <a:cs typeface="Arial" charset="0"/>
              </a:rPr>
              <a:t>miglioramento della produttività e, per converso, alla riduzione anche del costo del lavoro </a:t>
            </a:r>
            <a:r>
              <a:rPr lang="it-IT" altLang="it-IT" sz="1800" i="1" dirty="0" smtClean="0">
                <a:solidFill>
                  <a:srgbClr val="000000"/>
                </a:solidFill>
                <a:cs typeface="Arial" charset="0"/>
              </a:rPr>
              <a:t>per il biennio 2013-2014</a:t>
            </a:r>
            <a:endParaRPr lang="it-IT" altLang="it-IT" sz="1800" i="1" dirty="0">
              <a:solidFill>
                <a:srgbClr val="000000"/>
              </a:solidFill>
              <a:cs typeface="Arial" charset="0"/>
            </a:endParaRPr>
          </a:p>
          <a:p>
            <a:pPr marL="342900" indent="-342900" algn="just" eaLnBrk="1" hangingPunct="1">
              <a:buFont typeface="Arial" charset="0"/>
              <a:buAutoNum type="arabicPeriod" startAt="2"/>
              <a:defRPr/>
            </a:pPr>
            <a:r>
              <a:rPr lang="it-IT" altLang="it-IT" sz="1800" i="1" dirty="0" smtClean="0">
                <a:solidFill>
                  <a:srgbClr val="000000"/>
                </a:solidFill>
                <a:cs typeface="Arial" charset="0"/>
              </a:rPr>
              <a:t>che</a:t>
            </a:r>
            <a:r>
              <a:rPr lang="it-IT" altLang="it-IT" sz="1800" i="1" dirty="0">
                <a:solidFill>
                  <a:srgbClr val="000000"/>
                </a:solidFill>
                <a:cs typeface="Arial" charset="0"/>
              </a:rPr>
              <a:t>, con il concorso attivo delle maestranze , è stato </a:t>
            </a:r>
            <a:r>
              <a:rPr lang="it-IT" altLang="it-IT" sz="1800" i="1" dirty="0" err="1">
                <a:solidFill>
                  <a:srgbClr val="000000"/>
                </a:solidFill>
                <a:cs typeface="Arial" charset="0"/>
              </a:rPr>
              <a:t>po,ssibile</a:t>
            </a:r>
            <a:r>
              <a:rPr lang="it-IT" altLang="it-IT" sz="1800" i="1" dirty="0">
                <a:solidFill>
                  <a:srgbClr val="000000"/>
                </a:solidFill>
                <a:cs typeface="Arial" charset="0"/>
              </a:rPr>
              <a:t>, in tale peri9do, migliorare i fattori di produzione quali: riduzione scarti, miglioramento della </a:t>
            </a:r>
            <a:r>
              <a:rPr lang="it-IT" altLang="it-IT" sz="1800" i="1" dirty="0" err="1">
                <a:solidFill>
                  <a:srgbClr val="000000"/>
                </a:solidFill>
                <a:cs typeface="Arial" charset="0"/>
              </a:rPr>
              <a:t>quaÌità</a:t>
            </a:r>
            <a:r>
              <a:rPr lang="it-IT" altLang="it-IT" sz="1800" i="1" dirty="0">
                <a:solidFill>
                  <a:srgbClr val="000000"/>
                </a:solidFill>
                <a:cs typeface="Arial" charset="0"/>
              </a:rPr>
              <a:t>, miglioramento della resa, indice di produttività, servizio al cliente, ecc</a:t>
            </a:r>
            <a:r>
              <a:rPr lang="it-IT" altLang="it-IT" sz="1800" i="1" dirty="0" smtClean="0">
                <a:solidFill>
                  <a:srgbClr val="000000"/>
                </a:solidFill>
                <a:cs typeface="Arial" charset="0"/>
              </a:rPr>
              <a:t>..</a:t>
            </a:r>
          </a:p>
          <a:p>
            <a:pPr algn="just" eaLnBrk="1" hangingPunct="1">
              <a:buFont typeface="Arial" charset="0"/>
              <a:buNone/>
              <a:defRPr/>
            </a:pPr>
            <a:r>
              <a:rPr lang="it-IT" altLang="it-IT" sz="1800" i="1" dirty="0" smtClean="0">
                <a:solidFill>
                  <a:srgbClr val="000000"/>
                </a:solidFill>
                <a:cs typeface="Arial" charset="0"/>
              </a:rPr>
              <a:t>3. che</a:t>
            </a:r>
            <a:r>
              <a:rPr lang="it-IT" altLang="it-IT" sz="1800" i="1" dirty="0">
                <a:solidFill>
                  <a:srgbClr val="000000"/>
                </a:solidFill>
                <a:cs typeface="Arial" charset="0"/>
              </a:rPr>
              <a:t>, purtroppo,  il  contesto  internazionale  è </a:t>
            </a:r>
            <a:r>
              <a:rPr lang="it-IT" altLang="it-IT" sz="1800" i="1" dirty="0" smtClean="0">
                <a:solidFill>
                  <a:srgbClr val="000000"/>
                </a:solidFill>
                <a:cs typeface="Arial" charset="0"/>
              </a:rPr>
              <a:t>andato negli ultimi anni peggiorando con incidenza negativa sull’Azienda, sia per quanto riguarda i margini operativi che relativamente ai risultati di bilancio, con perdite significative che sono state in parte contenute dagli effetti dei miglioramenti conseguiti attraverso il contributo fattivo delle maestranze</a:t>
            </a:r>
          </a:p>
          <a:p>
            <a:pPr algn="just" eaLnBrk="1" hangingPunct="1">
              <a:buFont typeface="Arial" charset="0"/>
              <a:buNone/>
              <a:defRPr/>
            </a:pPr>
            <a:r>
              <a:rPr lang="it-IT" altLang="it-IT" sz="1800" i="1" dirty="0" smtClean="0">
                <a:solidFill>
                  <a:srgbClr val="000000"/>
                </a:solidFill>
                <a:cs typeface="Arial" charset="0"/>
              </a:rPr>
              <a:t>4. </a:t>
            </a:r>
            <a:r>
              <a:rPr lang="it-IT" altLang="it-IT" sz="1800" b="1" i="1" dirty="0" smtClean="0">
                <a:solidFill>
                  <a:srgbClr val="000000"/>
                </a:solidFill>
                <a:cs typeface="Arial" charset="0"/>
              </a:rPr>
              <a:t>Che in tale contesto l’Azienda, con la finalità di pervenire ad un consolidamento dello Stabilimento ed alla salvaguardia dell’occupazione, ha prospettato alle OO.SS.LL. ed alla RSU un piano di interventi di prosecuzione dell’azione, già </a:t>
            </a:r>
            <a:r>
              <a:rPr lang="it-IT" altLang="it-IT" sz="1800" b="1" i="1" dirty="0" err="1" smtClean="0">
                <a:solidFill>
                  <a:srgbClr val="000000"/>
                </a:solidFill>
                <a:cs typeface="Arial" charset="0"/>
              </a:rPr>
              <a:t>intrarpresa</a:t>
            </a:r>
            <a:r>
              <a:rPr lang="it-IT" altLang="it-IT" sz="1800" b="1" i="1" dirty="0" smtClean="0">
                <a:solidFill>
                  <a:srgbClr val="000000"/>
                </a:solidFill>
                <a:cs typeface="Arial" charset="0"/>
              </a:rPr>
              <a:t>, di miglioramento dei fattori produttivi suddetti e, nel contempo, ha chiesto di poter contenere anche il costo del lavoro</a:t>
            </a:r>
            <a:endParaRPr lang="it-IT" altLang="it-IT" sz="1800" b="1" i="1" dirty="0">
              <a:solidFill>
                <a:srgbClr val="000000"/>
              </a:solidFill>
              <a:cs typeface="Arial" charset="0"/>
            </a:endParaRPr>
          </a:p>
        </p:txBody>
      </p:sp>
      <p:pic>
        <p:nvPicPr>
          <p:cNvPr id="17203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B1A2DE6-D423-4C91-9015-6FCCE1AF35AD}" type="slidenum">
              <a:rPr lang="it-IT" smtClean="0">
                <a:solidFill>
                  <a:prstClr val="white">
                    <a:tint val="75000"/>
                  </a:prstClr>
                </a:solidFill>
              </a:rPr>
              <a:pPr>
                <a:defRPr/>
              </a:pPr>
              <a:t>149</a:t>
            </a:fld>
            <a:endParaRPr lang="it-IT">
              <a:solidFill>
                <a:prstClr val="white">
                  <a:tint val="75000"/>
                </a:prstClr>
              </a:solidFill>
            </a:endParaRPr>
          </a:p>
        </p:txBody>
      </p:sp>
      <p:pic>
        <p:nvPicPr>
          <p:cNvPr id="17306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107950" y="1506538"/>
            <a:ext cx="8928100" cy="5351462"/>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r>
              <a:rPr lang="it-IT" altLang="it-IT" sz="1800" b="1" i="1" dirty="0">
                <a:solidFill>
                  <a:srgbClr val="000000"/>
                </a:solidFill>
                <a:cs typeface="Arial" charset="0"/>
              </a:rPr>
              <a:t>Tutto ciò premesso</a:t>
            </a:r>
          </a:p>
          <a:p>
            <a:pPr algn="ctr" eaLnBrk="1" hangingPunct="1">
              <a:buFont typeface="Arial" charset="0"/>
              <a:buNone/>
              <a:defRPr/>
            </a:pPr>
            <a:endParaRPr lang="it-IT" altLang="it-IT" sz="1800" b="1" i="1" dirty="0">
              <a:solidFill>
                <a:srgbClr val="000000"/>
              </a:solidFill>
              <a:cs typeface="Arial" charset="0"/>
            </a:endParaRPr>
          </a:p>
          <a:p>
            <a:pPr algn="ctr" eaLnBrk="1" hangingPunct="1">
              <a:buFont typeface="Arial" charset="0"/>
              <a:buNone/>
              <a:defRPr/>
            </a:pPr>
            <a:r>
              <a:rPr lang="it-IT" altLang="it-IT" sz="1800" b="1" i="1" dirty="0">
                <a:solidFill>
                  <a:srgbClr val="000000"/>
                </a:solidFill>
                <a:cs typeface="Arial" charset="0"/>
              </a:rPr>
              <a:t>SI CONCORDA QUANTO SEGUE:</a:t>
            </a:r>
          </a:p>
          <a:p>
            <a:pPr algn="ctr" eaLnBrk="1" hangingPunct="1">
              <a:buFont typeface="Arial" charset="0"/>
              <a:buNone/>
              <a:defRPr/>
            </a:pPr>
            <a:endParaRPr lang="it-IT" altLang="it-IT" sz="1800" b="1" i="1" dirty="0">
              <a:solidFill>
                <a:srgbClr val="000000"/>
              </a:solidFill>
              <a:cs typeface="Arial" charset="0"/>
            </a:endParaRPr>
          </a:p>
          <a:p>
            <a:pPr algn="just" eaLnBrk="1" hangingPunct="1">
              <a:buFont typeface="Arial" charset="0"/>
              <a:buNone/>
              <a:defRPr/>
            </a:pPr>
            <a:r>
              <a:rPr lang="it-IT" altLang="it-IT" sz="1800" i="1" dirty="0">
                <a:solidFill>
                  <a:srgbClr val="000000"/>
                </a:solidFill>
                <a:cs typeface="Arial" charset="0"/>
              </a:rPr>
              <a:t>Al fine di cui sopra l'Azienda, in relazione alla crescita dei volumi produttivi, ha programmato una serie di investimenti finalizzati al raggiungimento dei citati obiettivi tesi al riequilibrio dei processi produttivi, al miglioramento della qualità, al </a:t>
            </a:r>
            <a:r>
              <a:rPr lang="it-IT" altLang="it-IT" sz="1800" i="1" dirty="0" smtClean="0">
                <a:solidFill>
                  <a:srgbClr val="000000"/>
                </a:solidFill>
                <a:cs typeface="Arial" charset="0"/>
              </a:rPr>
              <a:t>risparmio </a:t>
            </a:r>
            <a:r>
              <a:rPr lang="it-IT" altLang="it-IT" sz="1800" i="1" dirty="0">
                <a:solidFill>
                  <a:srgbClr val="000000"/>
                </a:solidFill>
                <a:cs typeface="Arial" charset="0"/>
              </a:rPr>
              <a:t>energetico, alla riduzione dei costi, all'ottimizzazione dei fattori produttivi</a:t>
            </a:r>
            <a:r>
              <a:rPr lang="it-IT" altLang="it-IT" sz="1800" i="1" dirty="0" smtClean="0">
                <a:solidFill>
                  <a:srgbClr val="000000"/>
                </a:solidFill>
                <a:cs typeface="Arial" charset="0"/>
              </a:rPr>
              <a:t>.</a:t>
            </a:r>
          </a:p>
          <a:p>
            <a:pPr algn="just" eaLnBrk="1" hangingPunct="1">
              <a:buFont typeface="Arial" charset="0"/>
              <a:buNone/>
              <a:defRPr/>
            </a:pPr>
            <a:endParaRPr lang="it-IT" altLang="it-IT" sz="1800" i="1" dirty="0">
              <a:solidFill>
                <a:srgbClr val="000000"/>
              </a:solidFill>
              <a:cs typeface="Arial" charset="0"/>
            </a:endParaRPr>
          </a:p>
          <a:p>
            <a:pPr marL="342900" indent="-342900" algn="just" eaLnBrk="1" hangingPunct="1">
              <a:buFont typeface="Arial" charset="0"/>
              <a:buAutoNum type="alphaUcPeriod"/>
              <a:defRPr/>
            </a:pPr>
            <a:r>
              <a:rPr lang="it-IT" altLang="it-IT" sz="1800" b="1" i="1" dirty="0" smtClean="0">
                <a:solidFill>
                  <a:srgbClr val="000000"/>
                </a:solidFill>
                <a:cs typeface="Arial" charset="0"/>
              </a:rPr>
              <a:t>PIANO </a:t>
            </a:r>
            <a:r>
              <a:rPr lang="it-IT" altLang="it-IT" sz="1800" b="1" i="1" dirty="0">
                <a:solidFill>
                  <a:srgbClr val="000000"/>
                </a:solidFill>
                <a:cs typeface="Arial" charset="0"/>
              </a:rPr>
              <a:t>DI INVESTIMENTI 2015 </a:t>
            </a:r>
            <a:r>
              <a:rPr lang="it-IT" altLang="it-IT" sz="1800" b="1" i="1" dirty="0" smtClean="0">
                <a:solidFill>
                  <a:srgbClr val="000000"/>
                </a:solidFill>
                <a:cs typeface="Arial" charset="0"/>
              </a:rPr>
              <a:t>– 2020</a:t>
            </a:r>
          </a:p>
          <a:p>
            <a:pPr marL="342900" indent="-342900" algn="just" eaLnBrk="1" hangingPunct="1">
              <a:buFont typeface="Arial" charset="0"/>
              <a:buAutoNum type="alphaUcPeriod"/>
              <a:defRPr/>
            </a:pPr>
            <a:endParaRPr lang="it-IT" altLang="it-IT" sz="1800" b="1" i="1" dirty="0">
              <a:solidFill>
                <a:srgbClr val="000000"/>
              </a:solidFill>
              <a:cs typeface="Arial" charset="0"/>
            </a:endParaRPr>
          </a:p>
          <a:p>
            <a:pPr marL="342900" indent="-342900" algn="just" eaLnBrk="1" hangingPunct="1">
              <a:buFont typeface="Arial" charset="0"/>
              <a:buAutoNum type="alphaUcPeriod"/>
              <a:defRPr/>
            </a:pPr>
            <a:r>
              <a:rPr lang="it-IT" altLang="it-IT" sz="1800" b="1" i="1" dirty="0" smtClean="0">
                <a:solidFill>
                  <a:srgbClr val="000000"/>
                </a:solidFill>
                <a:cs typeface="Arial" charset="0"/>
              </a:rPr>
              <a:t>PREVISIONI OCCUPAZIONALI IN RELAZIONE AI VOLUMI DI PRODUZIONE CONSEGUIBILI</a:t>
            </a:r>
          </a:p>
          <a:p>
            <a:pPr marL="342900" indent="-342900" algn="just" eaLnBrk="1" hangingPunct="1">
              <a:buFont typeface="Arial" charset="0"/>
              <a:buAutoNum type="alphaUcPeriod"/>
              <a:defRPr/>
            </a:pPr>
            <a:endParaRPr lang="it-IT" altLang="it-IT" sz="1800" b="1" i="1" dirty="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L’azienda procederà, entro l’anno 2015, alla stabilizzazione con contratto a tempo indeterminato di un’aliquota del lavoratori somministrati attualmente utilizzati, pari a 15 unità. Possibili ulteriori stabilizzazioni negli anni successivi formeranno oggetto di verifica a livello aziendale</a:t>
            </a:r>
            <a:endParaRPr lang="it-IT" altLang="it-IT" sz="1800" i="1" dirty="0">
              <a:solidFill>
                <a:srgbClr val="000000"/>
              </a:solidFill>
              <a:cs typeface="Arial" charset="0"/>
            </a:endParaRPr>
          </a:p>
        </p:txBody>
      </p:sp>
      <p:pic>
        <p:nvPicPr>
          <p:cNvPr id="17306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8B652A5-D976-4285-9FFE-D7564987B87E}" type="slidenum">
              <a:rPr lang="it-IT" smtClean="0"/>
              <a:pPr>
                <a:defRPr/>
              </a:pPr>
              <a:t>15</a:t>
            </a:fld>
            <a:endParaRPr lang="it-IT"/>
          </a:p>
        </p:txBody>
      </p:sp>
      <p:pic>
        <p:nvPicPr>
          <p:cNvPr id="3584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schemeClr val="bg1"/>
                </a:solidFill>
                <a:ea typeface="Calibri"/>
              </a:rPr>
              <a:t> </a:t>
            </a:r>
            <a:endParaRPr lang="it-IT" sz="2800" b="1" spc="-10" dirty="0">
              <a:solidFill>
                <a:schemeClr val="bg1"/>
              </a:solidFill>
              <a:ea typeface="Calibri"/>
            </a:endParaRPr>
          </a:p>
          <a:p>
            <a:pPr fontAlgn="auto">
              <a:spcAft>
                <a:spcPts val="0"/>
              </a:spcAft>
              <a:defRPr/>
            </a:pPr>
            <a:endParaRPr lang="it-IT" sz="3000" b="1" dirty="0" smtClean="0">
              <a:solidFill>
                <a:sysClr val="windowText" lastClr="000000"/>
              </a:solidFill>
            </a:endParaRPr>
          </a:p>
          <a:p>
            <a:pPr algn="just" fontAlgn="auto">
              <a:spcAft>
                <a:spcPts val="0"/>
              </a:spcAft>
              <a:defRPr/>
            </a:pPr>
            <a:r>
              <a:rPr lang="it-IT" sz="2000" b="1" dirty="0" err="1" smtClean="0">
                <a:solidFill>
                  <a:sysClr val="windowText" lastClr="000000"/>
                </a:solidFill>
              </a:rPr>
              <a:t>Trib</a:t>
            </a:r>
            <a:r>
              <a:rPr lang="it-IT" sz="2000" b="1" dirty="0">
                <a:solidFill>
                  <a:sysClr val="windowText" lastClr="000000"/>
                </a:solidFill>
              </a:rPr>
              <a:t>. Torino 18 aprile </a:t>
            </a:r>
            <a:r>
              <a:rPr lang="it-IT" sz="2000" b="1" dirty="0" smtClean="0">
                <a:solidFill>
                  <a:sysClr val="windowText" lastClr="000000"/>
                </a:solidFill>
              </a:rPr>
              <a:t>2011</a:t>
            </a:r>
            <a:endParaRPr lang="it-IT" sz="2000" b="1" dirty="0">
              <a:solidFill>
                <a:sysClr val="windowText" lastClr="000000"/>
              </a:solidFill>
            </a:endParaRPr>
          </a:p>
          <a:p>
            <a:pPr algn="just" fontAlgn="auto">
              <a:spcAft>
                <a:spcPts val="0"/>
              </a:spcAft>
              <a:defRPr/>
            </a:pPr>
            <a:r>
              <a:rPr lang="it-IT" sz="2000" i="1" dirty="0" smtClean="0">
                <a:solidFill>
                  <a:sysClr val="windowText" lastClr="000000"/>
                </a:solidFill>
              </a:rPr>
              <a:t>«</a:t>
            </a:r>
            <a:r>
              <a:rPr lang="it-IT" sz="2000" i="1" dirty="0">
                <a:solidFill>
                  <a:sysClr val="windowText" lastClr="000000"/>
                </a:solidFill>
              </a:rPr>
              <a:t>La disdetta di un contratto collettivo operata anzitempo rispetto alla data di scadenza ad opera soltanto di alcune parti contrattuali e la successiva sottoscrizione di un nuovo accordo tra le parti disdettanti non sono atti giuridicamente idonei a risolvere interamente il precedente CCNL, non avendo la parte non disdettante prestato il proprio consenso. Costituisce, pertanto, una condotta antisindacale l’adesione del datore di lavoro ad altro testo contrattuale e la sua generale applicazione ai propri dipendenti se accompagnata alla negazione della perdurante vigenza del precedente contratto.»</a:t>
            </a:r>
          </a:p>
          <a:p>
            <a:pPr algn="just" fontAlgn="auto">
              <a:spcAft>
                <a:spcPts val="0"/>
              </a:spcAft>
              <a:defRPr/>
            </a:pPr>
            <a:endParaRPr lang="it-IT" sz="2000" dirty="0">
              <a:solidFill>
                <a:sysClr val="windowText" lastClr="000000"/>
              </a:solidFill>
            </a:endParaRPr>
          </a:p>
        </p:txBody>
      </p:sp>
      <p:pic>
        <p:nvPicPr>
          <p:cNvPr id="3584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2225BCF-CA45-4927-BFC9-CB15B53D0B37}" type="slidenum">
              <a:rPr lang="it-IT" smtClean="0">
                <a:solidFill>
                  <a:prstClr val="white">
                    <a:tint val="75000"/>
                  </a:prstClr>
                </a:solidFill>
              </a:rPr>
              <a:pPr>
                <a:defRPr/>
              </a:pPr>
              <a:t>150</a:t>
            </a:fld>
            <a:endParaRPr lang="it-IT">
              <a:solidFill>
                <a:prstClr val="white">
                  <a:tint val="75000"/>
                </a:prstClr>
              </a:solidFill>
            </a:endParaRPr>
          </a:p>
        </p:txBody>
      </p:sp>
      <p:pic>
        <p:nvPicPr>
          <p:cNvPr id="17408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74085" name="Sottotitolo 2"/>
          <p:cNvSpPr txBox="1">
            <a:spLocks/>
          </p:cNvSpPr>
          <p:nvPr/>
        </p:nvSpPr>
        <p:spPr bwMode="auto">
          <a:xfrm>
            <a:off x="107950" y="1506538"/>
            <a:ext cx="8928100" cy="5351462"/>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b="1" i="1">
                <a:solidFill>
                  <a:srgbClr val="000000"/>
                </a:solidFill>
                <a:latin typeface="Calibri" pitchFamily="34" charset="0"/>
              </a:rPr>
              <a:t>C. 14’ MENSILITA'</a:t>
            </a:r>
          </a:p>
          <a:p>
            <a:pPr algn="just">
              <a:spcBef>
                <a:spcPct val="20000"/>
              </a:spcBef>
              <a:buFont typeface="Arial" pitchFamily="34" charset="0"/>
              <a:buNone/>
            </a:pPr>
            <a:endParaRPr lang="it-IT" altLang="it-IT" i="1">
              <a:solidFill>
                <a:srgbClr val="000000"/>
              </a:solidFill>
              <a:latin typeface="Calibri" pitchFamily="34" charset="0"/>
            </a:endParaRPr>
          </a:p>
          <a:p>
            <a:pPr algn="just">
              <a:spcBef>
                <a:spcPct val="20000"/>
              </a:spcBef>
              <a:buFont typeface="Arial" pitchFamily="34" charset="0"/>
              <a:buNone/>
            </a:pPr>
            <a:r>
              <a:rPr lang="it-IT" altLang="it-IT" i="1">
                <a:solidFill>
                  <a:srgbClr val="000000"/>
                </a:solidFill>
                <a:latin typeface="Calibri" pitchFamily="34" charset="0"/>
              </a:rPr>
              <a:t>- La quattordicesima mensilità, la cui erogazione è fissata unitamente alla retribuzione del mese di luglio di ogni anno</a:t>
            </a:r>
            <a:r>
              <a:rPr lang="it-IT" altLang="it-IT" b="1" i="1">
                <a:solidFill>
                  <a:srgbClr val="000000"/>
                </a:solidFill>
                <a:latin typeface="Calibri" pitchFamily="34" charset="0"/>
              </a:rPr>
              <a:t>, non maturerà </a:t>
            </a:r>
            <a:r>
              <a:rPr lang="it-IT" altLang="it-IT" i="1">
                <a:solidFill>
                  <a:srgbClr val="000000"/>
                </a:solidFill>
                <a:latin typeface="Calibri" pitchFamily="34" charset="0"/>
              </a:rPr>
              <a:t>nei periodi di riferimento relativi alla erogazione di luglio 2015, di luglio 2016 e di luglio 2017, </a:t>
            </a:r>
            <a:r>
              <a:rPr lang="it-IT" altLang="it-IT" b="1" i="1">
                <a:solidFill>
                  <a:srgbClr val="000000"/>
                </a:solidFill>
                <a:latin typeface="Calibri" pitchFamily="34" charset="0"/>
              </a:rPr>
              <a:t>e pertanto non sarà erogata</a:t>
            </a:r>
            <a:r>
              <a:rPr lang="it-IT" altLang="it-IT" i="1">
                <a:solidFill>
                  <a:srgbClr val="000000"/>
                </a:solidFill>
                <a:latin typeface="Calibri" pitchFamily="34" charset="0"/>
              </a:rPr>
              <a:t>.</a:t>
            </a:r>
          </a:p>
          <a:p>
            <a:pPr algn="just">
              <a:spcBef>
                <a:spcPct val="20000"/>
              </a:spcBef>
              <a:buFont typeface="Arial" pitchFamily="34" charset="0"/>
              <a:buNone/>
            </a:pPr>
            <a:endParaRPr lang="it-IT" altLang="it-IT" i="1">
              <a:solidFill>
                <a:srgbClr val="000000"/>
              </a:solidFill>
              <a:latin typeface="Calibri" pitchFamily="34" charset="0"/>
            </a:endParaRPr>
          </a:p>
          <a:p>
            <a:pPr algn="just">
              <a:spcBef>
                <a:spcPct val="20000"/>
              </a:spcBef>
              <a:buFont typeface="Arial" pitchFamily="34" charset="0"/>
              <a:buNone/>
            </a:pPr>
            <a:r>
              <a:rPr lang="it-IT" altLang="it-IT" i="1">
                <a:solidFill>
                  <a:srgbClr val="000000"/>
                </a:solidFill>
                <a:latin typeface="Calibri" pitchFamily="34" charset="0"/>
              </a:rPr>
              <a:t>A gennaio 2018 </a:t>
            </a:r>
            <a:r>
              <a:rPr lang="it-IT" altLang="it-IT" b="1" i="1">
                <a:solidFill>
                  <a:srgbClr val="000000"/>
                </a:solidFill>
                <a:latin typeface="Calibri" pitchFamily="34" charset="0"/>
              </a:rPr>
              <a:t>trasformazione da erogazione annua a retribuzione corrente secondo il seguente criterio:</a:t>
            </a:r>
          </a:p>
          <a:p>
            <a:pPr algn="just">
              <a:spcBef>
                <a:spcPct val="20000"/>
              </a:spcBef>
              <a:buFont typeface="Arial" pitchFamily="34" charset="0"/>
              <a:buNone/>
            </a:pPr>
            <a:r>
              <a:rPr lang="it-IT" altLang="it-IT" i="1">
                <a:solidFill>
                  <a:srgbClr val="000000"/>
                </a:solidFill>
                <a:latin typeface="Calibri" pitchFamily="34" charset="0"/>
              </a:rPr>
              <a:t>- ai lavoratori in forza al 1° luglio 2012 ed ancora in forza al 1° gennaio 201 8, erogazione in busta  paga del 50% dell'importo della 14A mensilità percepita a luglio 2012, distribuita su 13 mensilità. L'importo in parola non avrà incidenza e, pertanto, non sarà computato su alcun istituto contrattuale e/o di legge, ad eccezione del TFR sul quale verrà computato.</a:t>
            </a:r>
          </a:p>
        </p:txBody>
      </p:sp>
      <p:pic>
        <p:nvPicPr>
          <p:cNvPr id="17408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112ABA0-9FA6-4E99-A8C3-F6A99DE32910}" type="slidenum">
              <a:rPr lang="it-IT" smtClean="0">
                <a:solidFill>
                  <a:prstClr val="white">
                    <a:tint val="75000"/>
                  </a:prstClr>
                </a:solidFill>
              </a:rPr>
              <a:pPr>
                <a:defRPr/>
              </a:pPr>
              <a:t>151</a:t>
            </a:fld>
            <a:endParaRPr lang="it-IT">
              <a:solidFill>
                <a:prstClr val="white">
                  <a:tint val="75000"/>
                </a:prstClr>
              </a:solidFill>
            </a:endParaRPr>
          </a:p>
        </p:txBody>
      </p:sp>
      <p:pic>
        <p:nvPicPr>
          <p:cNvPr id="17510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80963" y="1506538"/>
            <a:ext cx="8928100" cy="5351462"/>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defRPr/>
            </a:pPr>
            <a:r>
              <a:rPr lang="it-IT" altLang="it-IT" sz="1800" b="1" i="1" dirty="0" smtClean="0">
                <a:solidFill>
                  <a:srgbClr val="000000"/>
                </a:solidFill>
                <a:cs typeface="Arial" charset="0"/>
              </a:rPr>
              <a:t>Caso: Verbale di Accordo aziendale (Staff Leasing)</a:t>
            </a:r>
            <a:endParaRPr lang="it-IT" altLang="it-IT" sz="1800" b="1" i="1" dirty="0">
              <a:solidFill>
                <a:srgbClr val="000000"/>
              </a:solidFill>
              <a:cs typeface="Arial" charset="0"/>
            </a:endParaRPr>
          </a:p>
          <a:p>
            <a:pPr algn="just" eaLnBrk="1" hangingPunct="1">
              <a:buFont typeface="Arial" charset="0"/>
              <a:buNone/>
              <a:defRPr/>
            </a:pPr>
            <a:endParaRPr lang="it-IT" altLang="it-IT" sz="1800" i="1" dirty="0">
              <a:solidFill>
                <a:srgbClr val="000000"/>
              </a:solidFill>
              <a:cs typeface="Arial" charset="0"/>
            </a:endParaRPr>
          </a:p>
          <a:p>
            <a:pPr algn="ctr" eaLnBrk="1" hangingPunct="1">
              <a:buFont typeface="Arial" charset="0"/>
              <a:buNone/>
              <a:defRPr/>
            </a:pPr>
            <a:r>
              <a:rPr lang="it-IT" altLang="it-IT" sz="1800" b="1" i="1" dirty="0">
                <a:solidFill>
                  <a:srgbClr val="000000"/>
                </a:solidFill>
                <a:cs typeface="Arial" charset="0"/>
              </a:rPr>
              <a:t>Introduzione   di  strumenti  di flessibilità per  la ciclica alternanza  delle </a:t>
            </a:r>
            <a:r>
              <a:rPr lang="it-IT" altLang="it-IT" sz="1800" b="1" i="1" dirty="0" smtClean="0">
                <a:solidFill>
                  <a:srgbClr val="000000"/>
                </a:solidFill>
                <a:cs typeface="Arial" charset="0"/>
              </a:rPr>
              <a:t>produzioni</a:t>
            </a: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 </a:t>
            </a:r>
            <a:r>
              <a:rPr lang="it-IT" altLang="it-IT" sz="1800" i="1" dirty="0">
                <a:solidFill>
                  <a:srgbClr val="000000"/>
                </a:solidFill>
                <a:cs typeface="Arial" charset="0"/>
              </a:rPr>
              <a:t>In data 8 maggio 2014 presso lo </a:t>
            </a:r>
            <a:r>
              <a:rPr lang="it-IT" altLang="it-IT" sz="1800" i="1" dirty="0" smtClean="0">
                <a:solidFill>
                  <a:srgbClr val="000000"/>
                </a:solidFill>
                <a:cs typeface="Arial" charset="0"/>
              </a:rPr>
              <a:t>stabilimento</a:t>
            </a:r>
            <a:r>
              <a:rPr lang="it-IT" altLang="it-IT" sz="1800" i="1" dirty="0">
                <a:solidFill>
                  <a:srgbClr val="000000"/>
                </a:solidFill>
                <a:cs typeface="Arial" charset="0"/>
              </a:rPr>
              <a:t>	 </a:t>
            </a:r>
            <a:r>
              <a:rPr lang="it-IT" altLang="it-IT" sz="1800" i="1" dirty="0" smtClean="0">
                <a:solidFill>
                  <a:srgbClr val="000000"/>
                </a:solidFill>
                <a:cs typeface="Arial" charset="0"/>
              </a:rPr>
              <a:t> si sono </a:t>
            </a:r>
            <a:r>
              <a:rPr lang="it-IT" altLang="it-IT" sz="1800" i="1" dirty="0">
                <a:solidFill>
                  <a:srgbClr val="000000"/>
                </a:solidFill>
                <a:cs typeface="Arial" charset="0"/>
              </a:rPr>
              <a:t>incontrati:</a:t>
            </a:r>
          </a:p>
          <a:p>
            <a:pPr algn="just" eaLnBrk="1" hangingPunct="1">
              <a:buFont typeface="Arial" charset="0"/>
              <a:buNone/>
              <a:defRPr/>
            </a:pPr>
            <a:r>
              <a:rPr lang="it-IT" altLang="it-IT" sz="1800" i="1" dirty="0" smtClean="0">
                <a:solidFill>
                  <a:srgbClr val="000000"/>
                </a:solidFill>
                <a:cs typeface="Arial" charset="0"/>
              </a:rPr>
              <a:t>- la </a:t>
            </a:r>
            <a:r>
              <a:rPr lang="it-IT" altLang="it-IT" sz="1800" i="1" dirty="0">
                <a:solidFill>
                  <a:srgbClr val="000000"/>
                </a:solidFill>
                <a:cs typeface="Arial" charset="0"/>
              </a:rPr>
              <a:t>direzione di stabilimento rappresentata da </a:t>
            </a:r>
          </a:p>
          <a:p>
            <a:pPr marL="285750" indent="-285750" algn="just" eaLnBrk="1" hangingPunct="1">
              <a:buFontTx/>
              <a:buChar char="-"/>
              <a:defRPr/>
            </a:pPr>
            <a:r>
              <a:rPr lang="it-IT" altLang="it-IT" sz="1800" i="1" dirty="0" smtClean="0">
                <a:solidFill>
                  <a:srgbClr val="000000"/>
                </a:solidFill>
                <a:cs typeface="Arial" charset="0"/>
              </a:rPr>
              <a:t>la </a:t>
            </a:r>
            <a:r>
              <a:rPr lang="it-IT" altLang="it-IT" sz="1800" i="1" dirty="0">
                <a:solidFill>
                  <a:srgbClr val="000000"/>
                </a:solidFill>
                <a:cs typeface="Arial" charset="0"/>
              </a:rPr>
              <a:t>RSU </a:t>
            </a:r>
            <a:r>
              <a:rPr lang="it-IT" altLang="it-IT" sz="1800" i="1" dirty="0" smtClean="0">
                <a:solidFill>
                  <a:srgbClr val="000000"/>
                </a:solidFill>
                <a:cs typeface="Arial" charset="0"/>
              </a:rPr>
              <a:t>di </a:t>
            </a:r>
            <a:r>
              <a:rPr lang="it-IT" altLang="it-IT" sz="1800" i="1" dirty="0">
                <a:solidFill>
                  <a:srgbClr val="000000"/>
                </a:solidFill>
                <a:cs typeface="Arial" charset="0"/>
              </a:rPr>
              <a:t>stabilimento rappresentata </a:t>
            </a:r>
            <a:r>
              <a:rPr lang="it-IT" altLang="it-IT" sz="1800" i="1" dirty="0" smtClean="0">
                <a:solidFill>
                  <a:srgbClr val="000000"/>
                </a:solidFill>
                <a:cs typeface="Arial" charset="0"/>
              </a:rPr>
              <a:t>da</a:t>
            </a:r>
          </a:p>
          <a:p>
            <a:pPr marL="285750" indent="-285750" algn="just" eaLnBrk="1" hangingPunct="1">
              <a:buFontTx/>
              <a:buChar char="-"/>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 premesso che lo </a:t>
            </a:r>
            <a:r>
              <a:rPr lang="it-IT" altLang="it-IT" sz="1800" i="1" dirty="0">
                <a:solidFill>
                  <a:srgbClr val="000000"/>
                </a:solidFill>
                <a:cs typeface="Arial" charset="0"/>
              </a:rPr>
              <a:t>stabilimento </a:t>
            </a:r>
            <a:r>
              <a:rPr lang="it-IT" altLang="it-IT" sz="1800" i="1" dirty="0" smtClean="0">
                <a:solidFill>
                  <a:srgbClr val="000000"/>
                </a:solidFill>
                <a:cs typeface="Arial" charset="0"/>
              </a:rPr>
              <a:t>          , </a:t>
            </a:r>
            <a:r>
              <a:rPr lang="it-IT" altLang="it-IT" sz="1800" i="1" dirty="0">
                <a:solidFill>
                  <a:srgbClr val="000000"/>
                </a:solidFill>
                <a:cs typeface="Arial" charset="0"/>
              </a:rPr>
              <a:t>opera in </a:t>
            </a:r>
            <a:r>
              <a:rPr lang="it-IT" altLang="it-IT" sz="1800" i="1" dirty="0" smtClean="0">
                <a:solidFill>
                  <a:srgbClr val="000000"/>
                </a:solidFill>
                <a:cs typeface="Arial" charset="0"/>
              </a:rPr>
              <a:t>un </a:t>
            </a:r>
            <a:r>
              <a:rPr lang="it-IT" altLang="it-IT" sz="1800" i="1" dirty="0">
                <a:solidFill>
                  <a:srgbClr val="000000"/>
                </a:solidFill>
                <a:cs typeface="Arial" charset="0"/>
              </a:rPr>
              <a:t>mercato caratterizzato da </a:t>
            </a:r>
            <a:r>
              <a:rPr lang="it-IT" altLang="it-IT" sz="1800" i="1" dirty="0" smtClean="0">
                <a:solidFill>
                  <a:srgbClr val="000000"/>
                </a:solidFill>
                <a:cs typeface="Arial" charset="0"/>
              </a:rPr>
              <a:t>una crescente variabilità </a:t>
            </a:r>
            <a:r>
              <a:rPr lang="it-IT" altLang="it-IT" sz="1800" i="1" dirty="0">
                <a:solidFill>
                  <a:srgbClr val="000000"/>
                </a:solidFill>
                <a:cs typeface="Arial" charset="0"/>
              </a:rPr>
              <a:t>e imprevedibilità nel flusso dei volumi produttivi con la conseguente difficoltà nel programmare vendite e conseguentemente  produzione;</a:t>
            </a:r>
          </a:p>
          <a:p>
            <a:pPr algn="just" eaLnBrk="1" hangingPunct="1">
              <a:buFont typeface="Arial" charset="0"/>
              <a:buNone/>
              <a:defRPr/>
            </a:pPr>
            <a:r>
              <a:rPr lang="it-IT" altLang="it-IT" sz="1800" i="1" dirty="0" smtClean="0">
                <a:solidFill>
                  <a:srgbClr val="000000"/>
                </a:solidFill>
                <a:cs typeface="Arial" charset="0"/>
              </a:rPr>
              <a:t>- in </a:t>
            </a:r>
            <a:r>
              <a:rPr lang="it-IT" altLang="it-IT" sz="1800" i="1" dirty="0">
                <a:solidFill>
                  <a:srgbClr val="000000"/>
                </a:solidFill>
                <a:cs typeface="Arial" charset="0"/>
              </a:rPr>
              <a:t>considerazione della ciclica alternanza delle </a:t>
            </a:r>
            <a:r>
              <a:rPr lang="it-IT" altLang="it-IT" sz="1800" i="1" dirty="0" smtClean="0">
                <a:solidFill>
                  <a:srgbClr val="000000"/>
                </a:solidFill>
                <a:cs typeface="Arial" charset="0"/>
              </a:rPr>
              <a:t>produzioni, </a:t>
            </a:r>
            <a:r>
              <a:rPr lang="it-IT" altLang="it-IT" sz="1800" i="1" dirty="0">
                <a:solidFill>
                  <a:srgbClr val="000000"/>
                </a:solidFill>
                <a:cs typeface="Arial" charset="0"/>
              </a:rPr>
              <a:t>diventata  ormai una costante in ragione delle esigenze di </a:t>
            </a:r>
            <a:r>
              <a:rPr lang="it-IT" altLang="it-IT" sz="1800" i="1" dirty="0" smtClean="0">
                <a:solidFill>
                  <a:srgbClr val="000000"/>
                </a:solidFill>
                <a:cs typeface="Arial" charset="0"/>
              </a:rPr>
              <a:t>mercato, </a:t>
            </a:r>
            <a:r>
              <a:rPr lang="it-IT" altLang="it-IT" sz="1800" i="1" dirty="0">
                <a:solidFill>
                  <a:srgbClr val="000000"/>
                </a:solidFill>
                <a:cs typeface="Arial" charset="0"/>
              </a:rPr>
              <a:t>per poter assicurare i livelli </a:t>
            </a:r>
            <a:r>
              <a:rPr lang="it-IT" altLang="it-IT" sz="1800" i="1" dirty="0" smtClean="0">
                <a:solidFill>
                  <a:srgbClr val="000000"/>
                </a:solidFill>
                <a:cs typeface="Arial" charset="0"/>
              </a:rPr>
              <a:t>di </a:t>
            </a:r>
            <a:r>
              <a:rPr lang="it-IT" altLang="it-IT" sz="1800" i="1" dirty="0">
                <a:solidFill>
                  <a:srgbClr val="000000"/>
                </a:solidFill>
                <a:cs typeface="Arial" charset="0"/>
              </a:rPr>
              <a:t>produzione e principalmente gli standard </a:t>
            </a:r>
            <a:r>
              <a:rPr lang="it-IT" altLang="it-IT" sz="1800" i="1" dirty="0" smtClean="0">
                <a:solidFill>
                  <a:srgbClr val="000000"/>
                </a:solidFill>
                <a:cs typeface="Arial" charset="0"/>
              </a:rPr>
              <a:t>qualitativi, </a:t>
            </a:r>
            <a:r>
              <a:rPr lang="it-IT" altLang="it-IT" sz="1800" i="1" dirty="0">
                <a:solidFill>
                  <a:srgbClr val="000000"/>
                </a:solidFill>
                <a:cs typeface="Arial" charset="0"/>
              </a:rPr>
              <a:t>necessita periodicamente di </a:t>
            </a:r>
            <a:r>
              <a:rPr lang="it-IT" altLang="it-IT" sz="1800" b="1" i="1" dirty="0">
                <a:solidFill>
                  <a:srgbClr val="000000"/>
                </a:solidFill>
                <a:cs typeface="Arial" charset="0"/>
              </a:rPr>
              <a:t>utilizzare strumenti di </a:t>
            </a:r>
            <a:r>
              <a:rPr lang="it-IT" altLang="it-IT" sz="1800" b="1" i="1" dirty="0" smtClean="0">
                <a:solidFill>
                  <a:srgbClr val="000000"/>
                </a:solidFill>
                <a:cs typeface="Arial" charset="0"/>
              </a:rPr>
              <a:t>flessibilità </a:t>
            </a:r>
            <a:r>
              <a:rPr lang="it-IT" altLang="it-IT" sz="1800" b="1" i="1" dirty="0">
                <a:solidFill>
                  <a:srgbClr val="000000"/>
                </a:solidFill>
                <a:cs typeface="Arial" charset="0"/>
              </a:rPr>
              <a:t>e nello specifico: contratti di lavoro a tempo </a:t>
            </a:r>
            <a:r>
              <a:rPr lang="it-IT" altLang="it-IT" sz="1800" b="1" i="1" dirty="0" smtClean="0">
                <a:solidFill>
                  <a:srgbClr val="000000"/>
                </a:solidFill>
                <a:cs typeface="Arial" charset="0"/>
              </a:rPr>
              <a:t>determinato </a:t>
            </a:r>
            <a:r>
              <a:rPr lang="it-IT" altLang="it-IT" sz="1800" b="1" i="1" dirty="0">
                <a:solidFill>
                  <a:srgbClr val="000000"/>
                </a:solidFill>
                <a:cs typeface="Arial" charset="0"/>
              </a:rPr>
              <a:t>e contratti di somministrazione di lavoro a tempo determinato ed indeterminato (c.d. Staff Leasing) i</a:t>
            </a:r>
            <a:r>
              <a:rPr lang="it-IT" altLang="it-IT" sz="1800" b="1" i="1" dirty="0" smtClean="0">
                <a:solidFill>
                  <a:srgbClr val="000000"/>
                </a:solidFill>
                <a:cs typeface="Arial" charset="0"/>
              </a:rPr>
              <a:t>donei </a:t>
            </a:r>
            <a:r>
              <a:rPr lang="it-IT" altLang="it-IT" sz="1800" b="1" i="1" dirty="0">
                <a:solidFill>
                  <a:srgbClr val="000000"/>
                </a:solidFill>
                <a:cs typeface="Arial" charset="0"/>
              </a:rPr>
              <a:t>a gestire </a:t>
            </a:r>
            <a:r>
              <a:rPr lang="it-IT" altLang="it-IT" sz="1800" b="1" i="1" dirty="0" smtClean="0">
                <a:solidFill>
                  <a:srgbClr val="000000"/>
                </a:solidFill>
                <a:cs typeface="Arial" charset="0"/>
              </a:rPr>
              <a:t>gli </a:t>
            </a:r>
            <a:r>
              <a:rPr lang="it-IT" altLang="it-IT" sz="1800" b="1" i="1" dirty="0">
                <a:solidFill>
                  <a:srgbClr val="000000"/>
                </a:solidFill>
                <a:cs typeface="Arial" charset="0"/>
              </a:rPr>
              <a:t>incrementi temporanei </a:t>
            </a:r>
            <a:r>
              <a:rPr lang="it-IT" altLang="it-IT" sz="1800" b="1" i="1" dirty="0" smtClean="0">
                <a:solidFill>
                  <a:srgbClr val="000000"/>
                </a:solidFill>
                <a:cs typeface="Arial" charset="0"/>
              </a:rPr>
              <a:t>di </a:t>
            </a:r>
            <a:r>
              <a:rPr lang="it-IT" altLang="it-IT" sz="1800" b="1" i="1" dirty="0">
                <a:solidFill>
                  <a:srgbClr val="000000"/>
                </a:solidFill>
                <a:cs typeface="Arial" charset="0"/>
              </a:rPr>
              <a:t>produzione:</a:t>
            </a:r>
          </a:p>
          <a:p>
            <a:pPr algn="just" eaLnBrk="1" hangingPunct="1">
              <a:buFont typeface="Arial" charset="0"/>
              <a:buNone/>
              <a:defRPr/>
            </a:pPr>
            <a:endParaRPr lang="it-IT" altLang="it-IT" sz="1800" i="1" dirty="0">
              <a:solidFill>
                <a:srgbClr val="000000"/>
              </a:solidFill>
              <a:cs typeface="Arial" charset="0"/>
            </a:endParaRPr>
          </a:p>
        </p:txBody>
      </p:sp>
      <p:pic>
        <p:nvPicPr>
          <p:cNvPr id="17511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7574AAF-BC3E-4633-ACFF-13EA17C14C0C}" type="slidenum">
              <a:rPr lang="it-IT" smtClean="0">
                <a:solidFill>
                  <a:prstClr val="white">
                    <a:tint val="75000"/>
                  </a:prstClr>
                </a:solidFill>
              </a:rPr>
              <a:pPr>
                <a:defRPr/>
              </a:pPr>
              <a:t>152</a:t>
            </a:fld>
            <a:endParaRPr lang="it-IT">
              <a:solidFill>
                <a:prstClr val="white">
                  <a:tint val="75000"/>
                </a:prstClr>
              </a:solidFill>
            </a:endParaRPr>
          </a:p>
        </p:txBody>
      </p:sp>
      <p:pic>
        <p:nvPicPr>
          <p:cNvPr id="17613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76133" name="Sottotitolo 2"/>
          <p:cNvSpPr txBox="1">
            <a:spLocks/>
          </p:cNvSpPr>
          <p:nvPr/>
        </p:nvSpPr>
        <p:spPr bwMode="auto">
          <a:xfrm>
            <a:off x="80963" y="1506538"/>
            <a:ext cx="8928100" cy="4802187"/>
          </a:xfrm>
          <a:prstGeom prst="rect">
            <a:avLst/>
          </a:prstGeom>
          <a:noFill/>
          <a:ln w="9525">
            <a:solidFill>
              <a:srgbClr val="C6D9F1"/>
            </a:solidFill>
            <a:miter lim="800000"/>
            <a:headEnd/>
            <a:tailEnd/>
          </a:ln>
        </p:spPr>
        <p:txBody>
          <a:bodyPr/>
          <a:lstStyle/>
          <a:p>
            <a:pPr marL="285750" indent="-285750" algn="just">
              <a:spcBef>
                <a:spcPct val="20000"/>
              </a:spcBef>
              <a:buFontTx/>
              <a:buChar char="-"/>
            </a:pPr>
            <a:endParaRPr lang="it-IT" altLang="it-IT" i="1">
              <a:solidFill>
                <a:srgbClr val="000000"/>
              </a:solidFill>
              <a:latin typeface="Calibri" pitchFamily="34" charset="0"/>
            </a:endParaRPr>
          </a:p>
          <a:p>
            <a:pPr marL="285750" indent="-285750" algn="just">
              <a:spcBef>
                <a:spcPct val="20000"/>
              </a:spcBef>
              <a:buFontTx/>
              <a:buChar char="-"/>
            </a:pPr>
            <a:endParaRPr lang="it-IT" altLang="it-IT" i="1">
              <a:solidFill>
                <a:srgbClr val="000000"/>
              </a:solidFill>
              <a:latin typeface="Calibri" pitchFamily="34" charset="0"/>
            </a:endParaRPr>
          </a:p>
          <a:p>
            <a:pPr marL="285750" indent="-285750" algn="just">
              <a:spcBef>
                <a:spcPct val="20000"/>
              </a:spcBef>
              <a:buFont typeface="Arial" pitchFamily="34" charset="0"/>
              <a:buChar char="•"/>
            </a:pPr>
            <a:r>
              <a:rPr lang="it-IT" altLang="it-IT" i="1">
                <a:solidFill>
                  <a:srgbClr val="000000"/>
                </a:solidFill>
                <a:latin typeface="Calibri" pitchFamily="34" charset="0"/>
              </a:rPr>
              <a:t>nel corso dell'ultimo anno l’ azienda ha saputo rispondere ai picchi produttivi anche attraverso l’ assunzione di personale temporaneo che, a seguito del consolidamento di tali picchi, ha consentito la trasformazione a tempo indeterminato;</a:t>
            </a:r>
          </a:p>
          <a:p>
            <a:pPr marL="285750" indent="-285750" algn="just">
              <a:spcBef>
                <a:spcPct val="20000"/>
              </a:spcBef>
              <a:buFont typeface="Arial" pitchFamily="34" charset="0"/>
              <a:buChar char="•"/>
            </a:pPr>
            <a:r>
              <a:rPr lang="it-IT" altLang="it-IT" i="1">
                <a:solidFill>
                  <a:srgbClr val="000000"/>
                </a:solidFill>
                <a:latin typeface="Calibri" pitchFamily="34" charset="0"/>
              </a:rPr>
              <a:t>vi è una costante necessità di risultare sempre più competitivi sia in termini di costo che in termini di flessibilità organizzativa verso i mercati esteri:</a:t>
            </a:r>
          </a:p>
          <a:p>
            <a:pPr marL="285750" indent="-285750" algn="just">
              <a:spcBef>
                <a:spcPct val="20000"/>
              </a:spcBef>
              <a:buFont typeface="Arial" pitchFamily="34" charset="0"/>
              <a:buChar char="•"/>
            </a:pPr>
            <a:r>
              <a:rPr lang="it-IT" altLang="it-IT" i="1">
                <a:solidFill>
                  <a:srgbClr val="000000"/>
                </a:solidFill>
                <a:latin typeface="Calibri" pitchFamily="34" charset="0"/>
              </a:rPr>
              <a:t>nel confronto con paesi emergenti con capacità produttive a basso costo e sempre più aggressive, si rende necessario l'utilizzo di strumenti finalizzati al raggiungimento di una migliore e maggiore flessibilità produttiva ed operativa al fine di salvaguardare nel medio/lungo termine l'attività aziendale e 1 livelli occupazionali complessivi;</a:t>
            </a:r>
          </a:p>
          <a:p>
            <a:pPr marL="285750" indent="-285750" algn="just">
              <a:spcBef>
                <a:spcPct val="20000"/>
              </a:spcBef>
              <a:buFont typeface="Arial" pitchFamily="34" charset="0"/>
              <a:buChar char="•"/>
            </a:pPr>
            <a:r>
              <a:rPr lang="it-IT" altLang="it-IT" i="1">
                <a:solidFill>
                  <a:srgbClr val="000000"/>
                </a:solidFill>
                <a:latin typeface="Calibri" pitchFamily="34" charset="0"/>
              </a:rPr>
              <a:t>la RSU valuta positivamente l’utilizzo dei contratti di lavoro a tempo determinato e della somministrazione. volti a favorire ed accompagnare, ove possibile, nuove produzioni, ed a consolidare le produzioni attualmente esistenti presso lo stabilimento e sulla base della recente esperienza, reputa tali strumenti utili alla stabilizzazione dei contratti:</a:t>
            </a:r>
          </a:p>
          <a:p>
            <a:pPr marL="285750" indent="-285750" algn="just">
              <a:spcBef>
                <a:spcPct val="20000"/>
              </a:spcBef>
              <a:buFontTx/>
              <a:buChar char="-"/>
            </a:pPr>
            <a:endParaRPr lang="it-IT" altLang="it-IT" i="1">
              <a:solidFill>
                <a:srgbClr val="000000"/>
              </a:solidFill>
              <a:latin typeface="Calibri" pitchFamily="34" charset="0"/>
            </a:endParaRPr>
          </a:p>
        </p:txBody>
      </p:sp>
      <p:pic>
        <p:nvPicPr>
          <p:cNvPr id="17613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0DF26CDA-5B3C-46BF-921F-C11FDCED5B6D}" type="slidenum">
              <a:rPr lang="it-IT" smtClean="0">
                <a:solidFill>
                  <a:prstClr val="white">
                    <a:tint val="75000"/>
                  </a:prstClr>
                </a:solidFill>
              </a:rPr>
              <a:pPr>
                <a:defRPr/>
              </a:pPr>
              <a:t>153</a:t>
            </a:fld>
            <a:endParaRPr lang="it-IT">
              <a:solidFill>
                <a:prstClr val="white">
                  <a:tint val="75000"/>
                </a:prstClr>
              </a:solidFill>
            </a:endParaRPr>
          </a:p>
        </p:txBody>
      </p:sp>
      <p:pic>
        <p:nvPicPr>
          <p:cNvPr id="17715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80963" y="1506538"/>
            <a:ext cx="8928100" cy="4802187"/>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0" indent="-285750" algn="just" eaLnBrk="1" hangingPunct="1">
              <a:buFontTx/>
              <a:buChar char="-"/>
              <a:defRPr/>
            </a:pPr>
            <a:endParaRPr lang="it-IT" altLang="it-IT" sz="1800" i="1" dirty="0" smtClean="0">
              <a:solidFill>
                <a:srgbClr val="000000"/>
              </a:solidFill>
              <a:cs typeface="Arial" charset="0"/>
            </a:endParaRPr>
          </a:p>
          <a:p>
            <a:pPr marL="285750" indent="-285750" algn="just" eaLnBrk="1" hangingPunct="1">
              <a:buFontTx/>
              <a:buChar char="-"/>
              <a:defRPr/>
            </a:pPr>
            <a:endParaRPr lang="it-IT" altLang="it-IT" sz="1800" i="1" dirty="0" smtClean="0">
              <a:solidFill>
                <a:srgbClr val="000000"/>
              </a:solidFill>
              <a:cs typeface="Arial" charset="0"/>
            </a:endParaRPr>
          </a:p>
          <a:p>
            <a:pPr algn="ctr" eaLnBrk="1" hangingPunct="1">
              <a:buFont typeface="Arial" charset="0"/>
              <a:buNone/>
              <a:defRPr/>
            </a:pPr>
            <a:r>
              <a:rPr lang="it-IT" altLang="it-IT" sz="1800" i="1" dirty="0" smtClean="0">
                <a:solidFill>
                  <a:srgbClr val="000000"/>
                </a:solidFill>
                <a:cs typeface="Arial" charset="0"/>
              </a:rPr>
              <a:t>tutto </a:t>
            </a:r>
            <a:r>
              <a:rPr lang="it-IT" altLang="it-IT" sz="1800" i="1" dirty="0">
                <a:solidFill>
                  <a:srgbClr val="000000"/>
                </a:solidFill>
                <a:cs typeface="Arial" charset="0"/>
              </a:rPr>
              <a:t>ciò premesso</a:t>
            </a: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a:solidFill>
                  <a:srgbClr val="000000"/>
                </a:solidFill>
                <a:cs typeface="Arial" charset="0"/>
              </a:rPr>
              <a:t>1.	le parti. nell'ambito </a:t>
            </a:r>
            <a:r>
              <a:rPr lang="it-IT" altLang="it-IT" sz="1800" i="1" dirty="0" smtClean="0">
                <a:solidFill>
                  <a:srgbClr val="000000"/>
                </a:solidFill>
                <a:cs typeface="Arial" charset="0"/>
              </a:rPr>
              <a:t>di un </a:t>
            </a:r>
            <a:r>
              <a:rPr lang="it-IT" altLang="it-IT" sz="1800" i="1" dirty="0">
                <a:solidFill>
                  <a:srgbClr val="000000"/>
                </a:solidFill>
                <a:cs typeface="Arial" charset="0"/>
              </a:rPr>
              <a:t>positivo e costruttivo confronto. al fine </a:t>
            </a:r>
            <a:r>
              <a:rPr lang="it-IT" altLang="it-IT" sz="1800" i="1" dirty="0" smtClean="0">
                <a:solidFill>
                  <a:srgbClr val="000000"/>
                </a:solidFill>
                <a:cs typeface="Arial" charset="0"/>
              </a:rPr>
              <a:t>di </a:t>
            </a:r>
            <a:r>
              <a:rPr lang="it-IT" altLang="it-IT" sz="1800" i="1" dirty="0">
                <a:solidFill>
                  <a:srgbClr val="000000"/>
                </a:solidFill>
                <a:cs typeface="Arial" charset="0"/>
              </a:rPr>
              <a:t>fornire </a:t>
            </a:r>
            <a:r>
              <a:rPr lang="it-IT" altLang="it-IT" sz="1800" i="1" dirty="0" smtClean="0">
                <a:solidFill>
                  <a:srgbClr val="000000"/>
                </a:solidFill>
                <a:cs typeface="Arial" charset="0"/>
              </a:rPr>
              <a:t>risposte  </a:t>
            </a:r>
            <a:r>
              <a:rPr lang="it-IT" altLang="it-IT" sz="1800" i="1" dirty="0">
                <a:solidFill>
                  <a:srgbClr val="000000"/>
                </a:solidFill>
                <a:cs typeface="Arial" charset="0"/>
              </a:rPr>
              <a:t>alle nuove esigenze organizzative e </a:t>
            </a:r>
            <a:r>
              <a:rPr lang="it-IT" altLang="it-IT" sz="1800" i="1" dirty="0" smtClean="0">
                <a:solidFill>
                  <a:srgbClr val="000000"/>
                </a:solidFill>
                <a:cs typeface="Arial" charset="0"/>
              </a:rPr>
              <a:t>produttive ad </a:t>
            </a:r>
            <a:r>
              <a:rPr lang="it-IT" altLang="it-IT" sz="1800" i="1" dirty="0">
                <a:solidFill>
                  <a:srgbClr val="000000"/>
                </a:solidFill>
                <a:cs typeface="Arial" charset="0"/>
              </a:rPr>
              <a:t>integrazione di quanto stabilito dall'art 3, </a:t>
            </a:r>
            <a:r>
              <a:rPr lang="it-IT" altLang="it-IT" sz="1800" i="1" dirty="0" err="1">
                <a:solidFill>
                  <a:srgbClr val="000000"/>
                </a:solidFill>
                <a:cs typeface="Arial" charset="0"/>
              </a:rPr>
              <a:t>lett</a:t>
            </a:r>
            <a:r>
              <a:rPr lang="it-IT" altLang="it-IT" sz="1800" i="1" dirty="0">
                <a:solidFill>
                  <a:srgbClr val="000000"/>
                </a:solidFill>
                <a:cs typeface="Arial" charset="0"/>
              </a:rPr>
              <a:t>. C {contratto a tempo determinato) e </a:t>
            </a:r>
            <a:r>
              <a:rPr lang="it-IT" altLang="it-IT" sz="1800" i="1" dirty="0" err="1">
                <a:solidFill>
                  <a:srgbClr val="000000"/>
                </a:solidFill>
                <a:cs typeface="Arial" charset="0"/>
              </a:rPr>
              <a:t>lett</a:t>
            </a:r>
            <a:r>
              <a:rPr lang="it-IT" altLang="it-IT" sz="1800" i="1" dirty="0">
                <a:solidFill>
                  <a:srgbClr val="000000"/>
                </a:solidFill>
                <a:cs typeface="Arial" charset="0"/>
              </a:rPr>
              <a:t>. D (contratto di </a:t>
            </a:r>
            <a:r>
              <a:rPr lang="it-IT" altLang="it-IT" sz="1800" i="1" dirty="0" smtClean="0">
                <a:solidFill>
                  <a:srgbClr val="000000"/>
                </a:solidFill>
                <a:cs typeface="Arial" charset="0"/>
              </a:rPr>
              <a:t>somministrazione </a:t>
            </a:r>
            <a:r>
              <a:rPr lang="it-IT" altLang="it-IT" sz="1800" i="1" dirty="0">
                <a:solidFill>
                  <a:srgbClr val="000000"/>
                </a:solidFill>
                <a:cs typeface="Arial" charset="0"/>
              </a:rPr>
              <a:t>a tempo determinato). del vigente CCNL industria chimica. </a:t>
            </a:r>
            <a:r>
              <a:rPr lang="it-IT" altLang="it-IT" sz="1800" i="1" dirty="0" err="1">
                <a:solidFill>
                  <a:srgbClr val="000000"/>
                </a:solidFill>
                <a:cs typeface="Arial" charset="0"/>
              </a:rPr>
              <a:t>nonchè</a:t>
            </a:r>
            <a:r>
              <a:rPr lang="it-IT" altLang="it-IT" sz="1800" i="1" dirty="0">
                <a:solidFill>
                  <a:srgbClr val="000000"/>
                </a:solidFill>
                <a:cs typeface="Arial" charset="0"/>
              </a:rPr>
              <a:t> dell'art.1O, co. 7, del d.lgs. 368/01, e dell'art. 20. co.3 e 4 del d.lgs.276/03 concordano di avvalersi dello strumento della somministrazione a tempo indeterminato. individuando, ai sensi di quanto previsto dall'art  20, comma 3 </a:t>
            </a:r>
            <a:r>
              <a:rPr lang="it-IT" altLang="it-IT" sz="1800" i="1" dirty="0" smtClean="0">
                <a:solidFill>
                  <a:srgbClr val="000000"/>
                </a:solidFill>
                <a:cs typeface="Arial" charset="0"/>
              </a:rPr>
              <a:t> </a:t>
            </a:r>
            <a:r>
              <a:rPr lang="it-IT" altLang="it-IT" sz="1800" i="1" dirty="0" err="1" smtClean="0">
                <a:solidFill>
                  <a:srgbClr val="000000"/>
                </a:solidFill>
                <a:cs typeface="Arial" charset="0"/>
              </a:rPr>
              <a:t>lett</a:t>
            </a:r>
            <a:r>
              <a:rPr lang="it-IT" altLang="it-IT" sz="1800" i="1" dirty="0" smtClean="0">
                <a:solidFill>
                  <a:srgbClr val="000000"/>
                </a:solidFill>
                <a:cs typeface="Arial" charset="0"/>
              </a:rPr>
              <a:t>. </a:t>
            </a:r>
            <a:r>
              <a:rPr lang="it-IT" altLang="it-IT" sz="1800" i="1" dirty="0">
                <a:solidFill>
                  <a:srgbClr val="000000"/>
                </a:solidFill>
                <a:cs typeface="Arial" charset="0"/>
              </a:rPr>
              <a:t>i) del d. </a:t>
            </a:r>
            <a:r>
              <a:rPr lang="it-IT" altLang="it-IT" sz="1800" i="1" dirty="0" err="1">
                <a:solidFill>
                  <a:srgbClr val="000000"/>
                </a:solidFill>
                <a:cs typeface="Arial" charset="0"/>
              </a:rPr>
              <a:t>lgs</a:t>
            </a:r>
            <a:r>
              <a:rPr lang="it-IT" altLang="it-IT" sz="1800" i="1" dirty="0">
                <a:solidFill>
                  <a:srgbClr val="000000"/>
                </a:solidFill>
                <a:cs typeface="Arial" charset="0"/>
              </a:rPr>
              <a:t>. 10 settembre 2003 n. 276 così come modificato dalla Legge 23 dicembre 2009 n. 191, particolari e specifiche tipologie di attività ulteriori non espressamente indicate ed individuate dal medesimo art. 20. comma 3°. del d.lgs. 1O settembre 2003 n. 276.</a:t>
            </a: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 </a:t>
            </a:r>
            <a:endParaRPr lang="it-IT" altLang="it-IT" sz="1800" i="1" dirty="0">
              <a:solidFill>
                <a:srgbClr val="000000"/>
              </a:solidFill>
              <a:cs typeface="Arial" charset="0"/>
            </a:endParaRPr>
          </a:p>
          <a:p>
            <a:pPr marL="285750" indent="-285750" algn="just" eaLnBrk="1" hangingPunct="1">
              <a:buFontTx/>
              <a:buChar char="-"/>
              <a:defRPr/>
            </a:pPr>
            <a:endParaRPr lang="it-IT" altLang="it-IT" sz="1800" i="1" dirty="0">
              <a:solidFill>
                <a:srgbClr val="000000"/>
              </a:solidFill>
              <a:cs typeface="Arial" charset="0"/>
            </a:endParaRPr>
          </a:p>
        </p:txBody>
      </p:sp>
      <p:pic>
        <p:nvPicPr>
          <p:cNvPr id="17715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F9F7774-D6B1-47CB-938E-424FEE5F5CA8}" type="slidenum">
              <a:rPr lang="it-IT" smtClean="0">
                <a:solidFill>
                  <a:prstClr val="white">
                    <a:tint val="75000"/>
                  </a:prstClr>
                </a:solidFill>
              </a:rPr>
              <a:pPr>
                <a:defRPr/>
              </a:pPr>
              <a:t>154</a:t>
            </a:fld>
            <a:endParaRPr lang="it-IT">
              <a:solidFill>
                <a:prstClr val="white">
                  <a:tint val="75000"/>
                </a:prstClr>
              </a:solidFill>
            </a:endParaRPr>
          </a:p>
        </p:txBody>
      </p:sp>
      <p:pic>
        <p:nvPicPr>
          <p:cNvPr id="17818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133350" y="1506538"/>
            <a:ext cx="8928100" cy="5235575"/>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defRPr/>
            </a:pPr>
            <a:r>
              <a:rPr lang="it-IT" altLang="it-IT" sz="1800" i="1" dirty="0" smtClean="0">
                <a:solidFill>
                  <a:srgbClr val="000000"/>
                </a:solidFill>
                <a:cs typeface="Arial" charset="0"/>
              </a:rPr>
              <a:t>Nello specifico il </a:t>
            </a:r>
            <a:r>
              <a:rPr lang="it-IT" altLang="it-IT" sz="1800" i="1" dirty="0">
                <a:solidFill>
                  <a:srgbClr val="000000"/>
                </a:solidFill>
                <a:cs typeface="Arial" charset="0"/>
              </a:rPr>
              <a:t>contratto di somministrazione a tempo </a:t>
            </a:r>
            <a:r>
              <a:rPr lang="it-IT" altLang="it-IT" sz="1800" i="1" dirty="0" smtClean="0">
                <a:solidFill>
                  <a:srgbClr val="000000"/>
                </a:solidFill>
                <a:cs typeface="Arial" charset="0"/>
              </a:rPr>
              <a:t>indeterminato </a:t>
            </a:r>
            <a:r>
              <a:rPr lang="it-IT" altLang="it-IT" sz="1800" i="1" dirty="0">
                <a:solidFill>
                  <a:srgbClr val="000000"/>
                </a:solidFill>
                <a:cs typeface="Arial" charset="0"/>
              </a:rPr>
              <a:t>(c.d. Staff Leasing) potrà essere stipulato per:</a:t>
            </a:r>
          </a:p>
          <a:p>
            <a:pPr algn="just" eaLnBrk="1" hangingPunct="1">
              <a:buFont typeface="Arial" charset="0"/>
              <a:buNone/>
              <a:defRPr/>
            </a:pPr>
            <a:r>
              <a:rPr lang="it-IT" altLang="it-IT" sz="1800" i="1" dirty="0">
                <a:solidFill>
                  <a:srgbClr val="000000"/>
                </a:solidFill>
                <a:cs typeface="Arial" charset="0"/>
              </a:rPr>
              <a:t>a.	</a:t>
            </a:r>
            <a:r>
              <a:rPr lang="it-IT" altLang="it-IT" sz="1800" i="1" dirty="0" smtClean="0">
                <a:solidFill>
                  <a:srgbClr val="000000"/>
                </a:solidFill>
                <a:cs typeface="Arial" charset="0"/>
              </a:rPr>
              <a:t>attività </a:t>
            </a:r>
            <a:r>
              <a:rPr lang="it-IT" altLang="it-IT" sz="1800" i="1" dirty="0">
                <a:solidFill>
                  <a:srgbClr val="000000"/>
                </a:solidFill>
                <a:cs typeface="Arial" charset="0"/>
              </a:rPr>
              <a:t>ai confezionamento automatico e manuale svolte nel reparto Produzione</a:t>
            </a:r>
          </a:p>
          <a:p>
            <a:pPr algn="just" eaLnBrk="1" hangingPunct="1">
              <a:buFont typeface="Arial" charset="0"/>
              <a:buNone/>
              <a:defRPr/>
            </a:pPr>
            <a:r>
              <a:rPr lang="it-IT" altLang="it-IT" sz="1800" i="1" dirty="0">
                <a:solidFill>
                  <a:srgbClr val="000000"/>
                </a:solidFill>
                <a:cs typeface="Arial" charset="0"/>
              </a:rPr>
              <a:t>b.	</a:t>
            </a:r>
            <a:r>
              <a:rPr lang="it-IT" altLang="it-IT" sz="1800" i="1" dirty="0" smtClean="0">
                <a:solidFill>
                  <a:srgbClr val="000000"/>
                </a:solidFill>
                <a:cs typeface="Arial" charset="0"/>
              </a:rPr>
              <a:t>attività </a:t>
            </a:r>
            <a:r>
              <a:rPr lang="it-IT" altLang="it-IT" sz="1800" i="1" dirty="0">
                <a:solidFill>
                  <a:srgbClr val="000000"/>
                </a:solidFill>
                <a:cs typeface="Arial" charset="0"/>
              </a:rPr>
              <a:t>di produzione su impianti non di sintesi</a:t>
            </a:r>
          </a:p>
          <a:p>
            <a:pPr algn="just" eaLnBrk="1" hangingPunct="1">
              <a:buFont typeface="Arial" charset="0"/>
              <a:buNone/>
              <a:defRPr/>
            </a:pPr>
            <a:r>
              <a:rPr lang="it-IT" altLang="it-IT" sz="1800" i="1" dirty="0">
                <a:solidFill>
                  <a:srgbClr val="000000"/>
                </a:solidFill>
                <a:cs typeface="Arial" charset="0"/>
              </a:rPr>
              <a:t>c.	Magazzino/movimentazione   </a:t>
            </a:r>
            <a:r>
              <a:rPr lang="it-IT" altLang="it-IT" sz="1800" i="1" dirty="0" smtClean="0">
                <a:solidFill>
                  <a:srgbClr val="000000"/>
                </a:solidFill>
                <a:cs typeface="Arial" charset="0"/>
              </a:rPr>
              <a:t>in-out</a:t>
            </a:r>
            <a:endParaRPr lang="it-IT" altLang="it-IT" sz="1800" i="1" dirty="0">
              <a:solidFill>
                <a:srgbClr val="000000"/>
              </a:solidFill>
              <a:cs typeface="Arial" charset="0"/>
            </a:endParaRPr>
          </a:p>
          <a:p>
            <a:pPr algn="just" eaLnBrk="1" hangingPunct="1">
              <a:buFont typeface="Arial" charset="0"/>
              <a:buNone/>
              <a:defRPr/>
            </a:pPr>
            <a:r>
              <a:rPr lang="it-IT" altLang="it-IT" sz="1800" i="1" dirty="0">
                <a:solidFill>
                  <a:srgbClr val="000000"/>
                </a:solidFill>
                <a:cs typeface="Arial" charset="0"/>
              </a:rPr>
              <a:t>d.	Laboratorio Controllo Qualità</a:t>
            </a:r>
          </a:p>
          <a:p>
            <a:pPr algn="just" eaLnBrk="1" hangingPunct="1">
              <a:buFont typeface="Arial" charset="0"/>
              <a:buNone/>
              <a:defRPr/>
            </a:pPr>
            <a:r>
              <a:rPr lang="it-IT" altLang="it-IT" sz="1800" i="1" dirty="0">
                <a:solidFill>
                  <a:srgbClr val="000000"/>
                </a:solidFill>
                <a:cs typeface="Arial" charset="0"/>
              </a:rPr>
              <a:t>e.	Trattamento Rifiuti/Acque</a:t>
            </a: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a:solidFill>
                  <a:srgbClr val="000000"/>
                </a:solidFill>
                <a:cs typeface="Arial" charset="0"/>
              </a:rPr>
              <a:t>2. Le Parti, in applicazione delle norme di legge </a:t>
            </a:r>
            <a:r>
              <a:rPr lang="it-IT" altLang="it-IT" sz="1800" i="1" dirty="0" smtClean="0">
                <a:solidFill>
                  <a:srgbClr val="000000"/>
                </a:solidFill>
                <a:cs typeface="Arial" charset="0"/>
              </a:rPr>
              <a:t>vigenti </a:t>
            </a:r>
            <a:r>
              <a:rPr lang="it-IT" altLang="it-IT" sz="1800" i="1" dirty="0">
                <a:solidFill>
                  <a:srgbClr val="000000"/>
                </a:solidFill>
                <a:cs typeface="Arial" charset="0"/>
              </a:rPr>
              <a:t>confermano che ai lavoratori </a:t>
            </a:r>
            <a:r>
              <a:rPr lang="it-IT" altLang="it-IT" sz="1800" i="1" dirty="0" smtClean="0">
                <a:solidFill>
                  <a:srgbClr val="000000"/>
                </a:solidFill>
                <a:cs typeface="Arial" charset="0"/>
              </a:rPr>
              <a:t>inseriti </a:t>
            </a:r>
            <a:r>
              <a:rPr lang="it-IT" altLang="it-IT" sz="1800" i="1" dirty="0">
                <a:solidFill>
                  <a:srgbClr val="000000"/>
                </a:solidFill>
                <a:cs typeface="Arial" charset="0"/>
              </a:rPr>
              <a:t>con contratto dì somministrazione a tempo indeterminato verrà applicato un trattamento economico e normativo complessivamente non inferiore a quello dei dipendenti </a:t>
            </a:r>
            <a:r>
              <a:rPr lang="it-IT" altLang="it-IT" sz="1800" i="1" dirty="0" smtClean="0">
                <a:solidFill>
                  <a:srgbClr val="000000"/>
                </a:solidFill>
                <a:cs typeface="Arial" charset="0"/>
              </a:rPr>
              <a:t>dell'azienda di pari livello </a:t>
            </a:r>
            <a:r>
              <a:rPr lang="it-IT" altLang="it-IT" sz="1800" i="1" dirty="0">
                <a:solidFill>
                  <a:srgbClr val="000000"/>
                </a:solidFill>
                <a:cs typeface="Arial" charset="0"/>
              </a:rPr>
              <a:t>e a parità di </a:t>
            </a:r>
            <a:r>
              <a:rPr lang="it-IT" altLang="it-IT" sz="1800" i="1" dirty="0" smtClean="0">
                <a:solidFill>
                  <a:srgbClr val="000000"/>
                </a:solidFill>
                <a:cs typeface="Arial" charset="0"/>
              </a:rPr>
              <a:t>mansioni.</a:t>
            </a: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a:solidFill>
                  <a:srgbClr val="000000"/>
                </a:solidFill>
                <a:cs typeface="Arial" charset="0"/>
              </a:rPr>
              <a:t>3. I lavoratori attualmente occupati presso    	potranno  accedere  allo  staff  leasing, cosi come previsto  nel  presente  accordo,  previa  sottoscrizione  di  un  verbale   di conciliazione  in  sede  sindacale  per transigere  eventuali pretese  connesse  o deducibili dai pregressi rapporti intercorsi con l'Azienda.</a:t>
            </a: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 </a:t>
            </a:r>
            <a:endParaRPr lang="it-IT" altLang="it-IT" sz="1800" i="1" dirty="0">
              <a:solidFill>
                <a:srgbClr val="000000"/>
              </a:solidFill>
              <a:cs typeface="Arial" charset="0"/>
            </a:endParaRP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 </a:t>
            </a:r>
            <a:endParaRPr lang="it-IT" altLang="it-IT" sz="1800" i="1" dirty="0">
              <a:solidFill>
                <a:srgbClr val="000000"/>
              </a:solidFill>
              <a:cs typeface="Arial" charset="0"/>
            </a:endParaRPr>
          </a:p>
          <a:p>
            <a:pPr marL="285750" indent="-285750" algn="just" eaLnBrk="1" hangingPunct="1">
              <a:buFontTx/>
              <a:buChar char="-"/>
              <a:defRPr/>
            </a:pPr>
            <a:endParaRPr lang="it-IT" altLang="it-IT" sz="1800" i="1" dirty="0">
              <a:solidFill>
                <a:srgbClr val="000000"/>
              </a:solidFill>
              <a:cs typeface="Arial" charset="0"/>
            </a:endParaRPr>
          </a:p>
        </p:txBody>
      </p:sp>
      <p:pic>
        <p:nvPicPr>
          <p:cNvPr id="17818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B942FAB-227C-40DD-A12E-7514886B6775}" type="slidenum">
              <a:rPr lang="it-IT" smtClean="0">
                <a:solidFill>
                  <a:prstClr val="white">
                    <a:tint val="75000"/>
                  </a:prstClr>
                </a:solidFill>
              </a:rPr>
              <a:pPr>
                <a:defRPr/>
              </a:pPr>
              <a:t>155</a:t>
            </a:fld>
            <a:endParaRPr lang="it-IT">
              <a:solidFill>
                <a:prstClr val="white">
                  <a:tint val="75000"/>
                </a:prstClr>
              </a:solidFill>
            </a:endParaRPr>
          </a:p>
        </p:txBody>
      </p:sp>
      <p:pic>
        <p:nvPicPr>
          <p:cNvPr id="17920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1861" name="Sottotitolo 2"/>
          <p:cNvSpPr txBox="1">
            <a:spLocks/>
          </p:cNvSpPr>
          <p:nvPr/>
        </p:nvSpPr>
        <p:spPr bwMode="auto">
          <a:xfrm>
            <a:off x="133350" y="1506538"/>
            <a:ext cx="8928100" cy="5235575"/>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Font typeface="Arial" charset="0"/>
              <a:buNone/>
              <a:defRPr/>
            </a:pPr>
            <a:r>
              <a:rPr lang="it-IT" altLang="it-IT" sz="1800" i="1" dirty="0" smtClean="0">
                <a:solidFill>
                  <a:srgbClr val="000000"/>
                </a:solidFill>
                <a:cs typeface="Arial" charset="0"/>
              </a:rPr>
              <a:t>4</a:t>
            </a:r>
            <a:r>
              <a:rPr lang="it-IT" altLang="it-IT" sz="1800" i="1" dirty="0">
                <a:solidFill>
                  <a:srgbClr val="000000"/>
                </a:solidFill>
                <a:cs typeface="Arial" charset="0"/>
              </a:rPr>
              <a:t>. </a:t>
            </a:r>
            <a:r>
              <a:rPr lang="it-IT" altLang="it-IT" sz="1800" i="1" dirty="0" smtClean="0">
                <a:solidFill>
                  <a:srgbClr val="000000"/>
                </a:solidFill>
                <a:cs typeface="Arial" charset="0"/>
              </a:rPr>
              <a:t>L'Azienda in caso </a:t>
            </a:r>
            <a:r>
              <a:rPr lang="it-IT" altLang="it-IT" sz="1800" i="1" dirty="0">
                <a:solidFill>
                  <a:srgbClr val="000000"/>
                </a:solidFill>
                <a:cs typeface="Arial" charset="0"/>
              </a:rPr>
              <a:t>di opportunità di inserimento diretto per mansioni analoghe a quelle occupate dai lavoratori </a:t>
            </a:r>
            <a:r>
              <a:rPr lang="it-IT" altLang="it-IT" sz="1800" i="1" dirty="0" smtClean="0">
                <a:solidFill>
                  <a:srgbClr val="000000"/>
                </a:solidFill>
                <a:cs typeface="Arial" charset="0"/>
              </a:rPr>
              <a:t>in somministrazione </a:t>
            </a:r>
            <a:r>
              <a:rPr lang="it-IT" altLang="it-IT" sz="1800" i="1" dirty="0">
                <a:solidFill>
                  <a:srgbClr val="000000"/>
                </a:solidFill>
                <a:cs typeface="Arial" charset="0"/>
              </a:rPr>
              <a:t>a tempo indeterminato. si impegna ad attingere preferibilmente dal bacino dello staff leasing. Resta inteso che tale vincolo è valido solo per </a:t>
            </a:r>
            <a:r>
              <a:rPr lang="it-IT" altLang="it-IT" sz="1800" i="1" dirty="0" smtClean="0">
                <a:solidFill>
                  <a:srgbClr val="000000"/>
                </a:solidFill>
                <a:cs typeface="Arial" charset="0"/>
              </a:rPr>
              <a:t>i lavoratori </a:t>
            </a:r>
            <a:r>
              <a:rPr lang="it-IT" altLang="it-IT" sz="1800" i="1" dirty="0">
                <a:solidFill>
                  <a:srgbClr val="000000"/>
                </a:solidFill>
                <a:cs typeface="Arial" charset="0"/>
              </a:rPr>
              <a:t>che prestino attività </a:t>
            </a:r>
            <a:r>
              <a:rPr lang="it-IT" altLang="it-IT" sz="1800" i="1" dirty="0" smtClean="0">
                <a:solidFill>
                  <a:srgbClr val="000000"/>
                </a:solidFill>
                <a:cs typeface="Arial" charset="0"/>
              </a:rPr>
              <a:t>presso…..</a:t>
            </a:r>
            <a:endParaRPr lang="it-IT" altLang="it-IT" sz="1800" i="1" dirty="0">
              <a:solidFill>
                <a:srgbClr val="000000"/>
              </a:solidFill>
              <a:cs typeface="Arial" charset="0"/>
            </a:endParaRP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a:solidFill>
                  <a:srgbClr val="000000"/>
                </a:solidFill>
                <a:cs typeface="Arial" charset="0"/>
              </a:rPr>
              <a:t>5. Le </a:t>
            </a:r>
            <a:r>
              <a:rPr lang="it-IT" altLang="it-IT" sz="1800" i="1" dirty="0" smtClean="0">
                <a:solidFill>
                  <a:srgbClr val="000000"/>
                </a:solidFill>
                <a:cs typeface="Arial" charset="0"/>
              </a:rPr>
              <a:t>parti </a:t>
            </a:r>
            <a:r>
              <a:rPr lang="it-IT" altLang="it-IT" sz="1800" i="1" dirty="0">
                <a:solidFill>
                  <a:srgbClr val="000000"/>
                </a:solidFill>
                <a:cs typeface="Arial" charset="0"/>
              </a:rPr>
              <a:t>in relazione alla ciclica alternanza della produzione ed alle periodiche variazioni concordano </a:t>
            </a:r>
            <a:r>
              <a:rPr lang="it-IT" altLang="it-IT" sz="1800" i="1" dirty="0" smtClean="0">
                <a:solidFill>
                  <a:srgbClr val="000000"/>
                </a:solidFill>
                <a:cs typeface="Arial" charset="0"/>
              </a:rPr>
              <a:t>altresì che </a:t>
            </a:r>
            <a:r>
              <a:rPr lang="it-IT" altLang="it-IT" sz="1800" i="1" dirty="0">
                <a:solidFill>
                  <a:srgbClr val="000000"/>
                </a:solidFill>
                <a:cs typeface="Arial" charset="0"/>
              </a:rPr>
              <a:t>costituisce specifica, oggettiva e valida causale per la stipulazione di contratti a tempo determinato e contratti di somministrazione </a:t>
            </a:r>
            <a:r>
              <a:rPr lang="it-IT" altLang="it-IT" sz="1800" i="1" dirty="0" smtClean="0">
                <a:solidFill>
                  <a:srgbClr val="000000"/>
                </a:solidFill>
                <a:cs typeface="Arial" charset="0"/>
              </a:rPr>
              <a:t>di lavoro a tempo determinato, </a:t>
            </a:r>
            <a:r>
              <a:rPr lang="it-IT" altLang="it-IT" sz="1800" i="1" dirty="0">
                <a:solidFill>
                  <a:srgbClr val="000000"/>
                </a:solidFill>
                <a:cs typeface="Arial" charset="0"/>
              </a:rPr>
              <a:t>l'incremento di produzione cosi come le c.d. punte </a:t>
            </a:r>
            <a:r>
              <a:rPr lang="it-IT" altLang="it-IT" sz="1800" i="1" dirty="0" smtClean="0">
                <a:solidFill>
                  <a:srgbClr val="000000"/>
                </a:solidFill>
                <a:cs typeface="Arial" charset="0"/>
              </a:rPr>
              <a:t>di </a:t>
            </a:r>
            <a:r>
              <a:rPr lang="it-IT" altLang="it-IT" sz="1800" i="1" dirty="0">
                <a:solidFill>
                  <a:srgbClr val="000000"/>
                </a:solidFill>
                <a:cs typeface="Arial" charset="0"/>
              </a:rPr>
              <a:t>intensa attività.</a:t>
            </a: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a:solidFill>
                  <a:srgbClr val="000000"/>
                </a:solidFill>
                <a:cs typeface="Arial" charset="0"/>
              </a:rPr>
              <a:t>6 Le parti concordano che il numero totale dei lavoratori in staff leasing contemporaneamente impiegati in missione presso il sito non potrà essere superiore alle 10 </a:t>
            </a:r>
            <a:r>
              <a:rPr lang="it-IT" altLang="it-IT" sz="1800" i="1" dirty="0" smtClean="0">
                <a:solidFill>
                  <a:srgbClr val="000000"/>
                </a:solidFill>
                <a:cs typeface="Arial" charset="0"/>
              </a:rPr>
              <a:t>unità.</a:t>
            </a: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Letto, confermato e sottoscritto</a:t>
            </a: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La Direzione					La RSU</a:t>
            </a:r>
            <a:endParaRPr lang="it-IT" altLang="it-IT" sz="1800" i="1" dirty="0">
              <a:solidFill>
                <a:srgbClr val="000000"/>
              </a:solidFill>
              <a:cs typeface="Arial" charset="0"/>
            </a:endParaRPr>
          </a:p>
          <a:p>
            <a:pPr algn="just" eaLnBrk="1" hangingPunct="1">
              <a:buFont typeface="Arial" charset="0"/>
              <a:buNone/>
              <a:defRPr/>
            </a:pPr>
            <a:endParaRPr lang="it-IT" altLang="it-IT" sz="1800" i="1" dirty="0">
              <a:solidFill>
                <a:srgbClr val="000000"/>
              </a:solidFill>
              <a:cs typeface="Arial" charset="0"/>
            </a:endParaRPr>
          </a:p>
          <a:p>
            <a:pPr algn="just" eaLnBrk="1" hangingPunct="1">
              <a:buFont typeface="Arial" charset="0"/>
              <a:buNone/>
              <a:defRPr/>
            </a:pPr>
            <a:r>
              <a:rPr lang="it-IT" altLang="it-IT" sz="1800" i="1" dirty="0" smtClean="0">
                <a:solidFill>
                  <a:srgbClr val="000000"/>
                </a:solidFill>
                <a:cs typeface="Arial" charset="0"/>
              </a:rPr>
              <a:t> </a:t>
            </a:r>
            <a:endParaRPr lang="it-IT" altLang="it-IT" sz="1800" i="1" dirty="0">
              <a:solidFill>
                <a:srgbClr val="000000"/>
              </a:solidFill>
              <a:cs typeface="Arial" charset="0"/>
            </a:endParaRPr>
          </a:p>
          <a:p>
            <a:pPr marL="285750" indent="-285750" algn="just" eaLnBrk="1" hangingPunct="1">
              <a:buFontTx/>
              <a:buChar char="-"/>
              <a:defRPr/>
            </a:pPr>
            <a:endParaRPr lang="it-IT" altLang="it-IT" sz="1800" i="1" dirty="0">
              <a:solidFill>
                <a:srgbClr val="000000"/>
              </a:solidFill>
              <a:cs typeface="Arial" charset="0"/>
            </a:endParaRPr>
          </a:p>
        </p:txBody>
      </p:sp>
      <p:pic>
        <p:nvPicPr>
          <p:cNvPr id="17920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D9BC235-540E-49A1-890B-FF9C5A80B49F}" type="slidenum">
              <a:rPr lang="it-IT" smtClean="0"/>
              <a:pPr>
                <a:defRPr/>
              </a:pPr>
              <a:t>156</a:t>
            </a:fld>
            <a:endParaRPr lang="it-IT"/>
          </a:p>
        </p:txBody>
      </p:sp>
      <p:pic>
        <p:nvPicPr>
          <p:cNvPr id="18022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80229"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180230" name="Rettangolo 7"/>
          <p:cNvSpPr>
            <a:spLocks noChangeArrowheads="1"/>
          </p:cNvSpPr>
          <p:nvPr/>
        </p:nvSpPr>
        <p:spPr bwMode="auto">
          <a:xfrm>
            <a:off x="900113" y="2636838"/>
            <a:ext cx="7488237" cy="1938337"/>
          </a:xfrm>
          <a:prstGeom prst="rect">
            <a:avLst/>
          </a:prstGeom>
          <a:noFill/>
          <a:ln w="9525">
            <a:noFill/>
            <a:miter lim="800000"/>
            <a:headEnd/>
            <a:tailEnd/>
          </a:ln>
        </p:spPr>
        <p:txBody>
          <a:bodyPr>
            <a:spAutoFit/>
          </a:bodyPr>
          <a:lstStyle/>
          <a:p>
            <a:pPr algn="ctr"/>
            <a:r>
              <a:rPr lang="it-IT" sz="4000">
                <a:solidFill>
                  <a:schemeClr val="bg1"/>
                </a:solidFill>
              </a:rPr>
              <a:t>Contatto a tutele crescenti: lettera di assunzione e codice disciplinare</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9C51829A-D181-44BA-BB48-85E566CE54DE}" type="slidenum">
              <a:rPr lang="it-IT" smtClean="0"/>
              <a:pPr>
                <a:defRPr/>
              </a:pPr>
              <a:t>157</a:t>
            </a:fld>
            <a:endParaRPr lang="it-IT"/>
          </a:p>
        </p:txBody>
      </p:sp>
      <p:pic>
        <p:nvPicPr>
          <p:cNvPr id="18125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81253"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9" name="Sottotitolo 2"/>
          <p:cNvSpPr txBox="1">
            <a:spLocks/>
          </p:cNvSpPr>
          <p:nvPr/>
        </p:nvSpPr>
        <p:spPr>
          <a:xfrm>
            <a:off x="395288" y="1773238"/>
            <a:ext cx="8351837" cy="45370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r>
              <a:rPr lang="it-IT" sz="2600" b="1">
                <a:solidFill>
                  <a:schemeClr val="bg1"/>
                </a:solidFill>
                <a:latin typeface="+mn-lt"/>
                <a:cs typeface="+mn-cs"/>
              </a:rPr>
              <a:t>Profili introduttivi</a:t>
            </a:r>
          </a:p>
          <a:p>
            <a:pPr algn="ctr" fontAlgn="auto">
              <a:spcBef>
                <a:spcPct val="20000"/>
              </a:spcBef>
              <a:spcAft>
                <a:spcPts val="0"/>
              </a:spcAft>
              <a:buFont typeface="Arial" pitchFamily="34" charset="0"/>
              <a:buNone/>
              <a:defRPr/>
            </a:pPr>
            <a:endParaRPr lang="it-IT" sz="2400">
              <a:solidFill>
                <a:schemeClr val="bg1"/>
              </a:solidFill>
              <a:latin typeface="+mn-lt"/>
              <a:cs typeface="+mn-cs"/>
            </a:endParaRPr>
          </a:p>
          <a:p>
            <a:pPr algn="just" fontAlgn="auto">
              <a:spcBef>
                <a:spcPct val="20000"/>
              </a:spcBef>
              <a:spcAft>
                <a:spcPts val="0"/>
              </a:spcAft>
              <a:buFont typeface="Arial" charset="0"/>
              <a:buNone/>
              <a:defRPr/>
            </a:pPr>
            <a:r>
              <a:rPr lang="it-IT" sz="2400">
                <a:solidFill>
                  <a:schemeClr val="bg1"/>
                </a:solidFill>
                <a:latin typeface="+mn-lt"/>
                <a:cs typeface="+mn-cs"/>
              </a:rPr>
              <a:t>Per i lavoratori assunti a tempo indeterminato </a:t>
            </a:r>
            <a:r>
              <a:rPr lang="it-IT" sz="2400" b="1">
                <a:solidFill>
                  <a:schemeClr val="bg1"/>
                </a:solidFill>
                <a:latin typeface="+mn-lt"/>
                <a:cs typeface="+mn-cs"/>
              </a:rPr>
              <a:t>dopo il 7 marzo 2015</a:t>
            </a:r>
            <a:r>
              <a:rPr lang="it-IT" sz="2400">
                <a:solidFill>
                  <a:schemeClr val="bg1"/>
                </a:solidFill>
                <a:latin typeface="+mn-lt"/>
                <a:cs typeface="+mn-cs"/>
              </a:rPr>
              <a:t> - e dunque soggetti al regime del </a:t>
            </a:r>
            <a:r>
              <a:rPr lang="it-IT" sz="2400" b="1">
                <a:solidFill>
                  <a:schemeClr val="bg1"/>
                </a:solidFill>
                <a:latin typeface="+mn-lt"/>
                <a:cs typeface="+mn-cs"/>
              </a:rPr>
              <a:t>CTC</a:t>
            </a:r>
            <a:r>
              <a:rPr lang="it-IT" sz="2400">
                <a:solidFill>
                  <a:schemeClr val="bg1"/>
                </a:solidFill>
                <a:latin typeface="+mn-lt"/>
                <a:cs typeface="+mn-cs"/>
              </a:rPr>
              <a:t> - cambiano le regole del licenziamento. </a:t>
            </a:r>
          </a:p>
          <a:p>
            <a:pPr algn="just" fontAlgn="auto">
              <a:spcBef>
                <a:spcPct val="20000"/>
              </a:spcBef>
              <a:spcAft>
                <a:spcPts val="0"/>
              </a:spcAft>
              <a:buFont typeface="Arial" charset="0"/>
              <a:buNone/>
              <a:defRPr/>
            </a:pPr>
            <a:endParaRPr lang="it-IT" sz="2400">
              <a:solidFill>
                <a:schemeClr val="bg1"/>
              </a:solidFill>
              <a:latin typeface="+mn-lt"/>
              <a:cs typeface="+mn-cs"/>
            </a:endParaRPr>
          </a:p>
          <a:p>
            <a:pPr algn="just" fontAlgn="auto">
              <a:spcBef>
                <a:spcPct val="20000"/>
              </a:spcBef>
              <a:spcAft>
                <a:spcPts val="0"/>
              </a:spcAft>
              <a:buFont typeface="Arial" charset="0"/>
              <a:buNone/>
              <a:defRPr/>
            </a:pPr>
            <a:r>
              <a:rPr lang="it-IT" sz="2400" b="1" u="sng">
                <a:solidFill>
                  <a:schemeClr val="bg1"/>
                </a:solidFill>
                <a:latin typeface="+mn-lt"/>
                <a:cs typeface="+mn-cs"/>
              </a:rPr>
              <a:t>Invero</a:t>
            </a:r>
            <a:r>
              <a:rPr lang="it-IT" sz="2400">
                <a:solidFill>
                  <a:schemeClr val="bg1"/>
                </a:solidFill>
                <a:latin typeface="+mn-lt"/>
                <a:cs typeface="+mn-cs"/>
              </a:rPr>
              <a:t>:                   ciò che viene modificato </a:t>
            </a:r>
            <a:r>
              <a:rPr lang="it-IT" sz="2400" b="1">
                <a:solidFill>
                  <a:schemeClr val="bg1"/>
                </a:solidFill>
                <a:latin typeface="+mn-lt"/>
                <a:cs typeface="+mn-cs"/>
              </a:rPr>
              <a:t>non</a:t>
            </a:r>
            <a:r>
              <a:rPr lang="it-IT" sz="2400">
                <a:solidFill>
                  <a:schemeClr val="bg1"/>
                </a:solidFill>
                <a:latin typeface="+mn-lt"/>
                <a:cs typeface="+mn-cs"/>
              </a:rPr>
              <a:t> sono </a:t>
            </a:r>
            <a:r>
              <a:rPr lang="it-IT" sz="2400" b="1">
                <a:solidFill>
                  <a:schemeClr val="bg1"/>
                </a:solidFill>
                <a:latin typeface="+mn-lt"/>
                <a:cs typeface="+mn-cs"/>
              </a:rPr>
              <a:t>le regole sostanziali del recesso </a:t>
            </a:r>
            <a:r>
              <a:rPr lang="it-IT" sz="2400">
                <a:solidFill>
                  <a:schemeClr val="bg1"/>
                </a:solidFill>
                <a:latin typeface="+mn-lt"/>
                <a:cs typeface="+mn-cs"/>
              </a:rPr>
              <a:t>(le c.d. </a:t>
            </a:r>
            <a:r>
              <a:rPr lang="it-IT" sz="2400" i="1">
                <a:solidFill>
                  <a:schemeClr val="bg1"/>
                </a:solidFill>
                <a:latin typeface="+mn-lt"/>
                <a:cs typeface="+mn-cs"/>
              </a:rPr>
              <a:t>causali giustificative </a:t>
            </a:r>
            <a:r>
              <a:rPr lang="it-IT" sz="2400">
                <a:solidFill>
                  <a:schemeClr val="bg1"/>
                </a:solidFill>
                <a:latin typeface="+mn-lt"/>
                <a:cs typeface="+mn-cs"/>
              </a:rPr>
              <a:t>del ricorso al recesso datoriale) ma solo quelle relative al </a:t>
            </a:r>
            <a:r>
              <a:rPr lang="it-IT" sz="2400" b="1">
                <a:solidFill>
                  <a:schemeClr val="bg1"/>
                </a:solidFill>
                <a:latin typeface="+mn-lt"/>
                <a:cs typeface="+mn-cs"/>
              </a:rPr>
              <a:t>regime sanzionatorio</a:t>
            </a:r>
            <a:r>
              <a:rPr lang="it-IT" sz="2400">
                <a:solidFill>
                  <a:schemeClr val="bg1"/>
                </a:solidFill>
                <a:latin typeface="+mn-lt"/>
                <a:cs typeface="+mn-cs"/>
              </a:rPr>
              <a:t>, ovvero le conseguenze del licenziamento quando questo sia ritenuto illegittimo dal Giudice .</a:t>
            </a:r>
          </a:p>
          <a:p>
            <a:pPr algn="just" fontAlgn="auto">
              <a:spcBef>
                <a:spcPct val="20000"/>
              </a:spcBef>
              <a:spcAft>
                <a:spcPts val="0"/>
              </a:spcAft>
              <a:buFont typeface="Arial" charset="0"/>
              <a:buNone/>
              <a:defRPr/>
            </a:pPr>
            <a:endParaRPr lang="it-IT" sz="2400">
              <a:solidFill>
                <a:schemeClr val="bg1"/>
              </a:solidFill>
              <a:latin typeface="+mn-lt"/>
              <a:cs typeface="+mn-cs"/>
            </a:endParaRPr>
          </a:p>
          <a:p>
            <a:pPr algn="just" fontAlgn="auto">
              <a:spcBef>
                <a:spcPct val="20000"/>
              </a:spcBef>
              <a:spcAft>
                <a:spcPts val="0"/>
              </a:spcAft>
              <a:buFont typeface="Arial" charset="0"/>
              <a:buNone/>
              <a:defRPr/>
            </a:pPr>
            <a:endParaRPr lang="it-IT" sz="2400" dirty="0">
              <a:latin typeface="+mn-lt"/>
              <a:cs typeface="+mn-cs"/>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EDCA06E-3647-47FE-9397-2926CA3B46E8}" type="slidenum">
              <a:rPr lang="it-IT" smtClean="0"/>
              <a:pPr>
                <a:defRPr/>
              </a:pPr>
              <a:t>158</a:t>
            </a:fld>
            <a:endParaRPr lang="it-IT"/>
          </a:p>
        </p:txBody>
      </p:sp>
      <p:pic>
        <p:nvPicPr>
          <p:cNvPr id="18227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82277"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395288" y="1916113"/>
            <a:ext cx="8351837" cy="4537075"/>
          </a:xfrm>
          <a:prstGeom prst="rect">
            <a:avLst/>
          </a:prstGeom>
          <a:noFill/>
          <a:ln>
            <a:noFill/>
          </a:ln>
        </p:spPr>
        <p:txBody>
          <a:bodyPr>
            <a:normAutofit lnSpcReduction="10000"/>
          </a:bodyPr>
          <a:lstStyle/>
          <a:p>
            <a:pPr algn="ctr" fontAlgn="auto">
              <a:spcBef>
                <a:spcPct val="20000"/>
              </a:spcBef>
              <a:spcAft>
                <a:spcPts val="0"/>
              </a:spcAft>
              <a:buFont typeface="Arial" pitchFamily="34" charset="0"/>
              <a:buNone/>
              <a:defRPr/>
            </a:pPr>
            <a:r>
              <a:rPr lang="it-IT" sz="2600" b="1" dirty="0">
                <a:solidFill>
                  <a:schemeClr val="bg1"/>
                </a:solidFill>
                <a:latin typeface="+mn-lt"/>
                <a:cs typeface="+mn-cs"/>
              </a:rPr>
              <a:t>Profili introduttivi</a:t>
            </a:r>
          </a:p>
          <a:p>
            <a:pPr algn="ctr" fontAlgn="auto">
              <a:spcBef>
                <a:spcPct val="20000"/>
              </a:spcBef>
              <a:spcAft>
                <a:spcPts val="0"/>
              </a:spcAft>
              <a:buFont typeface="Arial" pitchFamily="34" charset="0"/>
              <a:buNone/>
              <a:defRPr/>
            </a:pPr>
            <a:endParaRPr lang="it-IT" sz="2400" dirty="0">
              <a:solidFill>
                <a:schemeClr val="bg1"/>
              </a:solidFill>
              <a:latin typeface="+mn-lt"/>
              <a:cs typeface="+mn-cs"/>
            </a:endParaRPr>
          </a:p>
          <a:p>
            <a:pPr algn="just" fontAlgn="auto">
              <a:spcBef>
                <a:spcPct val="20000"/>
              </a:spcBef>
              <a:spcAft>
                <a:spcPts val="0"/>
              </a:spcAft>
              <a:buFont typeface="Arial" pitchFamily="34" charset="0"/>
              <a:buNone/>
              <a:defRPr/>
            </a:pPr>
            <a:r>
              <a:rPr lang="it-IT" sz="2400" dirty="0">
                <a:solidFill>
                  <a:schemeClr val="bg1"/>
                </a:solidFill>
                <a:latin typeface="+mn-lt"/>
                <a:cs typeface="+mn-cs"/>
              </a:rPr>
              <a:t>Sul piano teorico – dunque – le </a:t>
            </a:r>
            <a:r>
              <a:rPr lang="it-IT" sz="2400" b="1" dirty="0">
                <a:solidFill>
                  <a:schemeClr val="bg1"/>
                </a:solidFill>
                <a:latin typeface="+mn-lt"/>
                <a:cs typeface="+mn-cs"/>
              </a:rPr>
              <a:t>ipotesi di licenziamento legittimo </a:t>
            </a:r>
            <a:r>
              <a:rPr lang="it-IT" sz="2400" dirty="0">
                <a:solidFill>
                  <a:schemeClr val="bg1"/>
                </a:solidFill>
                <a:latin typeface="+mn-lt"/>
                <a:cs typeface="+mn-cs"/>
              </a:rPr>
              <a:t>rimangono le </a:t>
            </a:r>
            <a:r>
              <a:rPr lang="it-IT" sz="2400" b="1" dirty="0">
                <a:solidFill>
                  <a:schemeClr val="bg1"/>
                </a:solidFill>
                <a:latin typeface="+mn-lt"/>
                <a:cs typeface="+mn-cs"/>
              </a:rPr>
              <a:t>medesime</a:t>
            </a:r>
            <a:r>
              <a:rPr lang="it-IT" sz="2400" dirty="0">
                <a:solidFill>
                  <a:schemeClr val="bg1"/>
                </a:solidFill>
                <a:latin typeface="+mn-lt"/>
                <a:cs typeface="+mn-cs"/>
              </a:rPr>
              <a:t> per i vecchi e nuovi assunti: </a:t>
            </a:r>
            <a:r>
              <a:rPr lang="it-IT" sz="2400" b="1" dirty="0">
                <a:solidFill>
                  <a:schemeClr val="bg1"/>
                </a:solidFill>
                <a:latin typeface="+mn-lt"/>
                <a:cs typeface="+mn-cs"/>
              </a:rPr>
              <a:t>G</a:t>
            </a:r>
            <a:r>
              <a:rPr lang="it-IT" sz="2400" dirty="0">
                <a:solidFill>
                  <a:schemeClr val="bg1"/>
                </a:solidFill>
                <a:latin typeface="+mn-lt"/>
                <a:cs typeface="+mn-cs"/>
              </a:rPr>
              <a:t>iusta causa, </a:t>
            </a:r>
            <a:r>
              <a:rPr lang="it-IT" sz="2400" b="1" dirty="0">
                <a:solidFill>
                  <a:schemeClr val="bg1"/>
                </a:solidFill>
                <a:latin typeface="+mn-lt"/>
                <a:cs typeface="+mn-cs"/>
              </a:rPr>
              <a:t>G</a:t>
            </a:r>
            <a:r>
              <a:rPr lang="it-IT" sz="2400" dirty="0">
                <a:solidFill>
                  <a:schemeClr val="bg1"/>
                </a:solidFill>
                <a:latin typeface="+mn-lt"/>
                <a:cs typeface="+mn-cs"/>
              </a:rPr>
              <a:t>iustificato motivo </a:t>
            </a:r>
            <a:r>
              <a:rPr lang="it-IT" sz="2400" b="1" dirty="0">
                <a:solidFill>
                  <a:schemeClr val="bg1"/>
                </a:solidFill>
                <a:latin typeface="+mn-lt"/>
                <a:cs typeface="+mn-cs"/>
              </a:rPr>
              <a:t>s</a:t>
            </a:r>
            <a:r>
              <a:rPr lang="it-IT" sz="2400" dirty="0">
                <a:solidFill>
                  <a:schemeClr val="bg1"/>
                </a:solidFill>
                <a:latin typeface="+mn-lt"/>
                <a:cs typeface="+mn-cs"/>
              </a:rPr>
              <a:t>oggettivo, </a:t>
            </a:r>
            <a:r>
              <a:rPr lang="it-IT" sz="2400" b="1" dirty="0">
                <a:solidFill>
                  <a:schemeClr val="bg1"/>
                </a:solidFill>
                <a:latin typeface="+mn-lt"/>
                <a:cs typeface="+mn-cs"/>
              </a:rPr>
              <a:t>G</a:t>
            </a:r>
            <a:r>
              <a:rPr lang="it-IT" sz="2400" dirty="0">
                <a:solidFill>
                  <a:schemeClr val="bg1"/>
                </a:solidFill>
                <a:latin typeface="+mn-lt"/>
                <a:cs typeface="+mn-cs"/>
              </a:rPr>
              <a:t>iustificato motivo </a:t>
            </a:r>
            <a:r>
              <a:rPr lang="it-IT" sz="2400" b="1" dirty="0">
                <a:solidFill>
                  <a:schemeClr val="bg1"/>
                </a:solidFill>
                <a:latin typeface="+mn-lt"/>
                <a:cs typeface="+mn-cs"/>
              </a:rPr>
              <a:t>o</a:t>
            </a:r>
            <a:r>
              <a:rPr lang="it-IT" sz="2400" dirty="0">
                <a:solidFill>
                  <a:schemeClr val="bg1"/>
                </a:solidFill>
                <a:latin typeface="+mn-lt"/>
                <a:cs typeface="+mn-cs"/>
              </a:rPr>
              <a:t>ggettivo.</a:t>
            </a:r>
          </a:p>
          <a:p>
            <a:pPr algn="just" fontAlgn="auto">
              <a:spcBef>
                <a:spcPct val="20000"/>
              </a:spcBef>
              <a:spcAft>
                <a:spcPts val="0"/>
              </a:spcAft>
              <a:buFont typeface="Arial" charset="0"/>
              <a:buNone/>
              <a:defRPr/>
            </a:pPr>
            <a:endParaRPr lang="it-IT" sz="2400" dirty="0">
              <a:solidFill>
                <a:schemeClr val="bg1"/>
              </a:solidFill>
              <a:latin typeface="+mn-lt"/>
              <a:cs typeface="+mn-cs"/>
            </a:endParaRPr>
          </a:p>
          <a:p>
            <a:pPr algn="just" fontAlgn="auto">
              <a:spcBef>
                <a:spcPct val="20000"/>
              </a:spcBef>
              <a:spcAft>
                <a:spcPts val="0"/>
              </a:spcAft>
              <a:buFont typeface="Arial" charset="0"/>
              <a:buNone/>
              <a:defRPr/>
            </a:pPr>
            <a:r>
              <a:rPr lang="it-IT" sz="2400" dirty="0">
                <a:solidFill>
                  <a:schemeClr val="bg1"/>
                </a:solidFill>
                <a:latin typeface="+mn-lt"/>
                <a:cs typeface="+mn-cs"/>
              </a:rPr>
              <a:t>Tuttavia si tratta di un’</a:t>
            </a:r>
            <a:r>
              <a:rPr lang="it-IT" sz="2400" b="1" dirty="0">
                <a:solidFill>
                  <a:schemeClr val="bg1"/>
                </a:solidFill>
                <a:latin typeface="+mn-lt"/>
                <a:cs typeface="+mn-cs"/>
              </a:rPr>
              <a:t>affermazione teorica</a:t>
            </a:r>
            <a:r>
              <a:rPr lang="it-IT" sz="2400" dirty="0">
                <a:solidFill>
                  <a:schemeClr val="bg1"/>
                </a:solidFill>
                <a:latin typeface="+mn-lt"/>
                <a:cs typeface="+mn-cs"/>
              </a:rPr>
              <a:t>: in pratica le </a:t>
            </a:r>
            <a:r>
              <a:rPr lang="it-IT" sz="2400" b="1" dirty="0">
                <a:solidFill>
                  <a:schemeClr val="bg1"/>
                </a:solidFill>
                <a:latin typeface="+mn-lt"/>
                <a:cs typeface="+mn-cs"/>
              </a:rPr>
              <a:t>condizioni</a:t>
            </a:r>
            <a:r>
              <a:rPr lang="it-IT" sz="2400" dirty="0">
                <a:solidFill>
                  <a:schemeClr val="bg1"/>
                </a:solidFill>
                <a:latin typeface="+mn-lt"/>
                <a:cs typeface="+mn-cs"/>
              </a:rPr>
              <a:t> degli stessi lavoratori sono </a:t>
            </a:r>
            <a:r>
              <a:rPr lang="it-IT" sz="2400" b="1" dirty="0">
                <a:solidFill>
                  <a:schemeClr val="bg1"/>
                </a:solidFill>
                <a:latin typeface="+mn-lt"/>
                <a:cs typeface="+mn-cs"/>
              </a:rPr>
              <a:t>molto diverse</a:t>
            </a:r>
            <a:r>
              <a:rPr lang="it-IT" sz="2400" dirty="0">
                <a:solidFill>
                  <a:schemeClr val="bg1"/>
                </a:solidFill>
                <a:latin typeface="+mn-lt"/>
                <a:cs typeface="+mn-cs"/>
              </a:rPr>
              <a:t>, in quanto i primi potranno godere di un regime sanzionatorio assai più efficace, idoneo come tale a costituire un più effettivo deterrente verso un licenziamento superficiale o addirittura arbitrario</a:t>
            </a:r>
          </a:p>
          <a:p>
            <a:pPr algn="just" fontAlgn="auto">
              <a:spcBef>
                <a:spcPct val="20000"/>
              </a:spcBef>
              <a:spcAft>
                <a:spcPts val="0"/>
              </a:spcAft>
              <a:buFont typeface="Arial" charset="0"/>
              <a:buNone/>
              <a:defRPr/>
            </a:pPr>
            <a:endParaRPr lang="it-IT" sz="2400" dirty="0">
              <a:latin typeface="+mn-lt"/>
              <a:cs typeface="+mn-cs"/>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AE42423-D18D-4919-9893-41F1813B8F20}" type="slidenum">
              <a:rPr lang="it-IT" smtClean="0"/>
              <a:pPr>
                <a:defRPr/>
              </a:pPr>
              <a:t>159</a:t>
            </a:fld>
            <a:endParaRPr lang="it-IT"/>
          </a:p>
        </p:txBody>
      </p:sp>
      <p:pic>
        <p:nvPicPr>
          <p:cNvPr id="18330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8330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916832"/>
            <a:ext cx="8351838" cy="4537075"/>
          </a:xfrm>
          <a:prstGeom prst="rect">
            <a:avLst/>
          </a:prstGeom>
          <a:ln>
            <a:noFill/>
          </a:ln>
        </p:spPr>
        <p:txBody>
          <a:bodyPr>
            <a:normAutofit/>
          </a:bodyPr>
          <a:lstStyle/>
          <a:p>
            <a:pPr algn="ctr" fontAlgn="auto">
              <a:spcBef>
                <a:spcPct val="20000"/>
              </a:spcBef>
              <a:spcAft>
                <a:spcPts val="0"/>
              </a:spcAft>
              <a:buFont typeface="Arial" pitchFamily="34" charset="0"/>
              <a:buNone/>
              <a:defRPr/>
            </a:pPr>
            <a:endParaRPr lang="it-IT" sz="2600" b="1" dirty="0">
              <a:latin typeface="+mn-lt"/>
              <a:cs typeface="+mn-cs"/>
            </a:endParaRPr>
          </a:p>
          <a:p>
            <a:pPr algn="ctr" fontAlgn="auto">
              <a:spcBef>
                <a:spcPct val="20000"/>
              </a:spcBef>
              <a:spcAft>
                <a:spcPts val="0"/>
              </a:spcAft>
              <a:buFont typeface="Arial" pitchFamily="34" charset="0"/>
              <a:buNone/>
              <a:defRPr/>
            </a:pPr>
            <a:endParaRPr lang="it-IT" sz="2600" b="1" dirty="0">
              <a:latin typeface="+mn-lt"/>
              <a:cs typeface="+mn-cs"/>
            </a:endParaRPr>
          </a:p>
          <a:p>
            <a:pPr algn="ctr" fontAlgn="auto">
              <a:spcBef>
                <a:spcPct val="20000"/>
              </a:spcBef>
              <a:spcAft>
                <a:spcPts val="0"/>
              </a:spcAft>
              <a:buFont typeface="Arial" pitchFamily="34" charset="0"/>
              <a:buNone/>
              <a:defRPr/>
            </a:pPr>
            <a:r>
              <a:rPr lang="it-IT" sz="2600" b="1" dirty="0">
                <a:solidFill>
                  <a:schemeClr val="bg1"/>
                </a:solidFill>
                <a:latin typeface="+mn-lt"/>
                <a:cs typeface="+mn-cs"/>
              </a:rPr>
              <a:t>Andiamo con ordine …</a:t>
            </a:r>
          </a:p>
          <a:p>
            <a:pPr algn="ctr" fontAlgn="auto">
              <a:spcBef>
                <a:spcPct val="20000"/>
              </a:spcBef>
              <a:spcAft>
                <a:spcPts val="0"/>
              </a:spcAft>
              <a:buFont typeface="Arial" pitchFamily="34" charset="0"/>
              <a:buNone/>
              <a:defRPr/>
            </a:pPr>
            <a:endParaRPr lang="it-IT" sz="2600" b="1" dirty="0">
              <a:solidFill>
                <a:schemeClr val="bg1"/>
              </a:solidFill>
              <a:latin typeface="+mn-lt"/>
              <a:cs typeface="+mn-cs"/>
            </a:endParaRPr>
          </a:p>
          <a:p>
            <a:pPr algn="just" fontAlgn="auto">
              <a:spcBef>
                <a:spcPct val="20000"/>
              </a:spcBef>
              <a:spcAft>
                <a:spcPts val="0"/>
              </a:spcAft>
              <a:buFont typeface="Arial" charset="0"/>
              <a:buNone/>
              <a:defRPr/>
            </a:pPr>
            <a:r>
              <a:rPr lang="it-IT" sz="2600" b="1" dirty="0">
                <a:solidFill>
                  <a:schemeClr val="bg1"/>
                </a:solidFill>
                <a:latin typeface="+mn-lt"/>
                <a:cs typeface="+mn-cs"/>
              </a:rPr>
              <a:t>… quali sono e in cosa consistono le condizioni del licenziamento per motivi soggettivi ??</a:t>
            </a:r>
          </a:p>
          <a:p>
            <a:pPr algn="just" fontAlgn="auto">
              <a:spcBef>
                <a:spcPct val="20000"/>
              </a:spcBef>
              <a:spcAft>
                <a:spcPts val="0"/>
              </a:spcAft>
              <a:buFont typeface="Arial" charset="0"/>
              <a:buNone/>
              <a:defRPr/>
            </a:pPr>
            <a:endParaRPr lang="it-IT" sz="2400" b="1" dirty="0">
              <a:solidFill>
                <a:schemeClr val="bg1"/>
              </a:solidFill>
              <a:latin typeface="+mn-lt"/>
              <a:cs typeface="+mn-cs"/>
            </a:endParaRPr>
          </a:p>
          <a:p>
            <a:pPr algn="just" fontAlgn="auto">
              <a:spcBef>
                <a:spcPct val="20000"/>
              </a:spcBef>
              <a:spcAft>
                <a:spcPts val="0"/>
              </a:spcAft>
              <a:buFont typeface="Arial" charset="0"/>
              <a:buNone/>
              <a:defRPr/>
            </a:pPr>
            <a:r>
              <a:rPr lang="it-IT" sz="2400" b="1" dirty="0">
                <a:latin typeface="+mn-lt"/>
                <a:cs typeface="+mn-cs"/>
              </a:rPr>
              <a:t> </a:t>
            </a:r>
          </a:p>
          <a:p>
            <a:pPr algn="just" fontAlgn="auto">
              <a:spcBef>
                <a:spcPct val="20000"/>
              </a:spcBef>
              <a:spcAft>
                <a:spcPts val="0"/>
              </a:spcAft>
              <a:buFont typeface="Arial" charset="0"/>
              <a:buNone/>
              <a:defRPr/>
            </a:pPr>
            <a:endParaRPr lang="it-IT" sz="2400" dirty="0">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72227B0-AEAF-424D-8ACB-53B5B1336C3B}" type="slidenum">
              <a:rPr lang="it-IT" smtClean="0"/>
              <a:pPr>
                <a:defRPr/>
              </a:pPr>
              <a:t>16</a:t>
            </a:fld>
            <a:endParaRPr lang="it-IT"/>
          </a:p>
        </p:txBody>
      </p:sp>
      <p:pic>
        <p:nvPicPr>
          <p:cNvPr id="3686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2" name="Rettangolo arrotondato 1"/>
          <p:cNvSpPr/>
          <p:nvPr/>
        </p:nvSpPr>
        <p:spPr>
          <a:xfrm>
            <a:off x="985838" y="1700213"/>
            <a:ext cx="6970712" cy="129698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Emblematica è la complessa vicenda della fuoriuscita della Fiat  dal sistema di rappresentanza di Confindustria espressamente finalizzata alla disdetta del CCNL applicato al personale delle varie aziende del gruppo, la cui disciplina economico normativa è stata integralmente sostituita da contratti aziendali di «primo livello».</a:t>
            </a:r>
          </a:p>
        </p:txBody>
      </p:sp>
      <p:sp>
        <p:nvSpPr>
          <p:cNvPr id="3" name="Freccia in giù 2"/>
          <p:cNvSpPr/>
          <p:nvPr/>
        </p:nvSpPr>
        <p:spPr>
          <a:xfrm>
            <a:off x="4229100" y="3141663"/>
            <a:ext cx="484188"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arrotondato 3"/>
          <p:cNvSpPr/>
          <p:nvPr/>
        </p:nvSpPr>
        <p:spPr>
          <a:xfrm>
            <a:off x="222250" y="3573463"/>
            <a:ext cx="8497888" cy="31686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L’uscita da Confindustria ha fatto sì che non si eleggessero le rappresentanze sindacali unitarie (</a:t>
            </a:r>
            <a:r>
              <a:rPr lang="it-IT" sz="1600" dirty="0" err="1">
                <a:solidFill>
                  <a:schemeClr val="bg1"/>
                </a:solidFill>
              </a:rPr>
              <a:t>r.s.u</a:t>
            </a:r>
            <a:r>
              <a:rPr lang="it-IT" sz="1600" dirty="0">
                <a:solidFill>
                  <a:schemeClr val="bg1"/>
                </a:solidFill>
              </a:rPr>
              <a:t>.), previste dall'accordo interconfederale tra Confindustria e sindacati del 1993, ma potessero essere nominate le rappresentanze sindacali aziendali (</a:t>
            </a:r>
            <a:r>
              <a:rPr lang="it-IT" sz="1600" dirty="0" err="1">
                <a:solidFill>
                  <a:schemeClr val="bg1"/>
                </a:solidFill>
              </a:rPr>
              <a:t>r.s.a</a:t>
            </a:r>
            <a:r>
              <a:rPr lang="it-IT" sz="1600" dirty="0">
                <a:solidFill>
                  <a:schemeClr val="bg1"/>
                </a:solidFill>
              </a:rPr>
              <a:t>.) previste dall'art. 19 st. lav. del 1970 novellato dal referendum dell'11 giugno 1995 (che abrogò il riferimento ai «sindacati maggiormente rappresentativi») da parte delle organizzazioni dei lavoratori firmatarie di contratti collettivi che si applicano in una unità produttiva che abbia più di 15 dipendenti. </a:t>
            </a:r>
          </a:p>
          <a:p>
            <a:pPr algn="ctr">
              <a:defRPr/>
            </a:pPr>
            <a:endParaRPr lang="it-IT" sz="1600" dirty="0">
              <a:solidFill>
                <a:schemeClr val="bg1"/>
              </a:solidFill>
            </a:endParaRPr>
          </a:p>
          <a:p>
            <a:pPr algn="ctr">
              <a:defRPr/>
            </a:pPr>
            <a:r>
              <a:rPr lang="it-IT" sz="1600" dirty="0">
                <a:solidFill>
                  <a:schemeClr val="bg1"/>
                </a:solidFill>
              </a:rPr>
              <a:t>E poiché la Cgil non ha firmato le varie intese nei vari stabilimenti del gruppo Fiat, non avrebbe potuto nominare </a:t>
            </a:r>
            <a:r>
              <a:rPr lang="it-IT" sz="1600" dirty="0" err="1">
                <a:solidFill>
                  <a:schemeClr val="bg1"/>
                </a:solidFill>
              </a:rPr>
              <a:t>r.s.a</a:t>
            </a:r>
            <a:r>
              <a:rPr lang="it-IT" sz="1600" dirty="0">
                <a:solidFill>
                  <a:schemeClr val="bg1"/>
                </a:solidFill>
              </a:rPr>
              <a:t>., rimanendo fuori dal sistema di rappresentanza sindacale nel più grande complesso industriale italiano, pur essendo nel settore metalmeccanico il sindacato di maggioranza.</a:t>
            </a:r>
          </a:p>
        </p:txBody>
      </p:sp>
      <p:pic>
        <p:nvPicPr>
          <p:cNvPr id="3687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446D813-727C-4DA3-8AA1-1D6501D7D907}" type="slidenum">
              <a:rPr lang="it-IT" smtClean="0"/>
              <a:pPr>
                <a:defRPr/>
              </a:pPr>
              <a:t>160</a:t>
            </a:fld>
            <a:endParaRPr lang="it-IT"/>
          </a:p>
        </p:txBody>
      </p:sp>
      <p:pic>
        <p:nvPicPr>
          <p:cNvPr id="18432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8432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916832"/>
            <a:ext cx="8351838" cy="45370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r>
              <a:rPr lang="it-IT" sz="2400" b="1" dirty="0">
                <a:solidFill>
                  <a:srgbClr val="000000"/>
                </a:solidFill>
                <a:latin typeface="+mn-lt"/>
                <a:cs typeface="+mn-cs"/>
              </a:rPr>
              <a:t>Cause licenziamento disciplinare</a:t>
            </a:r>
          </a:p>
          <a:p>
            <a:pPr algn="ctr" fontAlgn="auto">
              <a:spcBef>
                <a:spcPct val="20000"/>
              </a:spcBef>
              <a:spcAft>
                <a:spcPts val="0"/>
              </a:spcAft>
              <a:buFont typeface="Arial" pitchFamily="34" charset="0"/>
              <a:buNone/>
              <a:defRPr/>
            </a:pPr>
            <a:endParaRPr lang="it-IT" sz="800" b="1" dirty="0">
              <a:solidFill>
                <a:srgbClr val="000000"/>
              </a:solidFill>
              <a:latin typeface="+mn-lt"/>
              <a:cs typeface="+mn-cs"/>
            </a:endParaRPr>
          </a:p>
          <a:p>
            <a:pPr algn="just" fontAlgn="auto">
              <a:spcBef>
                <a:spcPct val="20000"/>
              </a:spcBef>
              <a:spcAft>
                <a:spcPts val="0"/>
              </a:spcAft>
              <a:buFont typeface="Arial" charset="0"/>
              <a:buNone/>
              <a:defRPr/>
            </a:pPr>
            <a:r>
              <a:rPr lang="it-IT" sz="2600" b="1" u="sng" dirty="0">
                <a:solidFill>
                  <a:srgbClr val="000000"/>
                </a:solidFill>
                <a:latin typeface="+mn-lt"/>
                <a:cs typeface="+mn-cs"/>
              </a:rPr>
              <a:t>Giustificato motivo soggettivo</a:t>
            </a:r>
            <a:r>
              <a:rPr lang="it-IT" sz="2600" dirty="0">
                <a:solidFill>
                  <a:srgbClr val="000000"/>
                </a:solidFill>
                <a:latin typeface="+mn-lt"/>
                <a:cs typeface="+mn-cs"/>
              </a:rPr>
              <a:t>: </a:t>
            </a:r>
            <a:r>
              <a:rPr lang="it-IT" sz="2400" dirty="0">
                <a:solidFill>
                  <a:srgbClr val="000000"/>
                </a:solidFill>
                <a:latin typeface="+mn-lt"/>
                <a:cs typeface="+mn-cs"/>
              </a:rPr>
              <a:t>causato da un “</a:t>
            </a:r>
            <a:r>
              <a:rPr lang="it-IT" sz="2400" i="1" dirty="0">
                <a:solidFill>
                  <a:srgbClr val="000000"/>
                </a:solidFill>
                <a:latin typeface="+mn-lt"/>
                <a:cs typeface="+mn-cs"/>
              </a:rPr>
              <a:t>notevole inadempimento</a:t>
            </a:r>
            <a:r>
              <a:rPr lang="it-IT" sz="2400" dirty="0">
                <a:solidFill>
                  <a:srgbClr val="000000"/>
                </a:solidFill>
                <a:latin typeface="+mn-lt"/>
                <a:cs typeface="+mn-cs"/>
              </a:rPr>
              <a:t>” del prestatore di lavoro ai suoi obblighi contrattuali  (art. 3 L. n.604/1966), con </a:t>
            </a:r>
            <a:r>
              <a:rPr lang="it-IT" sz="2400" i="1" dirty="0">
                <a:solidFill>
                  <a:srgbClr val="000000"/>
                </a:solidFill>
                <a:latin typeface="+mn-lt"/>
                <a:cs typeface="+mn-cs"/>
              </a:rPr>
              <a:t>obbligo di preavviso</a:t>
            </a:r>
            <a:r>
              <a:rPr lang="it-IT" sz="2600" dirty="0">
                <a:solidFill>
                  <a:srgbClr val="000000"/>
                </a:solidFill>
                <a:latin typeface="+mn-lt"/>
                <a:cs typeface="+mn-cs"/>
              </a:rPr>
              <a:t>.</a:t>
            </a:r>
          </a:p>
          <a:p>
            <a:pPr algn="just" fontAlgn="auto">
              <a:spcBef>
                <a:spcPct val="20000"/>
              </a:spcBef>
              <a:spcAft>
                <a:spcPts val="0"/>
              </a:spcAft>
              <a:buFont typeface="Arial" charset="0"/>
              <a:buNone/>
              <a:defRPr/>
            </a:pPr>
            <a:endParaRPr lang="it-IT" sz="900" dirty="0">
              <a:solidFill>
                <a:srgbClr val="000000"/>
              </a:solidFill>
              <a:latin typeface="+mn-lt"/>
              <a:cs typeface="+mn-cs"/>
            </a:endParaRPr>
          </a:p>
          <a:p>
            <a:pPr algn="just" fontAlgn="auto">
              <a:spcBef>
                <a:spcPct val="20000"/>
              </a:spcBef>
              <a:spcAft>
                <a:spcPts val="0"/>
              </a:spcAft>
              <a:buFont typeface="Arial" pitchFamily="34" charset="0"/>
              <a:buNone/>
              <a:defRPr/>
            </a:pPr>
            <a:r>
              <a:rPr lang="it-IT" sz="2600" b="1" u="sng" dirty="0">
                <a:solidFill>
                  <a:srgbClr val="000000"/>
                </a:solidFill>
                <a:latin typeface="+mn-lt"/>
                <a:cs typeface="+mn-cs"/>
              </a:rPr>
              <a:t>Giusta causa</a:t>
            </a:r>
            <a:r>
              <a:rPr lang="it-IT" sz="2600" dirty="0">
                <a:solidFill>
                  <a:srgbClr val="000000"/>
                </a:solidFill>
                <a:latin typeface="+mn-lt"/>
                <a:cs typeface="+mn-cs"/>
              </a:rPr>
              <a:t>: </a:t>
            </a:r>
            <a:r>
              <a:rPr lang="it-IT" sz="2400" dirty="0">
                <a:solidFill>
                  <a:srgbClr val="000000"/>
                </a:solidFill>
                <a:latin typeface="+mn-lt"/>
                <a:cs typeface="+mn-cs"/>
              </a:rPr>
              <a:t>causato da comportamenti del lavoratore - anche diversi dal “</a:t>
            </a:r>
            <a:r>
              <a:rPr lang="it-IT" sz="2400" i="1" dirty="0">
                <a:solidFill>
                  <a:srgbClr val="000000"/>
                </a:solidFill>
                <a:latin typeface="+mn-lt"/>
                <a:cs typeface="+mn-cs"/>
              </a:rPr>
              <a:t>grave inadempimento contrattuale</a:t>
            </a:r>
            <a:r>
              <a:rPr lang="it-IT" sz="2400" dirty="0">
                <a:solidFill>
                  <a:srgbClr val="000000"/>
                </a:solidFill>
                <a:latin typeface="+mn-lt"/>
                <a:cs typeface="+mn-cs"/>
              </a:rPr>
              <a:t>” - tali da incidere sul giudizio di idoneità e affidabilità futura del lavoratore, e sul vincolo fiduciario con il datore di lavoro, e da non consentire la prosecuzione nemmeno provvisoria del rapporto di lavoro (art. 2119 c.c.), dunque </a:t>
            </a:r>
            <a:r>
              <a:rPr lang="it-IT" sz="2400" i="1" dirty="0">
                <a:solidFill>
                  <a:srgbClr val="000000"/>
                </a:solidFill>
                <a:latin typeface="+mn-lt"/>
                <a:cs typeface="+mn-cs"/>
              </a:rPr>
              <a:t>senza obbligo di preavviso</a:t>
            </a:r>
            <a:r>
              <a:rPr lang="it-IT" sz="2600" dirty="0">
                <a:solidFill>
                  <a:srgbClr val="000000"/>
                </a:solidFill>
                <a:latin typeface="+mn-lt"/>
                <a:cs typeface="+mn-cs"/>
              </a:rPr>
              <a:t>.</a:t>
            </a:r>
          </a:p>
          <a:p>
            <a:pPr algn="just" fontAlgn="auto">
              <a:spcBef>
                <a:spcPct val="20000"/>
              </a:spcBef>
              <a:spcAft>
                <a:spcPts val="0"/>
              </a:spcAft>
              <a:buFont typeface="Arial" charset="0"/>
              <a:buNone/>
              <a:defRPr/>
            </a:pPr>
            <a:endParaRPr lang="it-IT" sz="2400" dirty="0">
              <a:latin typeface="+mn-lt"/>
              <a:cs typeface="+mn-cs"/>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177F20B-DF00-4105-95DA-36BB1B153540}" type="slidenum">
              <a:rPr lang="it-IT" smtClean="0"/>
              <a:pPr>
                <a:defRPr/>
              </a:pPr>
              <a:t>161</a:t>
            </a:fld>
            <a:endParaRPr lang="it-IT"/>
          </a:p>
        </p:txBody>
      </p:sp>
      <p:pic>
        <p:nvPicPr>
          <p:cNvPr id="18534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8535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844824"/>
            <a:ext cx="8351838" cy="4681537"/>
          </a:xfrm>
          <a:prstGeom prst="rect">
            <a:avLst/>
          </a:prstGeom>
          <a:ln>
            <a:solidFill>
              <a:schemeClr val="tx2">
                <a:lumMod val="20000"/>
                <a:lumOff val="80000"/>
              </a:schemeClr>
            </a:solidFill>
          </a:ln>
        </p:spPr>
        <p:txBody>
          <a:bodyPr>
            <a:normAutofit/>
          </a:bodyPr>
          <a:lstStyle/>
          <a:p>
            <a:pPr algn="just" fontAlgn="auto">
              <a:spcBef>
                <a:spcPct val="20000"/>
              </a:spcBef>
              <a:spcAft>
                <a:spcPts val="0"/>
              </a:spcAft>
              <a:buFont typeface="Arial" pitchFamily="34" charset="0"/>
              <a:buNone/>
              <a:defRPr/>
            </a:pPr>
            <a:endParaRPr lang="it-IT" sz="2400" dirty="0">
              <a:latin typeface="Century Schoolbook" pitchFamily="18" charset="0"/>
              <a:cs typeface="+mn-cs"/>
            </a:endParaRPr>
          </a:p>
          <a:p>
            <a:pPr algn="just" fontAlgn="auto">
              <a:spcBef>
                <a:spcPct val="20000"/>
              </a:spcBef>
              <a:spcAft>
                <a:spcPts val="0"/>
              </a:spcAft>
              <a:buFont typeface="Arial" pitchFamily="34" charset="0"/>
              <a:buNone/>
              <a:defRPr/>
            </a:pPr>
            <a:r>
              <a:rPr lang="it-IT" sz="2400" dirty="0">
                <a:solidFill>
                  <a:srgbClr val="000000"/>
                </a:solidFill>
                <a:latin typeface="Century Schoolbook" pitchFamily="18" charset="0"/>
                <a:cs typeface="+mn-cs"/>
              </a:rPr>
              <a:t>Il licenziamento intimato per </a:t>
            </a:r>
            <a:r>
              <a:rPr lang="it-IT" sz="2400" b="1" dirty="0">
                <a:solidFill>
                  <a:srgbClr val="000000"/>
                </a:solidFill>
                <a:latin typeface="Century Schoolbook" pitchFamily="18" charset="0"/>
                <a:cs typeface="+mn-cs"/>
              </a:rPr>
              <a:t>mancanze del lavoratore </a:t>
            </a:r>
            <a:r>
              <a:rPr lang="it-IT" sz="2400" dirty="0">
                <a:solidFill>
                  <a:srgbClr val="000000"/>
                </a:solidFill>
                <a:latin typeface="Century Schoolbook" pitchFamily="18" charset="0"/>
                <a:cs typeface="+mn-cs"/>
              </a:rPr>
              <a:t>ha natura </a:t>
            </a:r>
            <a:r>
              <a:rPr lang="it-IT" sz="2400" b="1" dirty="0">
                <a:solidFill>
                  <a:srgbClr val="000000"/>
                </a:solidFill>
                <a:latin typeface="Century Schoolbook" pitchFamily="18" charset="0"/>
                <a:cs typeface="+mn-cs"/>
              </a:rPr>
              <a:t>ontologicamente</a:t>
            </a:r>
            <a:r>
              <a:rPr lang="it-IT" sz="2400" dirty="0">
                <a:solidFill>
                  <a:srgbClr val="000000"/>
                </a:solidFill>
                <a:latin typeface="Century Schoolbook" pitchFamily="18" charset="0"/>
                <a:cs typeface="+mn-cs"/>
              </a:rPr>
              <a:t> disciplinare, siano tali mancanze configurabili come </a:t>
            </a:r>
            <a:r>
              <a:rPr lang="it-IT" sz="2400" u="sng" dirty="0">
                <a:solidFill>
                  <a:srgbClr val="000000"/>
                </a:solidFill>
                <a:latin typeface="Century Schoolbook" pitchFamily="18" charset="0"/>
                <a:cs typeface="+mn-cs"/>
              </a:rPr>
              <a:t>giusta causa</a:t>
            </a:r>
            <a:r>
              <a:rPr lang="it-IT" sz="2400" dirty="0">
                <a:solidFill>
                  <a:srgbClr val="000000"/>
                </a:solidFill>
                <a:latin typeface="Century Schoolbook" pitchFamily="18" charset="0"/>
                <a:cs typeface="+mn-cs"/>
              </a:rPr>
              <a:t> o come </a:t>
            </a:r>
            <a:r>
              <a:rPr lang="it-IT" sz="2400" u="sng" dirty="0">
                <a:solidFill>
                  <a:srgbClr val="000000"/>
                </a:solidFill>
                <a:latin typeface="Century Schoolbook" pitchFamily="18" charset="0"/>
                <a:cs typeface="+mn-cs"/>
              </a:rPr>
              <a:t>giustificato motivo soggettivo.</a:t>
            </a:r>
          </a:p>
          <a:p>
            <a:pPr algn="just" fontAlgn="auto">
              <a:spcBef>
                <a:spcPct val="20000"/>
              </a:spcBef>
              <a:spcAft>
                <a:spcPts val="0"/>
              </a:spcAft>
              <a:buFont typeface="Arial" pitchFamily="34" charset="0"/>
              <a:buNone/>
              <a:defRPr/>
            </a:pPr>
            <a:endParaRPr lang="it-IT" sz="2400" dirty="0">
              <a:solidFill>
                <a:srgbClr val="000000"/>
              </a:solidFill>
              <a:latin typeface="Century Schoolbook" pitchFamily="18" charset="0"/>
              <a:cs typeface="+mn-cs"/>
            </a:endParaRPr>
          </a:p>
          <a:p>
            <a:pPr algn="just" fontAlgn="auto">
              <a:spcBef>
                <a:spcPct val="20000"/>
              </a:spcBef>
              <a:spcAft>
                <a:spcPts val="0"/>
              </a:spcAft>
              <a:buFont typeface="Arial" pitchFamily="34" charset="0"/>
              <a:buNone/>
              <a:defRPr/>
            </a:pPr>
            <a:r>
              <a:rPr lang="it-IT" sz="2400" dirty="0">
                <a:solidFill>
                  <a:srgbClr val="000000"/>
                </a:solidFill>
                <a:latin typeface="Century Schoolbook" pitchFamily="18" charset="0"/>
                <a:cs typeface="+mn-cs"/>
              </a:rPr>
              <a:t>Ad esso pertanto devono essere applicate le procedure previste dall</a:t>
            </a:r>
            <a:r>
              <a:rPr lang="it-IT" altLang="it-IT" sz="2400" dirty="0">
                <a:solidFill>
                  <a:srgbClr val="000000"/>
                </a:solidFill>
                <a:latin typeface="Century Schoolbook" pitchFamily="18" charset="0"/>
                <a:cs typeface="+mn-cs"/>
              </a:rPr>
              <a:t>’</a:t>
            </a:r>
            <a:r>
              <a:rPr lang="it-IT" sz="2400" b="1" dirty="0">
                <a:solidFill>
                  <a:srgbClr val="000000"/>
                </a:solidFill>
                <a:latin typeface="Century Schoolbook" pitchFamily="18" charset="0"/>
                <a:cs typeface="+mn-cs"/>
              </a:rPr>
              <a:t>art. 7, Legge n. 300/1970</a:t>
            </a:r>
            <a:r>
              <a:rPr lang="it-IT" sz="2400" dirty="0">
                <a:solidFill>
                  <a:srgbClr val="000000"/>
                </a:solidFill>
                <a:latin typeface="Century Schoolbook" pitchFamily="18" charset="0"/>
                <a:cs typeface="+mn-cs"/>
              </a:rPr>
              <a:t>, commi 1,2,3 e 5.</a:t>
            </a:r>
          </a:p>
          <a:p>
            <a:pPr algn="just" fontAlgn="auto">
              <a:spcBef>
                <a:spcPct val="20000"/>
              </a:spcBef>
              <a:spcAft>
                <a:spcPts val="0"/>
              </a:spcAft>
              <a:buFont typeface="Arial" pitchFamily="34" charset="0"/>
              <a:buNone/>
              <a:defRPr/>
            </a:pPr>
            <a:endParaRPr lang="it-IT" sz="2400" dirty="0">
              <a:solidFill>
                <a:srgbClr val="000000"/>
              </a:solidFill>
              <a:latin typeface="Century Schoolbook" pitchFamily="18" charset="0"/>
              <a:cs typeface="+mn-cs"/>
            </a:endParaRPr>
          </a:p>
          <a:p>
            <a:pPr algn="ctr" fontAlgn="auto">
              <a:spcBef>
                <a:spcPct val="20000"/>
              </a:spcBef>
              <a:spcAft>
                <a:spcPts val="0"/>
              </a:spcAft>
              <a:buFont typeface="Arial" pitchFamily="34" charset="0"/>
              <a:buNone/>
              <a:defRPr/>
            </a:pPr>
            <a:r>
              <a:rPr lang="it-IT" sz="2400" dirty="0">
                <a:solidFill>
                  <a:srgbClr val="000000"/>
                </a:solidFill>
                <a:latin typeface="Century Schoolbook" pitchFamily="18" charset="0"/>
                <a:cs typeface="+mn-cs"/>
              </a:rPr>
              <a:t>(Corte costituzionale n. 204/1982 e n. 427/1989).</a:t>
            </a:r>
          </a:p>
          <a:p>
            <a:pPr algn="just" fontAlgn="auto">
              <a:spcBef>
                <a:spcPct val="20000"/>
              </a:spcBef>
              <a:spcAft>
                <a:spcPts val="0"/>
              </a:spcAft>
              <a:buFont typeface="Arial" charset="0"/>
              <a:buNone/>
              <a:defRPr/>
            </a:pPr>
            <a:endParaRPr lang="it-IT" sz="2600" dirty="0">
              <a:latin typeface="+mn-lt"/>
              <a:cs typeface="+mn-cs"/>
            </a:endParaRPr>
          </a:p>
          <a:p>
            <a:pPr algn="just" fontAlgn="auto">
              <a:spcBef>
                <a:spcPct val="20000"/>
              </a:spcBef>
              <a:spcAft>
                <a:spcPts val="0"/>
              </a:spcAft>
              <a:buFont typeface="Arial" charset="0"/>
              <a:buNone/>
              <a:defRPr/>
            </a:pPr>
            <a:endParaRPr lang="it-IT" sz="2400" dirty="0">
              <a:latin typeface="+mn-lt"/>
              <a:cs typeface="+mn-cs"/>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7B45E829-CC15-41E5-8E80-D4B2F3274A2F}" type="slidenum">
              <a:rPr lang="it-IT" smtClean="0"/>
              <a:pPr>
                <a:defRPr/>
              </a:pPr>
              <a:t>162</a:t>
            </a:fld>
            <a:endParaRPr lang="it-IT"/>
          </a:p>
        </p:txBody>
      </p:sp>
      <p:pic>
        <p:nvPicPr>
          <p:cNvPr id="18637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8637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916832"/>
            <a:ext cx="8351838" cy="45370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endParaRPr lang="it-IT" sz="800" b="1" dirty="0">
              <a:latin typeface="+mn-lt"/>
              <a:cs typeface="+mn-cs"/>
            </a:endParaRPr>
          </a:p>
          <a:p>
            <a:pPr algn="ctr" fontAlgn="auto">
              <a:spcBef>
                <a:spcPct val="20000"/>
              </a:spcBef>
              <a:spcAft>
                <a:spcPts val="0"/>
              </a:spcAft>
              <a:buFont typeface="Arial" pitchFamily="34" charset="0"/>
              <a:buNone/>
              <a:defRPr/>
            </a:pPr>
            <a:r>
              <a:rPr lang="it-IT" sz="2600" b="1" dirty="0">
                <a:solidFill>
                  <a:srgbClr val="000000"/>
                </a:solidFill>
                <a:latin typeface="+mn-lt"/>
                <a:cs typeface="+mn-cs"/>
              </a:rPr>
              <a:t>Disciplina del potere sanzionatorio </a:t>
            </a:r>
          </a:p>
          <a:p>
            <a:pPr algn="ctr" fontAlgn="auto">
              <a:spcBef>
                <a:spcPct val="20000"/>
              </a:spcBef>
              <a:spcAft>
                <a:spcPts val="0"/>
              </a:spcAft>
              <a:buFont typeface="Arial" pitchFamily="34" charset="0"/>
              <a:buNone/>
              <a:defRPr/>
            </a:pPr>
            <a:r>
              <a:rPr lang="it-IT" sz="2600" b="1" dirty="0">
                <a:solidFill>
                  <a:srgbClr val="000000"/>
                </a:solidFill>
                <a:latin typeface="+mn-lt"/>
                <a:cs typeface="+mn-cs"/>
              </a:rPr>
              <a:t>art. 7, </a:t>
            </a:r>
            <a:r>
              <a:rPr lang="it-IT" sz="2600" b="1" dirty="0" err="1">
                <a:solidFill>
                  <a:srgbClr val="000000"/>
                </a:solidFill>
                <a:latin typeface="+mn-lt"/>
                <a:cs typeface="+mn-cs"/>
              </a:rPr>
              <a:t>stat</a:t>
            </a:r>
            <a:r>
              <a:rPr lang="it-IT" sz="2600" b="1" dirty="0">
                <a:solidFill>
                  <a:srgbClr val="000000"/>
                </a:solidFill>
                <a:latin typeface="+mn-lt"/>
                <a:cs typeface="+mn-cs"/>
              </a:rPr>
              <a:t>. lav.</a:t>
            </a:r>
          </a:p>
          <a:p>
            <a:pPr algn="ctr" fontAlgn="auto">
              <a:spcBef>
                <a:spcPct val="20000"/>
              </a:spcBef>
              <a:spcAft>
                <a:spcPts val="0"/>
              </a:spcAft>
              <a:buFont typeface="Arial" pitchFamily="34" charset="0"/>
              <a:buNone/>
              <a:defRPr/>
            </a:pPr>
            <a:endParaRPr lang="it-IT" sz="2400" dirty="0">
              <a:solidFill>
                <a:srgbClr val="000000"/>
              </a:solidFill>
              <a:latin typeface="+mn-lt"/>
              <a:cs typeface="+mn-cs"/>
            </a:endParaRPr>
          </a:p>
          <a:p>
            <a:pPr marL="514350" indent="-514350" algn="just" fontAlgn="auto">
              <a:spcBef>
                <a:spcPct val="20000"/>
              </a:spcBef>
              <a:spcAft>
                <a:spcPts val="0"/>
              </a:spcAft>
              <a:buFont typeface="Arial" charset="0"/>
              <a:buAutoNum type="arabicPeriod"/>
              <a:defRPr/>
            </a:pPr>
            <a:r>
              <a:rPr lang="it-IT" sz="2600" b="1" dirty="0">
                <a:solidFill>
                  <a:srgbClr val="000000"/>
                </a:solidFill>
                <a:latin typeface="+mn-lt"/>
                <a:cs typeface="+mn-cs"/>
              </a:rPr>
              <a:t>Procedura disciplinare</a:t>
            </a:r>
          </a:p>
          <a:p>
            <a:pPr marL="514350" indent="-514350" algn="just" fontAlgn="auto">
              <a:spcBef>
                <a:spcPct val="20000"/>
              </a:spcBef>
              <a:spcAft>
                <a:spcPts val="0"/>
              </a:spcAft>
              <a:buFont typeface="Arial" charset="0"/>
              <a:buAutoNum type="arabicPeriod"/>
              <a:defRPr/>
            </a:pPr>
            <a:r>
              <a:rPr lang="it-IT" sz="2600" b="1" dirty="0">
                <a:solidFill>
                  <a:srgbClr val="000000"/>
                </a:solidFill>
                <a:latin typeface="+mn-lt"/>
                <a:cs typeface="+mn-cs"/>
              </a:rPr>
              <a:t>Principio trasparenza: codice disciplinare</a:t>
            </a:r>
          </a:p>
          <a:p>
            <a:pPr marL="514350" indent="-514350" algn="just" fontAlgn="auto">
              <a:spcBef>
                <a:spcPct val="20000"/>
              </a:spcBef>
              <a:spcAft>
                <a:spcPts val="0"/>
              </a:spcAft>
              <a:buFont typeface="Arial" charset="0"/>
              <a:buAutoNum type="arabicPeriod"/>
              <a:defRPr/>
            </a:pPr>
            <a:r>
              <a:rPr lang="it-IT" sz="2600" b="1" dirty="0">
                <a:solidFill>
                  <a:srgbClr val="000000"/>
                </a:solidFill>
                <a:latin typeface="+mn-lt"/>
                <a:cs typeface="+mn-cs"/>
              </a:rPr>
              <a:t>Principio proporzionalità e attualità della sanzione</a:t>
            </a:r>
          </a:p>
          <a:p>
            <a:pPr algn="just" fontAlgn="auto">
              <a:spcBef>
                <a:spcPct val="20000"/>
              </a:spcBef>
              <a:spcAft>
                <a:spcPts val="0"/>
              </a:spcAft>
              <a:buFont typeface="Arial" charset="0"/>
              <a:buNone/>
              <a:defRPr/>
            </a:pPr>
            <a:endParaRPr lang="it-IT" sz="24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1E59FEC-0E84-481D-91AF-68201E417B5C}" type="slidenum">
              <a:rPr lang="it-IT" smtClean="0"/>
              <a:pPr>
                <a:defRPr/>
              </a:pPr>
              <a:t>163</a:t>
            </a:fld>
            <a:endParaRPr lang="it-IT"/>
          </a:p>
        </p:txBody>
      </p:sp>
      <p:pic>
        <p:nvPicPr>
          <p:cNvPr id="18739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8739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323850" y="1844675"/>
            <a:ext cx="8351838" cy="45370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endParaRPr lang="it-IT" sz="800" b="1" dirty="0">
              <a:latin typeface="+mn-lt"/>
              <a:cs typeface="+mn-cs"/>
            </a:endParaRPr>
          </a:p>
          <a:p>
            <a:pPr algn="ctr" fontAlgn="auto">
              <a:spcBef>
                <a:spcPct val="20000"/>
              </a:spcBef>
              <a:spcAft>
                <a:spcPts val="0"/>
              </a:spcAft>
              <a:buFont typeface="Arial" pitchFamily="34" charset="0"/>
              <a:buNone/>
              <a:defRPr/>
            </a:pPr>
            <a:r>
              <a:rPr lang="it-IT" sz="2600" b="1" dirty="0">
                <a:solidFill>
                  <a:srgbClr val="000000"/>
                </a:solidFill>
                <a:latin typeface="+mn-lt"/>
                <a:cs typeface="+mn-cs"/>
              </a:rPr>
              <a:t>Disciplina del potere sanzionatorio </a:t>
            </a:r>
          </a:p>
          <a:p>
            <a:pPr algn="ctr" fontAlgn="auto">
              <a:spcBef>
                <a:spcPct val="20000"/>
              </a:spcBef>
              <a:spcAft>
                <a:spcPts val="0"/>
              </a:spcAft>
              <a:buFont typeface="Arial" pitchFamily="34" charset="0"/>
              <a:buNone/>
              <a:defRPr/>
            </a:pPr>
            <a:r>
              <a:rPr lang="it-IT" sz="2600" b="1" dirty="0">
                <a:solidFill>
                  <a:srgbClr val="000000"/>
                </a:solidFill>
                <a:latin typeface="+mn-lt"/>
                <a:cs typeface="+mn-cs"/>
              </a:rPr>
              <a:t>art. 7, </a:t>
            </a:r>
            <a:r>
              <a:rPr lang="it-IT" sz="2600" b="1" dirty="0" err="1">
                <a:solidFill>
                  <a:srgbClr val="000000"/>
                </a:solidFill>
                <a:latin typeface="+mn-lt"/>
                <a:cs typeface="+mn-cs"/>
              </a:rPr>
              <a:t>stat</a:t>
            </a:r>
            <a:r>
              <a:rPr lang="it-IT" sz="2600" b="1" dirty="0">
                <a:solidFill>
                  <a:srgbClr val="000000"/>
                </a:solidFill>
                <a:latin typeface="+mn-lt"/>
                <a:cs typeface="+mn-cs"/>
              </a:rPr>
              <a:t>. </a:t>
            </a:r>
            <a:r>
              <a:rPr lang="it-IT" sz="2600" b="1" dirty="0" err="1">
                <a:solidFill>
                  <a:srgbClr val="000000"/>
                </a:solidFill>
                <a:latin typeface="+mn-lt"/>
                <a:cs typeface="+mn-cs"/>
              </a:rPr>
              <a:t>lav</a:t>
            </a:r>
            <a:r>
              <a:rPr lang="it-IT" sz="2600" b="1" dirty="0">
                <a:solidFill>
                  <a:srgbClr val="000000"/>
                </a:solidFill>
                <a:latin typeface="+mn-lt"/>
                <a:cs typeface="+mn-cs"/>
              </a:rPr>
              <a:t>.</a:t>
            </a:r>
          </a:p>
          <a:p>
            <a:pPr algn="ctr" fontAlgn="auto">
              <a:spcBef>
                <a:spcPct val="20000"/>
              </a:spcBef>
              <a:spcAft>
                <a:spcPts val="0"/>
              </a:spcAft>
              <a:buFont typeface="Arial" pitchFamily="34" charset="0"/>
              <a:buNone/>
              <a:defRPr/>
            </a:pPr>
            <a:endParaRPr lang="it-IT" sz="2400" dirty="0">
              <a:solidFill>
                <a:srgbClr val="000000"/>
              </a:solidFill>
              <a:latin typeface="+mn-lt"/>
              <a:cs typeface="+mn-cs"/>
            </a:endParaRPr>
          </a:p>
          <a:p>
            <a:pPr algn="ctr" fontAlgn="auto">
              <a:spcBef>
                <a:spcPct val="20000"/>
              </a:spcBef>
              <a:spcAft>
                <a:spcPts val="0"/>
              </a:spcAft>
              <a:buFont typeface="Arial" pitchFamily="34" charset="0"/>
              <a:buNone/>
              <a:defRPr/>
            </a:pPr>
            <a:endParaRPr lang="it-IT" sz="2400" dirty="0">
              <a:solidFill>
                <a:srgbClr val="000000"/>
              </a:solidFill>
              <a:latin typeface="+mn-lt"/>
              <a:cs typeface="+mn-cs"/>
            </a:endParaRPr>
          </a:p>
          <a:p>
            <a:pPr algn="ctr" fontAlgn="auto">
              <a:spcBef>
                <a:spcPct val="20000"/>
              </a:spcBef>
              <a:spcAft>
                <a:spcPts val="0"/>
              </a:spcAft>
              <a:buFont typeface="Arial" pitchFamily="34" charset="0"/>
              <a:buNone/>
              <a:defRPr/>
            </a:pPr>
            <a:endParaRPr lang="it-IT" sz="2400" dirty="0">
              <a:solidFill>
                <a:srgbClr val="000000"/>
              </a:solidFill>
              <a:latin typeface="+mn-lt"/>
              <a:cs typeface="+mn-cs"/>
            </a:endParaRPr>
          </a:p>
          <a:p>
            <a:pPr algn="ctr" fontAlgn="auto">
              <a:spcBef>
                <a:spcPct val="20000"/>
              </a:spcBef>
              <a:spcAft>
                <a:spcPts val="0"/>
              </a:spcAft>
              <a:buFont typeface="Arial" pitchFamily="34" charset="0"/>
              <a:buNone/>
              <a:defRPr/>
            </a:pPr>
            <a:endParaRPr lang="it-IT" sz="2400" dirty="0">
              <a:solidFill>
                <a:srgbClr val="000000"/>
              </a:solidFill>
              <a:latin typeface="+mn-lt"/>
              <a:cs typeface="+mn-cs"/>
            </a:endParaRPr>
          </a:p>
          <a:p>
            <a:pPr algn="ctr" fontAlgn="auto">
              <a:spcBef>
                <a:spcPct val="20000"/>
              </a:spcBef>
              <a:spcAft>
                <a:spcPts val="0"/>
              </a:spcAft>
              <a:buFont typeface="Arial" pitchFamily="34" charset="0"/>
              <a:buNone/>
              <a:defRPr/>
            </a:pPr>
            <a:endParaRPr lang="it-IT" sz="2400" dirty="0">
              <a:solidFill>
                <a:srgbClr val="000000"/>
              </a:solidFill>
              <a:latin typeface="+mn-lt"/>
              <a:cs typeface="+mn-cs"/>
            </a:endParaRPr>
          </a:p>
          <a:p>
            <a:pPr algn="ctr" fontAlgn="auto">
              <a:spcBef>
                <a:spcPct val="20000"/>
              </a:spcBef>
              <a:spcAft>
                <a:spcPts val="0"/>
              </a:spcAft>
              <a:buFont typeface="Arial" pitchFamily="34" charset="0"/>
              <a:buNone/>
              <a:defRPr/>
            </a:pPr>
            <a:r>
              <a:rPr lang="it-IT" sz="3600" b="1" u="sng" dirty="0">
                <a:solidFill>
                  <a:srgbClr val="000000"/>
                </a:solidFill>
                <a:latin typeface="+mn-lt"/>
                <a:cs typeface="+mn-cs"/>
              </a:rPr>
              <a:t>Le sanzioni disciplinar</a:t>
            </a:r>
            <a:r>
              <a:rPr lang="it-IT" sz="3600" b="1" u="sng" dirty="0">
                <a:latin typeface="+mn-lt"/>
                <a:cs typeface="+mn-cs"/>
              </a:rPr>
              <a:t>i</a:t>
            </a:r>
          </a:p>
          <a:p>
            <a:pPr algn="ctr" fontAlgn="auto">
              <a:spcBef>
                <a:spcPct val="20000"/>
              </a:spcBef>
              <a:spcAft>
                <a:spcPts val="0"/>
              </a:spcAft>
              <a:buFont typeface="Arial" pitchFamily="34" charset="0"/>
              <a:buNone/>
              <a:defRPr/>
            </a:pPr>
            <a:endParaRPr lang="it-IT" sz="2400" dirty="0">
              <a:latin typeface="+mn-lt"/>
              <a:cs typeface="+mn-cs"/>
            </a:endParaRPr>
          </a:p>
          <a:p>
            <a:pPr algn="ctr" fontAlgn="auto">
              <a:spcBef>
                <a:spcPct val="20000"/>
              </a:spcBef>
              <a:spcAft>
                <a:spcPts val="0"/>
              </a:spcAft>
              <a:buFont typeface="Arial" pitchFamily="34" charset="0"/>
              <a:buNone/>
              <a:defRPr/>
            </a:pPr>
            <a:endParaRPr lang="it-IT" sz="2400" dirty="0">
              <a:latin typeface="+mn-lt"/>
              <a:cs typeface="+mn-cs"/>
            </a:endParaRPr>
          </a:p>
        </p:txBody>
      </p:sp>
      <p:sp>
        <p:nvSpPr>
          <p:cNvPr id="8" name="Freccia a destra 7"/>
          <p:cNvSpPr/>
          <p:nvPr/>
        </p:nvSpPr>
        <p:spPr>
          <a:xfrm>
            <a:off x="7596188" y="5300663"/>
            <a:ext cx="36036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C9C8B4D-426B-4C36-AB0B-2C420D16C506}" type="slidenum">
              <a:rPr lang="it-IT" smtClean="0"/>
              <a:pPr>
                <a:defRPr/>
              </a:pPr>
              <a:t>164</a:t>
            </a:fld>
            <a:endParaRPr lang="it-IT"/>
          </a:p>
        </p:txBody>
      </p:sp>
      <p:pic>
        <p:nvPicPr>
          <p:cNvPr id="18842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8842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395536" y="1556792"/>
            <a:ext cx="8351838" cy="4752975"/>
          </a:xfrm>
          <a:prstGeom prst="rect">
            <a:avLst/>
          </a:prstGeom>
          <a:ln>
            <a:solidFill>
              <a:schemeClr val="tx2">
                <a:lumMod val="20000"/>
                <a:lumOff val="80000"/>
              </a:schemeClr>
            </a:solidFill>
          </a:ln>
        </p:spPr>
        <p:txBody>
          <a:bodyPr>
            <a:normAutofit fontScale="92500" lnSpcReduction="20000"/>
          </a:bodyPr>
          <a:lstStyle/>
          <a:p>
            <a:pPr algn="ctr" fontAlgn="auto">
              <a:spcBef>
                <a:spcPct val="20000"/>
              </a:spcBef>
              <a:spcAft>
                <a:spcPts val="0"/>
              </a:spcAft>
              <a:buFont typeface="Arial" pitchFamily="34" charset="0"/>
              <a:buNone/>
              <a:defRPr/>
            </a:pPr>
            <a:endParaRPr lang="it-IT" sz="800" b="1" dirty="0">
              <a:latin typeface="+mn-lt"/>
              <a:cs typeface="+mn-cs"/>
            </a:endParaRPr>
          </a:p>
          <a:p>
            <a:pPr algn="ctr" fontAlgn="auto">
              <a:spcBef>
                <a:spcPct val="20000"/>
              </a:spcBef>
              <a:spcAft>
                <a:spcPts val="0"/>
              </a:spcAft>
              <a:buFont typeface="Arial" pitchFamily="34" charset="0"/>
              <a:buNone/>
              <a:defRPr/>
            </a:pPr>
            <a:r>
              <a:rPr lang="it-IT" sz="2600" b="1" u="sng" cap="all" dirty="0">
                <a:solidFill>
                  <a:srgbClr val="000000"/>
                </a:solidFill>
                <a:latin typeface="+mn-lt"/>
                <a:cs typeface="+mn-cs"/>
              </a:rPr>
              <a:t>Le sanzioni disciplinari</a:t>
            </a:r>
          </a:p>
          <a:p>
            <a:pPr algn="ctr" fontAlgn="auto">
              <a:spcBef>
                <a:spcPct val="20000"/>
              </a:spcBef>
              <a:spcAft>
                <a:spcPts val="0"/>
              </a:spcAft>
              <a:buFont typeface="Arial" pitchFamily="34" charset="0"/>
              <a:buNone/>
              <a:defRPr/>
            </a:pPr>
            <a:endParaRPr lang="it-IT" sz="900" b="1" u="sng" dirty="0">
              <a:solidFill>
                <a:srgbClr val="000000"/>
              </a:solidFill>
              <a:latin typeface="+mn-lt"/>
              <a:cs typeface="+mn-cs"/>
            </a:endParaRPr>
          </a:p>
          <a:p>
            <a:pPr algn="just" fontAlgn="auto">
              <a:lnSpc>
                <a:spcPct val="90000"/>
              </a:lnSpc>
              <a:spcBef>
                <a:spcPct val="20000"/>
              </a:spcBef>
              <a:spcAft>
                <a:spcPts val="600"/>
              </a:spcAft>
              <a:buFont typeface="Arial" pitchFamily="34" charset="0"/>
              <a:buNone/>
              <a:defRPr/>
            </a:pPr>
            <a:r>
              <a:rPr lang="it-IT" sz="2400" b="1" u="sng" dirty="0">
                <a:solidFill>
                  <a:srgbClr val="000000"/>
                </a:solidFill>
                <a:latin typeface="Century Schoolbook" pitchFamily="18" charset="0"/>
                <a:cs typeface="+mn-cs"/>
              </a:rPr>
              <a:t>Ammonizione verbale o scritta</a:t>
            </a:r>
            <a:r>
              <a:rPr lang="it-IT" sz="2400" i="1" dirty="0">
                <a:solidFill>
                  <a:srgbClr val="000000"/>
                </a:solidFill>
                <a:latin typeface="Century Schoolbook" pitchFamily="18" charset="0"/>
                <a:cs typeface="+mn-cs"/>
              </a:rPr>
              <a:t>:</a:t>
            </a:r>
            <a:r>
              <a:rPr lang="it-IT" sz="2400" dirty="0">
                <a:solidFill>
                  <a:srgbClr val="000000"/>
                </a:solidFill>
                <a:latin typeface="Century Schoolbook" pitchFamily="18" charset="0"/>
                <a:cs typeface="+mn-cs"/>
              </a:rPr>
              <a:t> infrazioni minore gravità;</a:t>
            </a:r>
          </a:p>
          <a:p>
            <a:pPr algn="just" fontAlgn="auto">
              <a:lnSpc>
                <a:spcPct val="90000"/>
              </a:lnSpc>
              <a:spcBef>
                <a:spcPct val="20000"/>
              </a:spcBef>
              <a:spcAft>
                <a:spcPts val="600"/>
              </a:spcAft>
              <a:buFont typeface="Arial" pitchFamily="34" charset="0"/>
              <a:buNone/>
              <a:defRPr/>
            </a:pPr>
            <a:r>
              <a:rPr lang="it-IT" sz="2400" b="1" u="sng" dirty="0">
                <a:solidFill>
                  <a:srgbClr val="000000"/>
                </a:solidFill>
                <a:latin typeface="Century Schoolbook" pitchFamily="18" charset="0"/>
                <a:cs typeface="+mn-cs"/>
              </a:rPr>
              <a:t>Multa</a:t>
            </a:r>
            <a:r>
              <a:rPr lang="it-IT" sz="2400" dirty="0">
                <a:solidFill>
                  <a:srgbClr val="000000"/>
                </a:solidFill>
                <a:latin typeface="Century Schoolbook" pitchFamily="18" charset="0"/>
                <a:cs typeface="+mn-cs"/>
              </a:rPr>
              <a:t>: per mancanze più gravi o in caso di recidiva. Consiste nella trattenuta in busta paga dell'importo corrispondente ad un massimo di 4 ore di retribuzione base.</a:t>
            </a:r>
          </a:p>
          <a:p>
            <a:pPr algn="just" fontAlgn="auto">
              <a:lnSpc>
                <a:spcPct val="90000"/>
              </a:lnSpc>
              <a:spcBef>
                <a:spcPct val="20000"/>
              </a:spcBef>
              <a:spcAft>
                <a:spcPts val="600"/>
              </a:spcAft>
              <a:buFont typeface="Arial" pitchFamily="34" charset="0"/>
              <a:buNone/>
              <a:defRPr/>
            </a:pPr>
            <a:r>
              <a:rPr lang="it-IT" sz="2400" b="1" u="sng" dirty="0">
                <a:solidFill>
                  <a:srgbClr val="000000"/>
                </a:solidFill>
                <a:latin typeface="Century Schoolbook" pitchFamily="18" charset="0"/>
                <a:cs typeface="+mn-cs"/>
              </a:rPr>
              <a:t>Sospensione</a:t>
            </a:r>
            <a:r>
              <a:rPr lang="it-IT" sz="2400" dirty="0">
                <a:solidFill>
                  <a:srgbClr val="000000"/>
                </a:solidFill>
                <a:latin typeface="Century Schoolbook" pitchFamily="18" charset="0"/>
                <a:cs typeface="+mn-cs"/>
              </a:rPr>
              <a:t>: comporta l'interruzione dell'erogazione retributiva per l'intera sua durata. Non può eccedere i 10 giorni.</a:t>
            </a:r>
          </a:p>
          <a:p>
            <a:pPr algn="just" fontAlgn="auto">
              <a:lnSpc>
                <a:spcPct val="90000"/>
              </a:lnSpc>
              <a:spcBef>
                <a:spcPct val="20000"/>
              </a:spcBef>
              <a:spcAft>
                <a:spcPts val="600"/>
              </a:spcAft>
              <a:buFont typeface="Arial" pitchFamily="34" charset="0"/>
              <a:buNone/>
              <a:defRPr/>
            </a:pPr>
            <a:r>
              <a:rPr lang="it-IT" sz="2400" b="1" u="sng" dirty="0">
                <a:solidFill>
                  <a:srgbClr val="000000"/>
                </a:solidFill>
                <a:latin typeface="Century Schoolbook" pitchFamily="18" charset="0"/>
                <a:cs typeface="+mn-cs"/>
              </a:rPr>
              <a:t>Trasferimento</a:t>
            </a:r>
            <a:r>
              <a:rPr lang="it-IT" sz="2400" dirty="0">
                <a:solidFill>
                  <a:srgbClr val="000000"/>
                </a:solidFill>
                <a:latin typeface="Century Schoolbook" pitchFamily="18" charset="0"/>
                <a:cs typeface="+mn-cs"/>
              </a:rPr>
              <a:t>: alcuni </a:t>
            </a:r>
            <a:r>
              <a:rPr lang="it-IT" sz="2400" dirty="0" err="1">
                <a:solidFill>
                  <a:srgbClr val="000000"/>
                </a:solidFill>
                <a:latin typeface="Century Schoolbook" pitchFamily="18" charset="0"/>
                <a:cs typeface="+mn-cs"/>
              </a:rPr>
              <a:t>Ccnl</a:t>
            </a:r>
            <a:r>
              <a:rPr lang="it-IT" sz="2400" dirty="0">
                <a:solidFill>
                  <a:srgbClr val="000000"/>
                </a:solidFill>
                <a:latin typeface="Century Schoolbook" pitchFamily="18" charset="0"/>
                <a:cs typeface="+mn-cs"/>
              </a:rPr>
              <a:t> prevedono il trasferimento disposto a seguito di situazioni soggettive connesse al comportamento del dipendente, quando tale condotta abbia prodotto conseguenze rilevanti come elementi di disorganizzazione e disfunzione dell'unità produttiva.</a:t>
            </a:r>
          </a:p>
          <a:p>
            <a:pPr algn="just" fontAlgn="auto">
              <a:lnSpc>
                <a:spcPct val="90000"/>
              </a:lnSpc>
              <a:spcBef>
                <a:spcPct val="20000"/>
              </a:spcBef>
              <a:spcAft>
                <a:spcPts val="600"/>
              </a:spcAft>
              <a:buFont typeface="Arial" pitchFamily="34" charset="0"/>
              <a:buNone/>
              <a:defRPr/>
            </a:pPr>
            <a:r>
              <a:rPr lang="it-IT" sz="2400" b="1" u="sng" dirty="0">
                <a:solidFill>
                  <a:srgbClr val="000000"/>
                </a:solidFill>
                <a:latin typeface="Century Schoolbook" pitchFamily="18" charset="0"/>
                <a:cs typeface="+mn-cs"/>
              </a:rPr>
              <a:t>Licenziamento</a:t>
            </a:r>
            <a:r>
              <a:rPr lang="it-IT" sz="2400" dirty="0">
                <a:solidFill>
                  <a:srgbClr val="000000"/>
                </a:solidFill>
                <a:latin typeface="Century Schoolbook" pitchFamily="18" charset="0"/>
                <a:cs typeface="+mn-cs"/>
              </a:rPr>
              <a:t>: per GC (senza preavviso) o per GMS (con preavviso)</a:t>
            </a:r>
            <a:endParaRPr lang="it-IT" sz="24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D1EB6871-6E5F-4380-9389-6ABE4956C8F2}" type="slidenum">
              <a:rPr lang="it-IT" smtClean="0"/>
              <a:pPr>
                <a:defRPr/>
              </a:pPr>
              <a:t>165</a:t>
            </a:fld>
            <a:endParaRPr lang="it-IT"/>
          </a:p>
        </p:txBody>
      </p:sp>
      <p:pic>
        <p:nvPicPr>
          <p:cNvPr id="18944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8944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7529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endParaRPr lang="it-IT" sz="800" b="1" dirty="0">
              <a:latin typeface="+mn-lt"/>
              <a:cs typeface="+mn-cs"/>
            </a:endParaRPr>
          </a:p>
          <a:p>
            <a:pPr algn="ctr" fontAlgn="auto">
              <a:spcBef>
                <a:spcPct val="20000"/>
              </a:spcBef>
              <a:spcAft>
                <a:spcPts val="0"/>
              </a:spcAft>
              <a:buFont typeface="Arial" pitchFamily="34" charset="0"/>
              <a:buNone/>
              <a:defRPr/>
            </a:pPr>
            <a:r>
              <a:rPr lang="it-IT" sz="2600" b="1" u="sng" cap="all" dirty="0">
                <a:solidFill>
                  <a:srgbClr val="000000"/>
                </a:solidFill>
                <a:latin typeface="+mn-lt"/>
                <a:cs typeface="+mn-cs"/>
              </a:rPr>
              <a:t>Le sanzioni disciplinari</a:t>
            </a:r>
          </a:p>
          <a:p>
            <a:pPr algn="ctr" fontAlgn="auto">
              <a:spcBef>
                <a:spcPct val="20000"/>
              </a:spcBef>
              <a:spcAft>
                <a:spcPts val="0"/>
              </a:spcAft>
              <a:buFont typeface="Arial" pitchFamily="34" charset="0"/>
              <a:buNone/>
              <a:defRPr/>
            </a:pPr>
            <a:endParaRPr lang="it-IT" sz="900" b="1" u="sng" dirty="0">
              <a:solidFill>
                <a:srgbClr val="000000"/>
              </a:solidFill>
              <a:latin typeface="+mn-lt"/>
              <a:cs typeface="+mn-cs"/>
            </a:endParaRPr>
          </a:p>
          <a:p>
            <a:pPr algn="just" fontAlgn="auto">
              <a:lnSpc>
                <a:spcPct val="90000"/>
              </a:lnSpc>
              <a:spcBef>
                <a:spcPct val="20000"/>
              </a:spcBef>
              <a:spcAft>
                <a:spcPts val="600"/>
              </a:spcAft>
              <a:buFont typeface="Arial" pitchFamily="34" charset="0"/>
              <a:buNone/>
              <a:defRPr/>
            </a:pPr>
            <a:endParaRPr lang="it-IT" sz="2400" dirty="0">
              <a:solidFill>
                <a:srgbClr val="000000"/>
              </a:solidFill>
              <a:latin typeface="Century Schoolbook" pitchFamily="18" charset="0"/>
              <a:cs typeface="+mn-cs"/>
            </a:endParaRPr>
          </a:p>
          <a:p>
            <a:pPr algn="just" fontAlgn="auto">
              <a:lnSpc>
                <a:spcPct val="90000"/>
              </a:lnSpc>
              <a:spcBef>
                <a:spcPct val="20000"/>
              </a:spcBef>
              <a:spcAft>
                <a:spcPts val="600"/>
              </a:spcAft>
              <a:buFont typeface="Arial" pitchFamily="34" charset="0"/>
              <a:buNone/>
              <a:defRPr/>
            </a:pPr>
            <a:r>
              <a:rPr lang="it-IT" sz="2400" dirty="0">
                <a:solidFill>
                  <a:srgbClr val="000000"/>
                </a:solidFill>
                <a:latin typeface="Century Schoolbook" pitchFamily="18" charset="0"/>
                <a:cs typeface="+mn-cs"/>
              </a:rPr>
              <a:t>La contestazione di infrazioni comportanti sanzioni disciplinari più gravi del rimprovero verbale deve avvenire </a:t>
            </a:r>
            <a:r>
              <a:rPr lang="it-IT" sz="2400" b="1" dirty="0">
                <a:solidFill>
                  <a:srgbClr val="000000"/>
                </a:solidFill>
                <a:latin typeface="Century Schoolbook" pitchFamily="18" charset="0"/>
                <a:cs typeface="+mn-cs"/>
              </a:rPr>
              <a:t>per iscritto </a:t>
            </a:r>
            <a:r>
              <a:rPr lang="it-IT" sz="2400" dirty="0">
                <a:solidFill>
                  <a:srgbClr val="000000"/>
                </a:solidFill>
                <a:latin typeface="Century Schoolbook" pitchFamily="18" charset="0"/>
                <a:cs typeface="+mn-cs"/>
              </a:rPr>
              <a:t>ed è assoggettata ad una </a:t>
            </a:r>
            <a:r>
              <a:rPr lang="it-IT" sz="2400" b="1" u="sng" dirty="0">
                <a:solidFill>
                  <a:srgbClr val="000000"/>
                </a:solidFill>
                <a:latin typeface="Century Schoolbook" pitchFamily="18" charset="0"/>
                <a:cs typeface="+mn-cs"/>
              </a:rPr>
              <a:t>specifica procedura disciplinare</a:t>
            </a:r>
            <a:r>
              <a:rPr lang="it-IT" sz="2400" dirty="0">
                <a:solidFill>
                  <a:srgbClr val="000000"/>
                </a:solidFill>
                <a:latin typeface="Century Schoolbook" pitchFamily="18" charset="0"/>
                <a:cs typeface="+mn-cs"/>
              </a:rPr>
              <a:t>.</a:t>
            </a:r>
          </a:p>
          <a:p>
            <a:pPr algn="just" fontAlgn="auto">
              <a:lnSpc>
                <a:spcPct val="90000"/>
              </a:lnSpc>
              <a:spcBef>
                <a:spcPct val="20000"/>
              </a:spcBef>
              <a:spcAft>
                <a:spcPts val="600"/>
              </a:spcAft>
              <a:buFont typeface="Arial" pitchFamily="34" charset="0"/>
              <a:buNone/>
              <a:defRPr/>
            </a:pPr>
            <a:endParaRPr lang="it-IT" sz="2400" b="1" u="sng" dirty="0">
              <a:solidFill>
                <a:schemeClr val="accent1"/>
              </a:solidFill>
              <a:latin typeface="Century Schoolbook" pitchFamily="18" charset="0"/>
              <a:cs typeface="+mn-cs"/>
            </a:endParaRPr>
          </a:p>
        </p:txBody>
      </p:sp>
      <p:sp>
        <p:nvSpPr>
          <p:cNvPr id="8" name="Freccia a destra 7"/>
          <p:cNvSpPr/>
          <p:nvPr/>
        </p:nvSpPr>
        <p:spPr>
          <a:xfrm>
            <a:off x="7596188" y="5300663"/>
            <a:ext cx="36036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6734158-6C00-49BB-A957-557DE0609E79}" type="slidenum">
              <a:rPr lang="it-IT" smtClean="0"/>
              <a:pPr>
                <a:defRPr/>
              </a:pPr>
              <a:t>166</a:t>
            </a:fld>
            <a:endParaRPr lang="it-IT"/>
          </a:p>
        </p:txBody>
      </p:sp>
      <p:pic>
        <p:nvPicPr>
          <p:cNvPr id="19046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9047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00808"/>
            <a:ext cx="8351838" cy="4681537"/>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endParaRPr lang="it-IT" sz="800" b="1" dirty="0">
              <a:latin typeface="+mn-lt"/>
              <a:cs typeface="+mn-cs"/>
            </a:endParaRPr>
          </a:p>
          <a:p>
            <a:pPr algn="ctr" fontAlgn="auto">
              <a:spcBef>
                <a:spcPct val="20000"/>
              </a:spcBef>
              <a:spcAft>
                <a:spcPts val="0"/>
              </a:spcAft>
              <a:buFont typeface="Arial" charset="0"/>
              <a:buNone/>
              <a:defRPr/>
            </a:pPr>
            <a:r>
              <a:rPr lang="it-IT" sz="2800" b="1" dirty="0">
                <a:solidFill>
                  <a:srgbClr val="000000"/>
                </a:solidFill>
                <a:latin typeface="+mn-lt"/>
                <a:cs typeface="+mn-cs"/>
              </a:rPr>
              <a:t>1. Procedura disciplinare</a:t>
            </a:r>
          </a:p>
          <a:p>
            <a:pPr algn="just" fontAlgn="auto">
              <a:spcBef>
                <a:spcPct val="20000"/>
              </a:spcBef>
              <a:spcAft>
                <a:spcPts val="0"/>
              </a:spcAft>
              <a:buFont typeface="Arial" charset="0"/>
              <a:buNone/>
              <a:defRPr/>
            </a:pPr>
            <a:endParaRPr lang="it-IT" sz="1000" dirty="0">
              <a:solidFill>
                <a:srgbClr val="000000"/>
              </a:solidFill>
              <a:latin typeface="+mn-lt"/>
              <a:cs typeface="+mn-cs"/>
            </a:endParaRPr>
          </a:p>
          <a:p>
            <a:pPr algn="just" fontAlgn="auto">
              <a:spcBef>
                <a:spcPct val="20000"/>
              </a:spcBef>
              <a:spcAft>
                <a:spcPts val="0"/>
              </a:spcAft>
              <a:buFont typeface="Arial" charset="0"/>
              <a:buNone/>
              <a:defRPr/>
            </a:pPr>
            <a:r>
              <a:rPr lang="it-IT" sz="2400" dirty="0">
                <a:solidFill>
                  <a:srgbClr val="000000"/>
                </a:solidFill>
                <a:latin typeface="+mn-lt"/>
                <a:cs typeface="+mn-cs"/>
              </a:rPr>
              <a:t>Per entrambe le ipotesi (</a:t>
            </a:r>
            <a:r>
              <a:rPr lang="it-IT" sz="2400" b="1" dirty="0">
                <a:solidFill>
                  <a:srgbClr val="000000"/>
                </a:solidFill>
                <a:latin typeface="+mn-lt"/>
                <a:cs typeface="+mn-cs"/>
              </a:rPr>
              <a:t>GC</a:t>
            </a:r>
            <a:r>
              <a:rPr lang="it-IT" sz="2400" dirty="0">
                <a:solidFill>
                  <a:srgbClr val="000000"/>
                </a:solidFill>
                <a:latin typeface="+mn-lt"/>
                <a:cs typeface="+mn-cs"/>
              </a:rPr>
              <a:t> e </a:t>
            </a:r>
            <a:r>
              <a:rPr lang="it-IT" sz="2400" b="1" dirty="0">
                <a:solidFill>
                  <a:srgbClr val="000000"/>
                </a:solidFill>
                <a:latin typeface="+mn-lt"/>
                <a:cs typeface="+mn-cs"/>
              </a:rPr>
              <a:t>GMS</a:t>
            </a:r>
            <a:r>
              <a:rPr lang="it-IT" sz="2400" dirty="0">
                <a:solidFill>
                  <a:srgbClr val="000000"/>
                </a:solidFill>
                <a:latin typeface="+mn-lt"/>
                <a:cs typeface="+mn-cs"/>
              </a:rPr>
              <a:t>), il licenziamento deve avvenire nel rispetto della c.d. </a:t>
            </a:r>
            <a:r>
              <a:rPr lang="it-IT" sz="2400" b="1" dirty="0">
                <a:solidFill>
                  <a:srgbClr val="000000"/>
                </a:solidFill>
                <a:latin typeface="+mn-lt"/>
                <a:cs typeface="+mn-cs"/>
              </a:rPr>
              <a:t>procedura disciplinare </a:t>
            </a:r>
            <a:r>
              <a:rPr lang="it-IT" sz="2400" dirty="0">
                <a:solidFill>
                  <a:srgbClr val="000000"/>
                </a:solidFill>
                <a:latin typeface="+mn-lt"/>
                <a:cs typeface="+mn-cs"/>
              </a:rPr>
              <a:t>(art. 7 L. n. 300/1970), con la </a:t>
            </a:r>
            <a:r>
              <a:rPr lang="it-IT" sz="2400" b="1" dirty="0">
                <a:solidFill>
                  <a:srgbClr val="000000"/>
                </a:solidFill>
                <a:latin typeface="+mn-lt"/>
                <a:cs typeface="+mn-cs"/>
              </a:rPr>
              <a:t>preventiva contestazione </a:t>
            </a:r>
            <a:r>
              <a:rPr lang="it-IT" sz="2400" dirty="0">
                <a:solidFill>
                  <a:srgbClr val="000000"/>
                </a:solidFill>
                <a:latin typeface="+mn-lt"/>
                <a:cs typeface="+mn-cs"/>
              </a:rPr>
              <a:t>degli addebiti rivolti al lavoratore e la possibilità per lo stesso di presentare ogni </a:t>
            </a:r>
            <a:r>
              <a:rPr lang="it-IT" sz="2400" b="1" dirty="0">
                <a:solidFill>
                  <a:srgbClr val="000000"/>
                </a:solidFill>
                <a:latin typeface="+mn-lt"/>
                <a:cs typeface="+mn-cs"/>
              </a:rPr>
              <a:t>giustificazione</a:t>
            </a:r>
            <a:r>
              <a:rPr lang="it-IT" sz="2600" dirty="0">
                <a:solidFill>
                  <a:srgbClr val="000000"/>
                </a:solidFill>
                <a:latin typeface="+mn-lt"/>
                <a:cs typeface="+mn-cs"/>
              </a:rPr>
              <a:t>. </a:t>
            </a:r>
          </a:p>
          <a:p>
            <a:pPr algn="ctr" fontAlgn="auto">
              <a:spcBef>
                <a:spcPct val="20000"/>
              </a:spcBef>
              <a:spcAft>
                <a:spcPts val="0"/>
              </a:spcAft>
              <a:buFont typeface="Arial" charset="0"/>
              <a:buNone/>
              <a:defRPr/>
            </a:pPr>
            <a:r>
              <a:rPr lang="it-IT" sz="2600" b="1" u="sng" dirty="0">
                <a:solidFill>
                  <a:srgbClr val="000000"/>
                </a:solidFill>
                <a:latin typeface="+mn-lt"/>
                <a:cs typeface="+mn-cs"/>
              </a:rPr>
              <a:t>QUESTI I VINCOLI         </a:t>
            </a:r>
          </a:p>
          <a:p>
            <a:pPr algn="just" fontAlgn="auto">
              <a:spcBef>
                <a:spcPct val="20000"/>
              </a:spcBef>
              <a:spcAft>
                <a:spcPts val="0"/>
              </a:spcAft>
              <a:buFont typeface="Arial" charset="0"/>
              <a:buNone/>
              <a:defRPr/>
            </a:pPr>
            <a:endParaRPr lang="it-IT" sz="1000" dirty="0">
              <a:solidFill>
                <a:srgbClr val="000000"/>
              </a:solidFill>
              <a:latin typeface="+mn-lt"/>
              <a:cs typeface="+mn-cs"/>
            </a:endParaRPr>
          </a:p>
          <a:p>
            <a:pPr algn="just" fontAlgn="auto">
              <a:spcBef>
                <a:spcPct val="20000"/>
              </a:spcBef>
              <a:spcAft>
                <a:spcPts val="0"/>
              </a:spcAft>
              <a:buFont typeface="Arial" pitchFamily="34" charset="0"/>
              <a:buNone/>
              <a:defRPr/>
            </a:pPr>
            <a:r>
              <a:rPr lang="it-IT" sz="2400" b="1" dirty="0">
                <a:solidFill>
                  <a:srgbClr val="000000"/>
                </a:solidFill>
                <a:latin typeface="Century Schoolbook" pitchFamily="18" charset="0"/>
                <a:cs typeface="+mn-cs"/>
              </a:rPr>
              <a:t>A) Verifica della sussistenza dell</a:t>
            </a:r>
            <a:r>
              <a:rPr lang="it-IT" altLang="it-IT" sz="2400" b="1" dirty="0">
                <a:solidFill>
                  <a:srgbClr val="000000"/>
                </a:solidFill>
                <a:latin typeface="Century Schoolbook" pitchFamily="18" charset="0"/>
                <a:cs typeface="+mn-cs"/>
              </a:rPr>
              <a:t>’</a:t>
            </a:r>
            <a:r>
              <a:rPr lang="it-IT" sz="2400" b="1" dirty="0">
                <a:solidFill>
                  <a:srgbClr val="000000"/>
                </a:solidFill>
                <a:latin typeface="Century Schoolbook" pitchFamily="18" charset="0"/>
                <a:cs typeface="+mn-cs"/>
              </a:rPr>
              <a:t>addebito</a:t>
            </a:r>
          </a:p>
          <a:p>
            <a:pPr algn="just" fontAlgn="auto">
              <a:spcBef>
                <a:spcPct val="20000"/>
              </a:spcBef>
              <a:spcAft>
                <a:spcPts val="0"/>
              </a:spcAft>
              <a:buFont typeface="Arial" pitchFamily="34" charset="0"/>
              <a:buNone/>
              <a:defRPr/>
            </a:pPr>
            <a:endParaRPr lang="it-IT" sz="1000" b="1" dirty="0">
              <a:solidFill>
                <a:srgbClr val="000000"/>
              </a:solidFill>
              <a:latin typeface="Century Schoolbook" pitchFamily="18" charset="0"/>
              <a:cs typeface="+mn-cs"/>
            </a:endParaRPr>
          </a:p>
          <a:p>
            <a:pPr algn="just" fontAlgn="auto">
              <a:spcBef>
                <a:spcPct val="20000"/>
              </a:spcBef>
              <a:spcAft>
                <a:spcPts val="0"/>
              </a:spcAft>
              <a:buFont typeface="Arial" pitchFamily="34" charset="0"/>
              <a:buNone/>
              <a:defRPr/>
            </a:pPr>
            <a:r>
              <a:rPr lang="it-IT" sz="2400" b="1" dirty="0">
                <a:solidFill>
                  <a:srgbClr val="000000"/>
                </a:solidFill>
                <a:latin typeface="Century Schoolbook" pitchFamily="18" charset="0"/>
                <a:cs typeface="+mn-cs"/>
              </a:rPr>
              <a:t>B) Garanzia del diritto di difesa</a:t>
            </a:r>
            <a:r>
              <a:rPr lang="it-IT" sz="2400" dirty="0">
                <a:solidFill>
                  <a:srgbClr val="000000"/>
                </a:solidFill>
                <a:latin typeface="+mn-lt"/>
                <a:cs typeface="+mn-cs"/>
              </a:rPr>
              <a:t> </a:t>
            </a:r>
            <a:endParaRPr lang="it-IT" sz="2400" b="1" dirty="0">
              <a:solidFill>
                <a:srgbClr val="000000"/>
              </a:solidFill>
              <a:latin typeface="Century Schoolbook" pitchFamily="18" charset="0"/>
              <a:cs typeface="+mn-cs"/>
            </a:endParaRPr>
          </a:p>
        </p:txBody>
      </p:sp>
      <p:sp>
        <p:nvSpPr>
          <p:cNvPr id="8" name="Freccia a destra 7"/>
          <p:cNvSpPr/>
          <p:nvPr/>
        </p:nvSpPr>
        <p:spPr>
          <a:xfrm>
            <a:off x="7596188" y="5300663"/>
            <a:ext cx="36036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013EA0D5-6B98-425D-9D49-160DD597B41E}" type="slidenum">
              <a:rPr lang="it-IT" smtClean="0"/>
              <a:pPr>
                <a:defRPr/>
              </a:pPr>
              <a:t>167</a:t>
            </a:fld>
            <a:endParaRPr lang="it-IT"/>
          </a:p>
        </p:txBody>
      </p:sp>
      <p:pic>
        <p:nvPicPr>
          <p:cNvPr id="19149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9149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539552" y="1700808"/>
            <a:ext cx="8351838" cy="4681537"/>
          </a:xfrm>
          <a:prstGeom prst="rect">
            <a:avLst/>
          </a:prstGeom>
          <a:ln>
            <a:solidFill>
              <a:schemeClr val="tx2">
                <a:lumMod val="20000"/>
                <a:lumOff val="80000"/>
              </a:schemeClr>
            </a:solidFill>
          </a:ln>
        </p:spPr>
        <p:txBody>
          <a:bodyPr>
            <a:normAutofit/>
          </a:bodyPr>
          <a:lstStyle/>
          <a:p>
            <a:pPr algn="just" fontAlgn="auto">
              <a:spcBef>
                <a:spcPct val="20000"/>
              </a:spcBef>
              <a:spcAft>
                <a:spcPts val="0"/>
              </a:spcAft>
              <a:buFont typeface="Arial" charset="0"/>
              <a:buNone/>
              <a:defRPr/>
            </a:pPr>
            <a:endParaRPr lang="it-IT" sz="1000" dirty="0">
              <a:latin typeface="+mn-lt"/>
              <a:cs typeface="+mn-cs"/>
            </a:endParaRPr>
          </a:p>
          <a:p>
            <a:pPr algn="just" fontAlgn="auto">
              <a:spcBef>
                <a:spcPct val="20000"/>
              </a:spcBef>
              <a:spcAft>
                <a:spcPts val="0"/>
              </a:spcAft>
              <a:buFont typeface="Arial" charset="0"/>
              <a:buNone/>
              <a:defRPr/>
            </a:pPr>
            <a:endParaRPr lang="it-IT" sz="1000" dirty="0">
              <a:latin typeface="+mn-lt"/>
              <a:cs typeface="+mn-cs"/>
            </a:endParaRPr>
          </a:p>
          <a:p>
            <a:pPr algn="just" fontAlgn="auto">
              <a:spcBef>
                <a:spcPct val="20000"/>
              </a:spcBef>
              <a:spcAft>
                <a:spcPts val="0"/>
              </a:spcAft>
              <a:buFont typeface="Arial" charset="0"/>
              <a:buNone/>
              <a:defRPr/>
            </a:pPr>
            <a:endParaRPr lang="it-IT" sz="1000" dirty="0">
              <a:latin typeface="+mn-lt"/>
              <a:cs typeface="+mn-cs"/>
            </a:endParaRPr>
          </a:p>
          <a:p>
            <a:pPr algn="just" fontAlgn="auto">
              <a:spcBef>
                <a:spcPct val="20000"/>
              </a:spcBef>
              <a:spcAft>
                <a:spcPts val="0"/>
              </a:spcAft>
              <a:buFont typeface="Arial" charset="0"/>
              <a:buNone/>
              <a:defRPr/>
            </a:pPr>
            <a:endParaRPr lang="it-IT" sz="1000" dirty="0">
              <a:latin typeface="+mn-lt"/>
              <a:cs typeface="+mn-cs"/>
            </a:endParaRPr>
          </a:p>
          <a:p>
            <a:pPr marL="457200" indent="-457200" algn="just" fontAlgn="auto">
              <a:spcBef>
                <a:spcPct val="20000"/>
              </a:spcBef>
              <a:spcAft>
                <a:spcPts val="0"/>
              </a:spcAft>
              <a:buFont typeface="Arial" pitchFamily="34" charset="0"/>
              <a:buAutoNum type="alphaUcParenR"/>
              <a:defRPr/>
            </a:pPr>
            <a:r>
              <a:rPr lang="it-IT" sz="2400" b="1" u="sng" dirty="0">
                <a:solidFill>
                  <a:srgbClr val="000000"/>
                </a:solidFill>
                <a:latin typeface="Century Schoolbook" pitchFamily="18" charset="0"/>
                <a:cs typeface="+mn-cs"/>
              </a:rPr>
              <a:t>Verifica della sussistenza dell</a:t>
            </a:r>
            <a:r>
              <a:rPr lang="it-IT" altLang="it-IT" sz="2400" b="1" u="sng" dirty="0">
                <a:solidFill>
                  <a:srgbClr val="000000"/>
                </a:solidFill>
                <a:latin typeface="Century Schoolbook" pitchFamily="18" charset="0"/>
                <a:cs typeface="+mn-cs"/>
              </a:rPr>
              <a:t>’</a:t>
            </a:r>
            <a:r>
              <a:rPr lang="it-IT" sz="2400" b="1" u="sng" dirty="0">
                <a:solidFill>
                  <a:srgbClr val="000000"/>
                </a:solidFill>
                <a:latin typeface="Century Schoolbook" pitchFamily="18" charset="0"/>
                <a:cs typeface="+mn-cs"/>
              </a:rPr>
              <a:t>addebito tramite</a:t>
            </a:r>
            <a:r>
              <a:rPr lang="it-IT" sz="2400" b="1" dirty="0">
                <a:solidFill>
                  <a:srgbClr val="000000"/>
                </a:solidFill>
                <a:latin typeface="Century Schoolbook" pitchFamily="18" charset="0"/>
                <a:cs typeface="+mn-cs"/>
              </a:rPr>
              <a:t>: </a:t>
            </a:r>
          </a:p>
          <a:p>
            <a:pPr marL="457200" indent="-457200" algn="just" fontAlgn="auto">
              <a:spcBef>
                <a:spcPct val="20000"/>
              </a:spcBef>
              <a:spcAft>
                <a:spcPts val="0"/>
              </a:spcAft>
              <a:buFont typeface="Arial" pitchFamily="34" charset="0"/>
              <a:buNone/>
              <a:defRPr/>
            </a:pPr>
            <a:endParaRPr lang="it-IT" sz="1000" b="1" dirty="0">
              <a:solidFill>
                <a:srgbClr val="000000"/>
              </a:solidFill>
              <a:latin typeface="Century Schoolbook" pitchFamily="18" charset="0"/>
              <a:cs typeface="+mn-cs"/>
            </a:endParaRPr>
          </a:p>
          <a:p>
            <a:pPr algn="just" fontAlgn="auto">
              <a:spcBef>
                <a:spcPct val="20000"/>
              </a:spcBef>
              <a:spcAft>
                <a:spcPts val="0"/>
              </a:spcAft>
              <a:buFont typeface="Wingdings" pitchFamily="2" charset="2"/>
              <a:buChar char="ü"/>
              <a:defRPr/>
            </a:pPr>
            <a:r>
              <a:rPr lang="it-IT" sz="2400" dirty="0">
                <a:solidFill>
                  <a:srgbClr val="000000"/>
                </a:solidFill>
                <a:latin typeface="Century Schoolbook" pitchFamily="18" charset="0"/>
                <a:cs typeface="+mn-cs"/>
              </a:rPr>
              <a:t> Raccolta informazioni;</a:t>
            </a:r>
          </a:p>
          <a:p>
            <a:pPr algn="just" fontAlgn="auto">
              <a:spcBef>
                <a:spcPct val="20000"/>
              </a:spcBef>
              <a:spcAft>
                <a:spcPts val="0"/>
              </a:spcAft>
              <a:buFont typeface="Wingdings" pitchFamily="2" charset="2"/>
              <a:buChar char="ü"/>
              <a:defRPr/>
            </a:pPr>
            <a:r>
              <a:rPr lang="it-IT" sz="2400" dirty="0">
                <a:solidFill>
                  <a:srgbClr val="000000"/>
                </a:solidFill>
                <a:latin typeface="Century Schoolbook" pitchFamily="18" charset="0"/>
                <a:cs typeface="+mn-cs"/>
              </a:rPr>
              <a:t> Indagini preventive;</a:t>
            </a:r>
          </a:p>
          <a:p>
            <a:pPr algn="just" fontAlgn="auto">
              <a:spcBef>
                <a:spcPct val="20000"/>
              </a:spcBef>
              <a:spcAft>
                <a:spcPts val="0"/>
              </a:spcAft>
              <a:buFont typeface="Wingdings" pitchFamily="2" charset="2"/>
              <a:buChar char="ü"/>
              <a:defRPr/>
            </a:pPr>
            <a:r>
              <a:rPr lang="it-IT" sz="2400" dirty="0">
                <a:solidFill>
                  <a:srgbClr val="000000"/>
                </a:solidFill>
                <a:latin typeface="Century Schoolbook" pitchFamily="18" charset="0"/>
                <a:cs typeface="+mn-cs"/>
              </a:rPr>
              <a:t> Ponderazione degli elementi raccolti</a:t>
            </a:r>
          </a:p>
          <a:p>
            <a:pPr algn="just" fontAlgn="auto">
              <a:spcBef>
                <a:spcPct val="20000"/>
              </a:spcBef>
              <a:spcAft>
                <a:spcPts val="0"/>
              </a:spcAft>
              <a:buFont typeface="Arial" pitchFamily="34" charset="0"/>
              <a:buNone/>
              <a:defRPr/>
            </a:pPr>
            <a:endParaRPr lang="it-IT" sz="800" b="1" dirty="0">
              <a:solidFill>
                <a:srgbClr val="000000"/>
              </a:solidFill>
              <a:latin typeface="Century Schoolbook" pitchFamily="18" charset="0"/>
              <a:cs typeface="+mn-cs"/>
            </a:endParaRPr>
          </a:p>
          <a:p>
            <a:pPr algn="just" fontAlgn="auto">
              <a:spcBef>
                <a:spcPct val="20000"/>
              </a:spcBef>
              <a:spcAft>
                <a:spcPts val="0"/>
              </a:spcAft>
              <a:buFont typeface="Wingdings" pitchFamily="2" charset="2"/>
              <a:buChar char="ü"/>
              <a:defRPr/>
            </a:pPr>
            <a:endParaRPr lang="it-IT" sz="24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79CC5D8-F56A-4063-84C0-85070ABF1D81}" type="slidenum">
              <a:rPr lang="it-IT" smtClean="0"/>
              <a:pPr>
                <a:defRPr/>
              </a:pPr>
              <a:t>168</a:t>
            </a:fld>
            <a:endParaRPr lang="it-IT"/>
          </a:p>
        </p:txBody>
      </p:sp>
      <p:pic>
        <p:nvPicPr>
          <p:cNvPr id="19251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9251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00808"/>
            <a:ext cx="8351838" cy="4681537"/>
          </a:xfrm>
          <a:prstGeom prst="rect">
            <a:avLst/>
          </a:prstGeom>
          <a:ln>
            <a:solidFill>
              <a:schemeClr val="tx2">
                <a:lumMod val="20000"/>
                <a:lumOff val="80000"/>
              </a:schemeClr>
            </a:solidFill>
          </a:ln>
        </p:spPr>
        <p:txBody>
          <a:bodyPr>
            <a:normAutofit/>
          </a:bodyPr>
          <a:lstStyle/>
          <a:p>
            <a:pPr algn="just" fontAlgn="auto">
              <a:spcBef>
                <a:spcPct val="20000"/>
              </a:spcBef>
              <a:spcAft>
                <a:spcPts val="0"/>
              </a:spcAft>
              <a:buFont typeface="Arial" charset="0"/>
              <a:buNone/>
              <a:defRPr/>
            </a:pPr>
            <a:endParaRPr lang="it-IT" sz="800" dirty="0">
              <a:latin typeface="+mn-lt"/>
              <a:cs typeface="+mn-cs"/>
            </a:endParaRPr>
          </a:p>
          <a:p>
            <a:pPr algn="just" fontAlgn="auto">
              <a:spcBef>
                <a:spcPct val="20000"/>
              </a:spcBef>
              <a:spcAft>
                <a:spcPts val="0"/>
              </a:spcAft>
              <a:buFont typeface="Arial" charset="0"/>
              <a:buNone/>
              <a:defRPr/>
            </a:pPr>
            <a:endParaRPr lang="it-IT" sz="800" dirty="0">
              <a:latin typeface="+mn-lt"/>
              <a:cs typeface="+mn-cs"/>
            </a:endParaRPr>
          </a:p>
          <a:p>
            <a:pPr algn="just" fontAlgn="auto">
              <a:spcBef>
                <a:spcPct val="20000"/>
              </a:spcBef>
              <a:spcAft>
                <a:spcPts val="0"/>
              </a:spcAft>
              <a:buFont typeface="Arial" charset="0"/>
              <a:buNone/>
              <a:defRPr/>
            </a:pPr>
            <a:endParaRPr lang="it-IT" sz="800" dirty="0">
              <a:latin typeface="+mn-lt"/>
              <a:cs typeface="+mn-cs"/>
            </a:endParaRPr>
          </a:p>
          <a:p>
            <a:pPr algn="just" fontAlgn="auto">
              <a:spcBef>
                <a:spcPct val="20000"/>
              </a:spcBef>
              <a:spcAft>
                <a:spcPts val="0"/>
              </a:spcAft>
              <a:buFont typeface="Arial" charset="0"/>
              <a:buNone/>
              <a:defRPr/>
            </a:pPr>
            <a:endParaRPr lang="it-IT" sz="800" dirty="0">
              <a:latin typeface="+mn-lt"/>
              <a:cs typeface="+mn-cs"/>
            </a:endParaRPr>
          </a:p>
          <a:p>
            <a:pPr marL="457200" indent="-457200" algn="just" fontAlgn="auto">
              <a:spcBef>
                <a:spcPct val="20000"/>
              </a:spcBef>
              <a:spcAft>
                <a:spcPts val="0"/>
              </a:spcAft>
              <a:buFont typeface="Arial" pitchFamily="34" charset="0"/>
              <a:buAutoNum type="alphaUcParenR" startAt="2"/>
              <a:defRPr/>
            </a:pPr>
            <a:r>
              <a:rPr lang="it-IT" sz="2400" b="1" u="sng" dirty="0">
                <a:solidFill>
                  <a:srgbClr val="000000"/>
                </a:solidFill>
                <a:latin typeface="Century Schoolbook" pitchFamily="18" charset="0"/>
                <a:cs typeface="+mn-cs"/>
              </a:rPr>
              <a:t>Garanzia del diritto di difesa tramite</a:t>
            </a:r>
            <a:r>
              <a:rPr lang="it-IT" sz="2400" b="1" dirty="0">
                <a:solidFill>
                  <a:srgbClr val="000000"/>
                </a:solidFill>
                <a:latin typeface="Century Schoolbook" pitchFamily="18" charset="0"/>
                <a:cs typeface="+mn-cs"/>
              </a:rPr>
              <a:t>: </a:t>
            </a:r>
          </a:p>
          <a:p>
            <a:pPr marL="457200" indent="-457200" algn="just" fontAlgn="auto">
              <a:spcBef>
                <a:spcPct val="20000"/>
              </a:spcBef>
              <a:spcAft>
                <a:spcPts val="0"/>
              </a:spcAft>
              <a:buFont typeface="Arial" pitchFamily="34" charset="0"/>
              <a:buNone/>
              <a:defRPr/>
            </a:pPr>
            <a:endParaRPr lang="it-IT" sz="1000" b="1" dirty="0">
              <a:solidFill>
                <a:srgbClr val="000000"/>
              </a:solidFill>
              <a:latin typeface="Century Schoolbook" pitchFamily="18" charset="0"/>
              <a:cs typeface="+mn-cs"/>
            </a:endParaRPr>
          </a:p>
          <a:p>
            <a:pPr marL="419100" indent="-382588" algn="just" fontAlgn="auto">
              <a:lnSpc>
                <a:spcPct val="90000"/>
              </a:lnSpc>
              <a:spcBef>
                <a:spcPct val="20000"/>
              </a:spcBef>
              <a:spcAft>
                <a:spcPts val="0"/>
              </a:spcAft>
              <a:buFont typeface="Wingdings" pitchFamily="2" charset="2"/>
              <a:buChar char="ü"/>
              <a:defRPr/>
            </a:pPr>
            <a:r>
              <a:rPr lang="it-IT" sz="2400" dirty="0">
                <a:solidFill>
                  <a:srgbClr val="000000"/>
                </a:solidFill>
                <a:latin typeface="Century Schoolbook" pitchFamily="18" charset="0"/>
                <a:cs typeface="+mn-cs"/>
              </a:rPr>
              <a:t>Requisiti della contestazione: </a:t>
            </a:r>
            <a:r>
              <a:rPr lang="it-IT" sz="2400" b="1" dirty="0">
                <a:solidFill>
                  <a:srgbClr val="000000"/>
                </a:solidFill>
                <a:latin typeface="Century Schoolbook" pitchFamily="18" charset="0"/>
                <a:cs typeface="+mn-cs"/>
              </a:rPr>
              <a:t>immediatezza</a:t>
            </a:r>
            <a:r>
              <a:rPr lang="it-IT" sz="2400" dirty="0">
                <a:solidFill>
                  <a:srgbClr val="000000"/>
                </a:solidFill>
                <a:latin typeface="Century Schoolbook" pitchFamily="18" charset="0"/>
                <a:cs typeface="+mn-cs"/>
              </a:rPr>
              <a:t>, specificità e completezza </a:t>
            </a:r>
          </a:p>
          <a:p>
            <a:pPr marL="419100" indent="-382588" algn="just" fontAlgn="auto">
              <a:lnSpc>
                <a:spcPct val="90000"/>
              </a:lnSpc>
              <a:spcBef>
                <a:spcPct val="20000"/>
              </a:spcBef>
              <a:spcAft>
                <a:spcPts val="0"/>
              </a:spcAft>
              <a:buFont typeface="Wingdings" pitchFamily="2" charset="2"/>
              <a:buChar char="ü"/>
              <a:defRPr/>
            </a:pPr>
            <a:r>
              <a:rPr lang="it-IT" sz="2400" b="1" dirty="0">
                <a:solidFill>
                  <a:srgbClr val="000000"/>
                </a:solidFill>
                <a:latin typeface="Century Schoolbook" pitchFamily="18" charset="0"/>
                <a:cs typeface="+mn-cs"/>
              </a:rPr>
              <a:t>Immutabilità</a:t>
            </a:r>
            <a:r>
              <a:rPr lang="it-IT" sz="2400" dirty="0">
                <a:solidFill>
                  <a:srgbClr val="000000"/>
                </a:solidFill>
                <a:latin typeface="Century Schoolbook" pitchFamily="18" charset="0"/>
                <a:cs typeface="+mn-cs"/>
              </a:rPr>
              <a:t> degli addebiti</a:t>
            </a:r>
          </a:p>
          <a:p>
            <a:pPr marL="419100" indent="-382588" algn="just" fontAlgn="auto">
              <a:lnSpc>
                <a:spcPct val="90000"/>
              </a:lnSpc>
              <a:spcBef>
                <a:spcPct val="20000"/>
              </a:spcBef>
              <a:spcAft>
                <a:spcPts val="0"/>
              </a:spcAft>
              <a:buFont typeface="Wingdings" pitchFamily="2" charset="2"/>
              <a:buChar char="ü"/>
              <a:defRPr/>
            </a:pPr>
            <a:r>
              <a:rPr lang="it-IT" sz="2400" dirty="0">
                <a:solidFill>
                  <a:srgbClr val="000000"/>
                </a:solidFill>
                <a:latin typeface="Century Schoolbook" pitchFamily="18" charset="0"/>
                <a:cs typeface="+mn-cs"/>
              </a:rPr>
              <a:t>Concessione del termine a difesa </a:t>
            </a:r>
          </a:p>
          <a:p>
            <a:pPr marL="419100" indent="-382588" algn="just" fontAlgn="auto">
              <a:lnSpc>
                <a:spcPct val="90000"/>
              </a:lnSpc>
              <a:spcBef>
                <a:spcPct val="20000"/>
              </a:spcBef>
              <a:spcAft>
                <a:spcPts val="0"/>
              </a:spcAft>
              <a:buFont typeface="Wingdings" pitchFamily="2" charset="2"/>
              <a:buChar char="ü"/>
              <a:defRPr/>
            </a:pPr>
            <a:r>
              <a:rPr lang="it-IT" sz="2400" dirty="0">
                <a:solidFill>
                  <a:srgbClr val="000000"/>
                </a:solidFill>
                <a:latin typeface="Century Schoolbook" pitchFamily="18" charset="0"/>
                <a:cs typeface="+mn-cs"/>
              </a:rPr>
              <a:t>Accoglimento delle giustificazioni: scritte o verbali, anche con l</a:t>
            </a:r>
            <a:r>
              <a:rPr lang="ja-JP" altLang="it-IT" sz="2400" dirty="0">
                <a:solidFill>
                  <a:srgbClr val="000000"/>
                </a:solidFill>
                <a:latin typeface="Century Schoolbook" pitchFamily="18" charset="0"/>
                <a:ea typeface="HGP明朝E"/>
                <a:cs typeface="HGP明朝E"/>
              </a:rPr>
              <a:t>’</a:t>
            </a:r>
            <a:r>
              <a:rPr lang="it-IT" altLang="ja-JP" sz="2400" dirty="0">
                <a:solidFill>
                  <a:srgbClr val="000000"/>
                </a:solidFill>
                <a:latin typeface="Century Schoolbook" pitchFamily="18" charset="0"/>
                <a:cs typeface="+mn-cs"/>
              </a:rPr>
              <a:t>assistenza di un rappresentante sindacale.</a:t>
            </a:r>
          </a:p>
          <a:p>
            <a:pPr marL="419100" indent="-382588" algn="just" fontAlgn="auto">
              <a:lnSpc>
                <a:spcPct val="90000"/>
              </a:lnSpc>
              <a:spcBef>
                <a:spcPct val="20000"/>
              </a:spcBef>
              <a:spcAft>
                <a:spcPts val="0"/>
              </a:spcAft>
              <a:buFont typeface="Wingdings" pitchFamily="2" charset="2"/>
              <a:buChar char="ü"/>
              <a:defRPr/>
            </a:pPr>
            <a:endParaRPr lang="it-IT" sz="2400" dirty="0">
              <a:solidFill>
                <a:srgbClr val="000000"/>
              </a:solidFill>
              <a:latin typeface="Century Schoolbook" pitchFamily="18" charset="0"/>
              <a:cs typeface="+mn-cs"/>
            </a:endParaRPr>
          </a:p>
          <a:p>
            <a:pPr marL="419100" indent="-382588" algn="just" fontAlgn="auto">
              <a:lnSpc>
                <a:spcPct val="90000"/>
              </a:lnSpc>
              <a:spcBef>
                <a:spcPct val="20000"/>
              </a:spcBef>
              <a:spcAft>
                <a:spcPts val="0"/>
              </a:spcAft>
              <a:buFont typeface="Wingdings" pitchFamily="2" charset="2"/>
              <a:buChar char="ü"/>
              <a:defRPr/>
            </a:pPr>
            <a:endParaRPr lang="it-IT" sz="2400" dirty="0">
              <a:solidFill>
                <a:srgbClr val="000000"/>
              </a:solidFill>
              <a:latin typeface="Century Schoolbook" pitchFamily="18" charset="0"/>
              <a:cs typeface="+mn-cs"/>
            </a:endParaRPr>
          </a:p>
          <a:p>
            <a:pPr marL="419100" indent="-382588" algn="just" fontAlgn="auto">
              <a:lnSpc>
                <a:spcPct val="90000"/>
              </a:lnSpc>
              <a:spcBef>
                <a:spcPct val="20000"/>
              </a:spcBef>
              <a:spcAft>
                <a:spcPts val="0"/>
              </a:spcAft>
              <a:buFont typeface="Wingdings" pitchFamily="2" charset="2"/>
              <a:buChar char="ü"/>
              <a:defRPr/>
            </a:pPr>
            <a:endParaRPr lang="it-IT" sz="24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93508194-A75B-45E5-B6D3-DC0BC2D6D3A5}" type="slidenum">
              <a:rPr lang="it-IT" smtClean="0"/>
              <a:pPr>
                <a:defRPr/>
              </a:pPr>
              <a:t>169</a:t>
            </a:fld>
            <a:endParaRPr lang="it-IT"/>
          </a:p>
        </p:txBody>
      </p:sp>
      <p:sp>
        <p:nvSpPr>
          <p:cNvPr id="7" name="Sottotitolo 2"/>
          <p:cNvSpPr txBox="1">
            <a:spLocks/>
          </p:cNvSpPr>
          <p:nvPr/>
        </p:nvSpPr>
        <p:spPr>
          <a:xfrm>
            <a:off x="323850" y="1844675"/>
            <a:ext cx="8351838" cy="45370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endParaRPr lang="it-IT" sz="2800" b="1" dirty="0">
              <a:latin typeface="+mn-lt"/>
              <a:cs typeface="+mn-cs"/>
            </a:endParaRPr>
          </a:p>
          <a:p>
            <a:pPr algn="ctr" fontAlgn="auto">
              <a:spcBef>
                <a:spcPct val="20000"/>
              </a:spcBef>
              <a:spcAft>
                <a:spcPts val="0"/>
              </a:spcAft>
              <a:buFont typeface="Arial" charset="0"/>
              <a:buNone/>
              <a:defRPr/>
            </a:pPr>
            <a:endParaRPr lang="it-IT" sz="2800" b="1" dirty="0">
              <a:latin typeface="+mn-lt"/>
              <a:cs typeface="+mn-cs"/>
            </a:endParaRPr>
          </a:p>
          <a:p>
            <a:pPr algn="ctr" fontAlgn="auto">
              <a:spcBef>
                <a:spcPct val="20000"/>
              </a:spcBef>
              <a:spcAft>
                <a:spcPts val="0"/>
              </a:spcAft>
              <a:buFont typeface="Arial" charset="0"/>
              <a:buNone/>
              <a:defRPr/>
            </a:pPr>
            <a:r>
              <a:rPr lang="it-IT" sz="2800" b="1" dirty="0">
                <a:solidFill>
                  <a:srgbClr val="000000"/>
                </a:solidFill>
                <a:latin typeface="+mn-lt"/>
                <a:cs typeface="+mn-cs"/>
              </a:rPr>
              <a:t>Significato di alcuni termini giuridici</a:t>
            </a:r>
            <a:endParaRPr lang="it-IT" sz="2400" dirty="0">
              <a:solidFill>
                <a:srgbClr val="000000"/>
              </a:solidFill>
              <a:latin typeface="+mn-lt"/>
              <a:cs typeface="+mn-cs"/>
            </a:endParaRPr>
          </a:p>
          <a:p>
            <a:pPr algn="just" fontAlgn="auto">
              <a:spcBef>
                <a:spcPct val="20000"/>
              </a:spcBef>
              <a:spcAft>
                <a:spcPts val="0"/>
              </a:spcAft>
              <a:buFont typeface="Arial" charset="0"/>
              <a:buNone/>
              <a:defRPr/>
            </a:pPr>
            <a:endParaRPr lang="it-IT" sz="2400" dirty="0">
              <a:latin typeface="+mn-lt"/>
              <a:cs typeface="+mn-cs"/>
            </a:endParaRPr>
          </a:p>
        </p:txBody>
      </p:sp>
      <p:pic>
        <p:nvPicPr>
          <p:cNvPr id="1935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pic>
        <p:nvPicPr>
          <p:cNvPr id="19354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9354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7899951B-17FB-48BE-9AE5-BBDBCF1F4946}" type="slidenum">
              <a:rPr lang="it-IT" smtClean="0"/>
              <a:pPr>
                <a:defRPr/>
              </a:pPr>
              <a:t>17</a:t>
            </a:fld>
            <a:endParaRPr lang="it-IT"/>
          </a:p>
        </p:txBody>
      </p:sp>
      <p:pic>
        <p:nvPicPr>
          <p:cNvPr id="3789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2" name="Freccia in giù 1"/>
          <p:cNvSpPr/>
          <p:nvPr/>
        </p:nvSpPr>
        <p:spPr>
          <a:xfrm>
            <a:off x="4154488" y="2133600"/>
            <a:ext cx="484187" cy="782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Rettangolo arrotondato 2"/>
          <p:cNvSpPr/>
          <p:nvPr/>
        </p:nvSpPr>
        <p:spPr>
          <a:xfrm>
            <a:off x="695325" y="3573463"/>
            <a:ext cx="7402513" cy="1871662"/>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Siamo giunti così alla sentenza n. 231 del 23/07/2013 della Corte Costituzionale in cui  si dichiara l’illegittimità costituzionale dell’articolo 19, primo comma, lettera b), della legge 20 maggio 1970, n. 300   nella parte in cui non prevede che la rappresentanza sindacale aziendale possa essere costituita anche nell’ambito di associazioni sindacali che, pur non firmatarie dei contratti collettivi applicati nell’unità produttiva, abbiano comunque partecipato alla negoziazione relativa agli stessi contratti quali rappresentanti dei lavoratori dell’azienda.</a:t>
            </a:r>
          </a:p>
        </p:txBody>
      </p:sp>
      <p:pic>
        <p:nvPicPr>
          <p:cNvPr id="37895"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C136904-48BF-4BC8-8C86-4D3B46977297}" type="slidenum">
              <a:rPr lang="it-IT" smtClean="0"/>
              <a:pPr>
                <a:defRPr/>
              </a:pPr>
              <a:t>170</a:t>
            </a:fld>
            <a:endParaRPr lang="it-IT"/>
          </a:p>
        </p:txBody>
      </p:sp>
      <p:pic>
        <p:nvPicPr>
          <p:cNvPr id="19456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9456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323528" y="1700808"/>
            <a:ext cx="8642350" cy="4897437"/>
          </a:xfrm>
          <a:prstGeom prst="rect">
            <a:avLst/>
          </a:prstGeom>
          <a:ln>
            <a:solidFill>
              <a:schemeClr val="tx2">
                <a:lumMod val="20000"/>
                <a:lumOff val="80000"/>
              </a:schemeClr>
            </a:solidFill>
          </a:ln>
        </p:spPr>
        <p:txBody>
          <a:bodyPr>
            <a:normAutofit fontScale="92500" lnSpcReduction="10000"/>
          </a:bodyPr>
          <a:lstStyle/>
          <a:p>
            <a:pPr marL="419100" indent="-382588" algn="ctr" fontAlgn="auto">
              <a:lnSpc>
                <a:spcPct val="90000"/>
              </a:lnSpc>
              <a:spcBef>
                <a:spcPct val="20000"/>
              </a:spcBef>
              <a:spcAft>
                <a:spcPts val="0"/>
              </a:spcAft>
              <a:buFont typeface="Arial" pitchFamily="34" charset="0"/>
              <a:buNone/>
              <a:defRPr/>
            </a:pPr>
            <a:r>
              <a:rPr lang="it-IT" sz="2400" b="1" dirty="0">
                <a:solidFill>
                  <a:srgbClr val="000000"/>
                </a:solidFill>
                <a:latin typeface="Century Schoolbook" pitchFamily="18" charset="0"/>
                <a:cs typeface="+mn-cs"/>
              </a:rPr>
              <a:t>Immediatezza della contestazione</a:t>
            </a:r>
          </a:p>
          <a:p>
            <a:pPr marL="419100" indent="-382588" algn="just" fontAlgn="auto">
              <a:lnSpc>
                <a:spcPct val="90000"/>
              </a:lnSpc>
              <a:spcBef>
                <a:spcPct val="20000"/>
              </a:spcBef>
              <a:spcAft>
                <a:spcPts val="0"/>
              </a:spcAft>
              <a:buFont typeface="Wingdings" pitchFamily="2" charset="2"/>
              <a:buChar char="ü"/>
              <a:defRPr/>
            </a:pPr>
            <a:endParaRPr lang="it-IT" sz="900" b="1" dirty="0">
              <a:solidFill>
                <a:srgbClr val="000000"/>
              </a:solidFill>
              <a:latin typeface="Century Schoolbook" pitchFamily="18" charset="0"/>
              <a:cs typeface="+mn-cs"/>
            </a:endParaRPr>
          </a:p>
          <a:p>
            <a:pPr marL="419100" indent="-382588" algn="just" fontAlgn="auto">
              <a:lnSpc>
                <a:spcPct val="90000"/>
              </a:lnSpc>
              <a:spcBef>
                <a:spcPct val="20000"/>
              </a:spcBef>
              <a:spcAft>
                <a:spcPts val="600"/>
              </a:spcAft>
              <a:buFont typeface="Wingdings" pitchFamily="2" charset="2"/>
              <a:buChar char="ü"/>
              <a:defRPr/>
            </a:pPr>
            <a:r>
              <a:rPr lang="it-IT" sz="2400" dirty="0">
                <a:solidFill>
                  <a:srgbClr val="000000"/>
                </a:solidFill>
                <a:latin typeface="Century Schoolbook" pitchFamily="18" charset="0"/>
                <a:cs typeface="+mn-cs"/>
              </a:rPr>
              <a:t>L'immediatezza della contestazione deve essere valutata con riferimento al </a:t>
            </a:r>
            <a:r>
              <a:rPr lang="it-IT" sz="2400" b="1" dirty="0">
                <a:solidFill>
                  <a:srgbClr val="000000"/>
                </a:solidFill>
                <a:latin typeface="Century Schoolbook" pitchFamily="18" charset="0"/>
                <a:cs typeface="+mn-cs"/>
              </a:rPr>
              <a:t>momento</a:t>
            </a:r>
            <a:r>
              <a:rPr lang="it-IT" sz="2400" dirty="0">
                <a:solidFill>
                  <a:srgbClr val="000000"/>
                </a:solidFill>
                <a:latin typeface="Century Schoolbook" pitchFamily="18" charset="0"/>
                <a:cs typeface="+mn-cs"/>
              </a:rPr>
              <a:t> della commissione o della conoscenza del fatto contestato. </a:t>
            </a:r>
          </a:p>
          <a:p>
            <a:pPr marL="419100" indent="-382588" algn="just" fontAlgn="auto">
              <a:lnSpc>
                <a:spcPct val="90000"/>
              </a:lnSpc>
              <a:spcBef>
                <a:spcPct val="20000"/>
              </a:spcBef>
              <a:spcAft>
                <a:spcPts val="600"/>
              </a:spcAft>
              <a:buFont typeface="Wingdings" pitchFamily="2" charset="2"/>
              <a:buChar char="ü"/>
              <a:defRPr/>
            </a:pPr>
            <a:r>
              <a:rPr lang="it-IT" sz="2400" dirty="0">
                <a:solidFill>
                  <a:srgbClr val="000000"/>
                </a:solidFill>
                <a:latin typeface="Century Schoolbook" pitchFamily="18" charset="0"/>
                <a:cs typeface="+mn-cs"/>
              </a:rPr>
              <a:t>Il decorrere di un considerevole lasso di tempo tra la commissione dell'infrazione e l'attivazione della procedura può comportare la tacita manifestazione di volontà del datore di lavoro di non sanzionare il comportamento del lavoratore. </a:t>
            </a:r>
          </a:p>
          <a:p>
            <a:pPr marL="419100" indent="-382588" algn="just" fontAlgn="auto">
              <a:lnSpc>
                <a:spcPct val="90000"/>
              </a:lnSpc>
              <a:spcBef>
                <a:spcPct val="20000"/>
              </a:spcBef>
              <a:spcAft>
                <a:spcPts val="600"/>
              </a:spcAft>
              <a:buFont typeface="Wingdings" pitchFamily="2" charset="2"/>
              <a:buChar char="ü"/>
              <a:defRPr/>
            </a:pPr>
            <a:r>
              <a:rPr lang="it-IT" sz="2400" dirty="0">
                <a:solidFill>
                  <a:srgbClr val="000000"/>
                </a:solidFill>
                <a:latin typeface="Century Schoolbook" pitchFamily="18" charset="0"/>
                <a:cs typeface="+mn-cs"/>
              </a:rPr>
              <a:t>Il datore di lavoro può provvedere a sospendere il lavoratore qualora i tempi del procedimento disciplinare intrapreso siano incompatibili con la presenza di quest'ultimo all'interno dell'azienda. </a:t>
            </a:r>
          </a:p>
          <a:p>
            <a:pPr marL="419100" indent="-382588" algn="just" fontAlgn="auto">
              <a:lnSpc>
                <a:spcPct val="90000"/>
              </a:lnSpc>
              <a:spcBef>
                <a:spcPct val="20000"/>
              </a:spcBef>
              <a:spcAft>
                <a:spcPts val="600"/>
              </a:spcAft>
              <a:buFont typeface="Wingdings" pitchFamily="2" charset="2"/>
              <a:buChar char="ü"/>
              <a:defRPr/>
            </a:pPr>
            <a:r>
              <a:rPr lang="it-IT" sz="2400" dirty="0">
                <a:solidFill>
                  <a:srgbClr val="000000"/>
                </a:solidFill>
                <a:latin typeface="Century Schoolbook" pitchFamily="18" charset="0"/>
                <a:cs typeface="+mn-cs"/>
              </a:rPr>
              <a:t>La sospensione cautelativa non è un provvedimento disciplinare e non comporta la sospensione della retribuzione</a:t>
            </a:r>
            <a:endParaRPr lang="it-IT" sz="2400" dirty="0">
              <a:solidFill>
                <a:srgbClr val="000000"/>
              </a:solidFill>
              <a:latin typeface="+mn-lt"/>
              <a:cs typeface="+mn-cs"/>
            </a:endParaRPr>
          </a:p>
        </p:txBody>
      </p:sp>
      <p:sp>
        <p:nvSpPr>
          <p:cNvPr id="2" name="Sottotitolo 1"/>
          <p:cNvSpPr>
            <a:spLocks noGrp="1"/>
          </p:cNvSpPr>
          <p:nvPr>
            <p:ph type="subTitle" idx="1"/>
          </p:nvPr>
        </p:nvSpPr>
        <p:spPr/>
        <p:txBody>
          <a:bodyPr/>
          <a:lstStyle/>
          <a:p>
            <a:endParaRPr lang="it-IT"/>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7B99499-7543-4E69-A2FB-0887CB2C241A}" type="slidenum">
              <a:rPr lang="it-IT" smtClean="0"/>
              <a:pPr>
                <a:defRPr/>
              </a:pPr>
              <a:t>171</a:t>
            </a:fld>
            <a:endParaRPr lang="it-IT"/>
          </a:p>
        </p:txBody>
      </p:sp>
      <p:pic>
        <p:nvPicPr>
          <p:cNvPr id="19558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9559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00808"/>
            <a:ext cx="8351838" cy="4681537"/>
          </a:xfrm>
          <a:prstGeom prst="rect">
            <a:avLst/>
          </a:prstGeom>
          <a:ln>
            <a:solidFill>
              <a:schemeClr val="tx2">
                <a:lumMod val="20000"/>
                <a:lumOff val="80000"/>
              </a:schemeClr>
            </a:solidFill>
          </a:ln>
        </p:spPr>
        <p:txBody>
          <a:bodyPr>
            <a:normAutofit/>
          </a:bodyPr>
          <a:lstStyle/>
          <a:p>
            <a:pPr marL="419100" indent="-382588" algn="ctr" fontAlgn="auto">
              <a:lnSpc>
                <a:spcPct val="90000"/>
              </a:lnSpc>
              <a:spcBef>
                <a:spcPct val="20000"/>
              </a:spcBef>
              <a:spcAft>
                <a:spcPts val="0"/>
              </a:spcAft>
              <a:buFont typeface="Arial" pitchFamily="34" charset="0"/>
              <a:buNone/>
              <a:defRPr/>
            </a:pPr>
            <a:endParaRPr lang="it-IT" sz="2400" b="1" dirty="0">
              <a:solidFill>
                <a:srgbClr val="0070C0"/>
              </a:solidFill>
              <a:latin typeface="Century Schoolbook" pitchFamily="18" charset="0"/>
              <a:cs typeface="+mn-cs"/>
            </a:endParaRPr>
          </a:p>
          <a:p>
            <a:pPr marL="419100" indent="-382588" algn="ctr" fontAlgn="auto">
              <a:lnSpc>
                <a:spcPct val="90000"/>
              </a:lnSpc>
              <a:spcBef>
                <a:spcPct val="20000"/>
              </a:spcBef>
              <a:spcAft>
                <a:spcPts val="0"/>
              </a:spcAft>
              <a:buFont typeface="Arial" pitchFamily="34" charset="0"/>
              <a:buNone/>
              <a:defRPr/>
            </a:pPr>
            <a:r>
              <a:rPr lang="it-IT" sz="2400" b="1" dirty="0">
                <a:solidFill>
                  <a:srgbClr val="000000"/>
                </a:solidFill>
                <a:latin typeface="Century Schoolbook" pitchFamily="18" charset="0"/>
                <a:cs typeface="+mn-cs"/>
              </a:rPr>
              <a:t>Immutabilità degli addebiti</a:t>
            </a:r>
          </a:p>
          <a:p>
            <a:pPr marL="419100" indent="-382588" algn="just" fontAlgn="auto">
              <a:lnSpc>
                <a:spcPct val="90000"/>
              </a:lnSpc>
              <a:spcBef>
                <a:spcPct val="20000"/>
              </a:spcBef>
              <a:spcAft>
                <a:spcPts val="0"/>
              </a:spcAft>
              <a:buFont typeface="Wingdings" pitchFamily="2" charset="2"/>
              <a:buChar char="ü"/>
              <a:defRPr/>
            </a:pPr>
            <a:endParaRPr lang="it-IT" sz="900" b="1" dirty="0">
              <a:solidFill>
                <a:srgbClr val="000000"/>
              </a:solidFill>
              <a:latin typeface="Century Schoolbook" pitchFamily="18" charset="0"/>
              <a:cs typeface="+mn-cs"/>
            </a:endParaRPr>
          </a:p>
          <a:p>
            <a:pPr marL="419100" indent="-382588" algn="just" fontAlgn="auto">
              <a:lnSpc>
                <a:spcPct val="90000"/>
              </a:lnSpc>
              <a:spcBef>
                <a:spcPct val="20000"/>
              </a:spcBef>
              <a:spcAft>
                <a:spcPts val="600"/>
              </a:spcAft>
              <a:buFont typeface="Wingdings" pitchFamily="2" charset="2"/>
              <a:buChar char="ü"/>
              <a:defRPr/>
            </a:pPr>
            <a:r>
              <a:rPr lang="it-IT" sz="2400" dirty="0">
                <a:solidFill>
                  <a:srgbClr val="000000"/>
                </a:solidFill>
                <a:latin typeface="Century Schoolbook" pitchFamily="18" charset="0"/>
                <a:cs typeface="+mn-cs"/>
              </a:rPr>
              <a:t>Il principio della </a:t>
            </a:r>
            <a:r>
              <a:rPr lang="it-IT" altLang="ja-JP" sz="2400" u="sng" dirty="0">
                <a:solidFill>
                  <a:srgbClr val="000000"/>
                </a:solidFill>
                <a:latin typeface="Century Schoolbook" pitchFamily="18" charset="0"/>
                <a:cs typeface="+mn-cs"/>
              </a:rPr>
              <a:t>immutabilità</a:t>
            </a:r>
            <a:r>
              <a:rPr lang="it-IT" altLang="ja-JP" sz="2400" dirty="0">
                <a:solidFill>
                  <a:srgbClr val="000000"/>
                </a:solidFill>
                <a:latin typeface="Century Schoolbook" pitchFamily="18" charset="0"/>
                <a:cs typeface="+mn-cs"/>
              </a:rPr>
              <a:t> rende necessario che i fatti su cui si fonda il provvedimento sanzionatorio coincidano con quelli oggetto dell'avvenuta contestazione ed è finalizzato a tutelare il diritto di difesa del lavoratore.</a:t>
            </a:r>
          </a:p>
          <a:p>
            <a:pPr marL="419100" indent="-382588" algn="just" fontAlgn="auto">
              <a:lnSpc>
                <a:spcPct val="90000"/>
              </a:lnSpc>
              <a:spcBef>
                <a:spcPct val="20000"/>
              </a:spcBef>
              <a:spcAft>
                <a:spcPts val="600"/>
              </a:spcAft>
              <a:buFont typeface="Arial" pitchFamily="34" charset="0"/>
              <a:buNone/>
              <a:defRPr/>
            </a:pPr>
            <a:endParaRPr lang="it-IT" sz="2400" dirty="0">
              <a:solidFill>
                <a:srgbClr val="000000"/>
              </a:solidFill>
              <a:latin typeface="Century Schoolbook" pitchFamily="18" charset="0"/>
              <a:cs typeface="+mn-cs"/>
            </a:endParaRPr>
          </a:p>
          <a:p>
            <a:pPr marL="419100" indent="-382588" algn="ctr" fontAlgn="auto">
              <a:lnSpc>
                <a:spcPct val="90000"/>
              </a:lnSpc>
              <a:spcBef>
                <a:spcPct val="20000"/>
              </a:spcBef>
              <a:spcAft>
                <a:spcPts val="600"/>
              </a:spcAft>
              <a:buFont typeface="Arial" pitchFamily="34" charset="0"/>
              <a:buNone/>
              <a:defRPr/>
            </a:pPr>
            <a:r>
              <a:rPr lang="it-IT" sz="2400" b="1" dirty="0">
                <a:solidFill>
                  <a:srgbClr val="000000"/>
                </a:solidFill>
                <a:latin typeface="Century Schoolbook" pitchFamily="18" charset="0"/>
                <a:cs typeface="+mn-cs"/>
              </a:rPr>
              <a:t>Tuttavia .. cosa afferma la Cassazione </a:t>
            </a:r>
          </a:p>
          <a:p>
            <a:pPr marL="419100" indent="-382588" algn="ctr" fontAlgn="auto">
              <a:lnSpc>
                <a:spcPct val="90000"/>
              </a:lnSpc>
              <a:spcBef>
                <a:spcPct val="20000"/>
              </a:spcBef>
              <a:spcAft>
                <a:spcPts val="600"/>
              </a:spcAft>
              <a:buFont typeface="Arial" pitchFamily="34" charset="0"/>
              <a:buNone/>
              <a:defRPr/>
            </a:pPr>
            <a:r>
              <a:rPr lang="it-IT" sz="2400" b="1" dirty="0">
                <a:solidFill>
                  <a:srgbClr val="000000"/>
                </a:solidFill>
                <a:latin typeface="Century Schoolbook" pitchFamily="18" charset="0"/>
                <a:cs typeface="+mn-cs"/>
              </a:rPr>
              <a:t>in merito a tale principio ???</a:t>
            </a:r>
            <a:endParaRPr lang="it-IT" sz="2400" b="1" dirty="0">
              <a:solidFill>
                <a:srgbClr val="000000"/>
              </a:solidFill>
              <a:latin typeface="+mn-lt"/>
              <a:cs typeface="+mn-cs"/>
            </a:endParaRPr>
          </a:p>
        </p:txBody>
      </p:sp>
      <p:sp>
        <p:nvSpPr>
          <p:cNvPr id="8" name="Freccia a destra 7"/>
          <p:cNvSpPr/>
          <p:nvPr/>
        </p:nvSpPr>
        <p:spPr>
          <a:xfrm>
            <a:off x="7740650" y="5661025"/>
            <a:ext cx="36036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3F3D561-9401-43C6-BC4F-66692CE04942}" type="slidenum">
              <a:rPr lang="it-IT" smtClean="0"/>
              <a:pPr>
                <a:defRPr/>
              </a:pPr>
              <a:t>172</a:t>
            </a:fld>
            <a:endParaRPr lang="it-IT"/>
          </a:p>
        </p:txBody>
      </p:sp>
      <p:pic>
        <p:nvPicPr>
          <p:cNvPr id="19661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9661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72816"/>
            <a:ext cx="8351838" cy="4681537"/>
          </a:xfrm>
          <a:prstGeom prst="rect">
            <a:avLst/>
          </a:prstGeom>
          <a:ln>
            <a:solidFill>
              <a:schemeClr val="tx2">
                <a:lumMod val="20000"/>
                <a:lumOff val="80000"/>
              </a:schemeClr>
            </a:solidFill>
          </a:ln>
        </p:spPr>
        <p:txBody>
          <a:bodyPr>
            <a:normAutofit/>
          </a:bodyPr>
          <a:lstStyle/>
          <a:p>
            <a:pPr marL="419100" indent="-382588" algn="ctr" fontAlgn="auto">
              <a:lnSpc>
                <a:spcPct val="90000"/>
              </a:lnSpc>
              <a:spcBef>
                <a:spcPct val="20000"/>
              </a:spcBef>
              <a:spcAft>
                <a:spcPts val="0"/>
              </a:spcAft>
              <a:buFont typeface="Arial" pitchFamily="34" charset="0"/>
              <a:buNone/>
              <a:defRPr/>
            </a:pPr>
            <a:endParaRPr lang="it-IT" sz="2400" b="1" dirty="0">
              <a:solidFill>
                <a:srgbClr val="000000"/>
              </a:solidFill>
              <a:latin typeface="Century Schoolbook" pitchFamily="18" charset="0"/>
              <a:cs typeface="+mn-cs"/>
            </a:endParaRPr>
          </a:p>
          <a:p>
            <a:pPr marL="419100" indent="-382588" algn="just" fontAlgn="auto">
              <a:lnSpc>
                <a:spcPct val="90000"/>
              </a:lnSpc>
              <a:spcBef>
                <a:spcPct val="20000"/>
              </a:spcBef>
              <a:spcAft>
                <a:spcPts val="600"/>
              </a:spcAft>
              <a:buFont typeface="Arial" pitchFamily="34" charset="0"/>
              <a:buNone/>
              <a:defRPr/>
            </a:pPr>
            <a:endParaRPr lang="it-IT" sz="2400" dirty="0">
              <a:solidFill>
                <a:srgbClr val="000000"/>
              </a:solidFill>
              <a:latin typeface="Century Schoolbook" pitchFamily="18" charset="0"/>
              <a:cs typeface="+mn-cs"/>
            </a:endParaRPr>
          </a:p>
          <a:p>
            <a:pPr algn="just" fontAlgn="auto">
              <a:lnSpc>
                <a:spcPct val="90000"/>
              </a:lnSpc>
              <a:spcBef>
                <a:spcPct val="20000"/>
              </a:spcBef>
              <a:spcAft>
                <a:spcPts val="0"/>
              </a:spcAft>
              <a:buFont typeface="Arial" pitchFamily="34" charset="0"/>
              <a:buNone/>
              <a:defRPr/>
            </a:pPr>
            <a:r>
              <a:rPr lang="it-IT" sz="2200" b="1" dirty="0">
                <a:solidFill>
                  <a:srgbClr val="000000"/>
                </a:solidFill>
                <a:latin typeface="+mn-lt"/>
                <a:cs typeface="+mn-cs"/>
              </a:rPr>
              <a:t>Cassazione, sentenza n. 25743 del 10 dicembre 2007</a:t>
            </a:r>
          </a:p>
          <a:p>
            <a:pPr algn="just" fontAlgn="auto">
              <a:lnSpc>
                <a:spcPct val="90000"/>
              </a:lnSpc>
              <a:spcBef>
                <a:spcPct val="20000"/>
              </a:spcBef>
              <a:spcAft>
                <a:spcPts val="0"/>
              </a:spcAft>
              <a:buFont typeface="Arial" pitchFamily="34" charset="0"/>
              <a:buNone/>
              <a:defRPr/>
            </a:pPr>
            <a:endParaRPr lang="it-IT" sz="900" dirty="0">
              <a:solidFill>
                <a:srgbClr val="000000"/>
              </a:solidFill>
              <a:latin typeface="+mn-lt"/>
              <a:cs typeface="+mn-cs"/>
            </a:endParaRPr>
          </a:p>
          <a:p>
            <a:pPr algn="just" fontAlgn="auto">
              <a:lnSpc>
                <a:spcPct val="90000"/>
              </a:lnSpc>
              <a:spcBef>
                <a:spcPct val="20000"/>
              </a:spcBef>
              <a:spcAft>
                <a:spcPts val="0"/>
              </a:spcAft>
              <a:buFont typeface="Arial" pitchFamily="34" charset="0"/>
              <a:buNone/>
              <a:defRPr/>
            </a:pPr>
            <a:r>
              <a:rPr lang="it-IT" altLang="ja-JP" sz="2200" dirty="0">
                <a:solidFill>
                  <a:srgbClr val="000000"/>
                </a:solidFill>
                <a:latin typeface="+mn-lt"/>
                <a:ea typeface="HGP明朝E"/>
                <a:cs typeface="HGP明朝E"/>
              </a:rPr>
              <a:t>“I</a:t>
            </a:r>
            <a:r>
              <a:rPr lang="it-IT" altLang="ja-JP" sz="2200" dirty="0">
                <a:solidFill>
                  <a:srgbClr val="000000"/>
                </a:solidFill>
                <a:latin typeface="+mn-lt"/>
                <a:cs typeface="+mn-cs"/>
              </a:rPr>
              <a:t>l principio della </a:t>
            </a:r>
            <a:r>
              <a:rPr lang="it-IT" altLang="ja-JP" sz="2200" b="1" dirty="0">
                <a:solidFill>
                  <a:srgbClr val="000000"/>
                </a:solidFill>
                <a:latin typeface="+mn-lt"/>
                <a:cs typeface="+mn-cs"/>
              </a:rPr>
              <a:t>immutabilità della contestazione dell</a:t>
            </a:r>
            <a:r>
              <a:rPr lang="it-IT" altLang="it-IT" sz="2200" b="1" dirty="0">
                <a:solidFill>
                  <a:srgbClr val="000000"/>
                </a:solidFill>
                <a:latin typeface="+mn-lt"/>
                <a:cs typeface="+mn-cs"/>
              </a:rPr>
              <a:t>’</a:t>
            </a:r>
            <a:r>
              <a:rPr lang="it-IT" altLang="ja-JP" sz="2200" b="1" dirty="0">
                <a:solidFill>
                  <a:srgbClr val="000000"/>
                </a:solidFill>
                <a:latin typeface="+mn-lt"/>
                <a:cs typeface="+mn-cs"/>
              </a:rPr>
              <a:t>addebito </a:t>
            </a:r>
            <a:r>
              <a:rPr lang="it-IT" altLang="ja-JP" sz="2200" dirty="0">
                <a:solidFill>
                  <a:srgbClr val="000000"/>
                </a:solidFill>
                <a:latin typeface="+mn-lt"/>
                <a:cs typeface="+mn-cs"/>
              </a:rPr>
              <a:t>disciplinare mosso al lavoratore ai sensi dell</a:t>
            </a:r>
            <a:r>
              <a:rPr lang="it-IT" altLang="it-IT" sz="2200" dirty="0">
                <a:solidFill>
                  <a:srgbClr val="000000"/>
                </a:solidFill>
                <a:latin typeface="+mn-lt"/>
                <a:cs typeface="+mn-cs"/>
              </a:rPr>
              <a:t>’</a:t>
            </a:r>
            <a:r>
              <a:rPr lang="it-IT" altLang="ja-JP" sz="2200" dirty="0">
                <a:solidFill>
                  <a:srgbClr val="000000"/>
                </a:solidFill>
                <a:latin typeface="+mn-lt"/>
                <a:cs typeface="+mn-cs"/>
              </a:rPr>
              <a:t>art. 7 St. Lav. preclude al datore di lavoro di licenziare per altri motivi, diversi da quelli contestati, </a:t>
            </a:r>
            <a:r>
              <a:rPr lang="it-IT" altLang="ja-JP" sz="2200" b="1" dirty="0">
                <a:solidFill>
                  <a:srgbClr val="000000"/>
                </a:solidFill>
                <a:latin typeface="+mn-lt"/>
                <a:cs typeface="+mn-cs"/>
              </a:rPr>
              <a:t>ma non vieta di considerare fatti non contestati, e collocatisi a distanza anche superiore ai due anni dal recesso</a:t>
            </a:r>
            <a:r>
              <a:rPr lang="it-IT" altLang="ja-JP" sz="2200" dirty="0">
                <a:solidFill>
                  <a:srgbClr val="000000"/>
                </a:solidFill>
                <a:latin typeface="+mn-lt"/>
                <a:cs typeface="+mn-cs"/>
              </a:rPr>
              <a:t>, quali circostanze </a:t>
            </a:r>
            <a:r>
              <a:rPr lang="it-IT" altLang="ja-JP" sz="2200" b="1" dirty="0">
                <a:solidFill>
                  <a:srgbClr val="000000"/>
                </a:solidFill>
                <a:latin typeface="+mn-lt"/>
                <a:cs typeface="+mn-cs"/>
              </a:rPr>
              <a:t>confermative</a:t>
            </a:r>
            <a:r>
              <a:rPr lang="it-IT" altLang="ja-JP" sz="2200" dirty="0">
                <a:solidFill>
                  <a:srgbClr val="000000"/>
                </a:solidFill>
                <a:latin typeface="+mn-lt"/>
                <a:cs typeface="+mn-cs"/>
              </a:rPr>
              <a:t> della significatività di altri addebiti posti a base del licenziamento, al fine della valutazione della complessiva gravità, sotto il profilo psicologico delle inadempienze del lavoratore e della proporzionalità o meno del correlativo provvedimento sanzionatorio dell</a:t>
            </a:r>
            <a:r>
              <a:rPr lang="it-IT" altLang="it-IT" sz="2200" dirty="0">
                <a:solidFill>
                  <a:srgbClr val="000000"/>
                </a:solidFill>
                <a:latin typeface="+mn-lt"/>
                <a:cs typeface="+mn-cs"/>
              </a:rPr>
              <a:t>’</a:t>
            </a:r>
            <a:r>
              <a:rPr lang="it-IT" altLang="ja-JP" sz="2200" dirty="0">
                <a:solidFill>
                  <a:srgbClr val="000000"/>
                </a:solidFill>
                <a:latin typeface="+mn-lt"/>
                <a:cs typeface="+mn-cs"/>
              </a:rPr>
              <a:t>imprenditore.</a:t>
            </a:r>
            <a:r>
              <a:rPr lang="ja-JP" altLang="it-IT" sz="2200" dirty="0">
                <a:solidFill>
                  <a:srgbClr val="000000"/>
                </a:solidFill>
                <a:latin typeface="+mn-lt"/>
                <a:ea typeface="HGP明朝E"/>
                <a:cs typeface="HGP明朝E"/>
              </a:rPr>
              <a:t>”</a:t>
            </a:r>
            <a:r>
              <a:rPr lang="it-IT" altLang="ja-JP" sz="2200" dirty="0">
                <a:solidFill>
                  <a:srgbClr val="000000"/>
                </a:solidFill>
                <a:latin typeface="+mn-lt"/>
                <a:cs typeface="+mn-cs"/>
              </a:rPr>
              <a:t>.</a:t>
            </a:r>
            <a:endParaRPr lang="it-IT" sz="2200" dirty="0">
              <a:solidFill>
                <a:srgbClr val="000000"/>
              </a:solidFill>
              <a:latin typeface="+mn-lt"/>
              <a:cs typeface="+mn-cs"/>
            </a:endParaRPr>
          </a:p>
          <a:p>
            <a:pPr marL="419100" indent="-382588" algn="just" fontAlgn="auto">
              <a:lnSpc>
                <a:spcPct val="90000"/>
              </a:lnSpc>
              <a:spcBef>
                <a:spcPct val="20000"/>
              </a:spcBef>
              <a:spcAft>
                <a:spcPts val="600"/>
              </a:spcAft>
              <a:buFont typeface="Arial" pitchFamily="34" charset="0"/>
              <a:buNone/>
              <a:defRPr/>
            </a:pPr>
            <a:endParaRPr lang="it-IT" sz="2400" dirty="0">
              <a:latin typeface="+mn-lt"/>
              <a:cs typeface="+mn-cs"/>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063E1A11-7FB4-4D39-9442-B2838C20E069}" type="slidenum">
              <a:rPr lang="it-IT" smtClean="0"/>
              <a:pPr>
                <a:defRPr/>
              </a:pPr>
              <a:t>173</a:t>
            </a:fld>
            <a:endParaRPr lang="it-IT"/>
          </a:p>
        </p:txBody>
      </p:sp>
      <p:pic>
        <p:nvPicPr>
          <p:cNvPr id="19763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9763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72816"/>
            <a:ext cx="8351838" cy="4681537"/>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r>
              <a:rPr lang="it-IT" sz="2800" b="1" dirty="0">
                <a:solidFill>
                  <a:srgbClr val="000000"/>
                </a:solidFill>
                <a:latin typeface="+mn-lt"/>
                <a:cs typeface="+mn-cs"/>
              </a:rPr>
              <a:t>1. Procedura disciplinare</a:t>
            </a:r>
          </a:p>
          <a:p>
            <a:pPr algn="just" fontAlgn="auto">
              <a:spcBef>
                <a:spcPct val="20000"/>
              </a:spcBef>
              <a:spcAft>
                <a:spcPts val="0"/>
              </a:spcAft>
              <a:buFont typeface="Arial" charset="0"/>
              <a:buNone/>
              <a:defRPr/>
            </a:pPr>
            <a:endParaRPr lang="it-IT" sz="800" dirty="0">
              <a:solidFill>
                <a:srgbClr val="000000"/>
              </a:solidFill>
              <a:latin typeface="+mn-lt"/>
              <a:cs typeface="+mn-cs"/>
            </a:endParaRPr>
          </a:p>
          <a:p>
            <a:pPr marL="419100" indent="-382588" algn="just" fontAlgn="auto">
              <a:lnSpc>
                <a:spcPct val="90000"/>
              </a:lnSpc>
              <a:spcBef>
                <a:spcPct val="20000"/>
              </a:spcBef>
              <a:spcAft>
                <a:spcPts val="0"/>
              </a:spcAft>
              <a:buFont typeface="Wingdings" pitchFamily="2" charset="2"/>
              <a:buChar char="ü"/>
              <a:defRPr/>
            </a:pPr>
            <a:endParaRPr lang="it-IT" sz="800" dirty="0">
              <a:solidFill>
                <a:srgbClr val="000000"/>
              </a:solidFill>
              <a:latin typeface="Century Schoolbook" pitchFamily="18" charset="0"/>
              <a:cs typeface="+mn-cs"/>
            </a:endParaRPr>
          </a:p>
          <a:p>
            <a:pPr marL="419100" indent="-382588" algn="just" fontAlgn="auto">
              <a:lnSpc>
                <a:spcPct val="90000"/>
              </a:lnSpc>
              <a:spcBef>
                <a:spcPct val="20000"/>
              </a:spcBef>
              <a:spcAft>
                <a:spcPts val="0"/>
              </a:spcAft>
              <a:buFont typeface="Wingdings" pitchFamily="2" charset="2"/>
              <a:buChar char="ü"/>
              <a:defRPr/>
            </a:pPr>
            <a:endParaRPr lang="it-IT" sz="800" dirty="0">
              <a:solidFill>
                <a:srgbClr val="000000"/>
              </a:solidFill>
              <a:latin typeface="Century Schoolbook" pitchFamily="18" charset="0"/>
              <a:cs typeface="+mn-cs"/>
            </a:endParaRPr>
          </a:p>
          <a:p>
            <a:pPr marL="419100" indent="-382588" algn="just" fontAlgn="auto">
              <a:lnSpc>
                <a:spcPct val="90000"/>
              </a:lnSpc>
              <a:spcBef>
                <a:spcPct val="20000"/>
              </a:spcBef>
              <a:spcAft>
                <a:spcPts val="0"/>
              </a:spcAft>
              <a:buFont typeface="Arial" pitchFamily="34" charset="0"/>
              <a:buNone/>
              <a:defRPr/>
            </a:pPr>
            <a:r>
              <a:rPr lang="it-IT" sz="2400" dirty="0">
                <a:solidFill>
                  <a:srgbClr val="000000"/>
                </a:solidFill>
                <a:latin typeface="Century Schoolbook" pitchFamily="18" charset="0"/>
                <a:cs typeface="+mn-cs"/>
              </a:rPr>
              <a:t>Una volta esperita validamente la procedura disciplinare, il datore di lavoro può intimare il </a:t>
            </a:r>
            <a:r>
              <a:rPr lang="it-IT" sz="2400" b="1" dirty="0">
                <a:solidFill>
                  <a:srgbClr val="000000"/>
                </a:solidFill>
                <a:latin typeface="Century Schoolbook" pitchFamily="18" charset="0"/>
                <a:cs typeface="+mn-cs"/>
              </a:rPr>
              <a:t>provvedimento sanzionatorio</a:t>
            </a:r>
            <a:r>
              <a:rPr lang="it-IT" sz="2400" dirty="0">
                <a:solidFill>
                  <a:srgbClr val="000000"/>
                </a:solidFill>
                <a:latin typeface="Century Schoolbook" pitchFamily="18" charset="0"/>
                <a:cs typeface="+mn-cs"/>
              </a:rPr>
              <a:t>. </a:t>
            </a:r>
          </a:p>
          <a:p>
            <a:pPr marL="419100" indent="-382588" algn="just" fontAlgn="auto">
              <a:lnSpc>
                <a:spcPct val="90000"/>
              </a:lnSpc>
              <a:spcBef>
                <a:spcPct val="20000"/>
              </a:spcBef>
              <a:spcAft>
                <a:spcPts val="0"/>
              </a:spcAft>
              <a:buFont typeface="Arial" pitchFamily="34" charset="0"/>
              <a:buNone/>
              <a:defRPr/>
            </a:pPr>
            <a:endParaRPr lang="it-IT" sz="2400" dirty="0">
              <a:solidFill>
                <a:srgbClr val="000000"/>
              </a:solidFill>
              <a:latin typeface="Century Schoolbook" pitchFamily="18" charset="0"/>
              <a:cs typeface="+mn-cs"/>
            </a:endParaRPr>
          </a:p>
          <a:p>
            <a:pPr marL="419100" indent="-382588" algn="just" fontAlgn="auto">
              <a:lnSpc>
                <a:spcPct val="90000"/>
              </a:lnSpc>
              <a:spcBef>
                <a:spcPct val="20000"/>
              </a:spcBef>
              <a:spcAft>
                <a:spcPts val="0"/>
              </a:spcAft>
              <a:buFont typeface="Arial" pitchFamily="34" charset="0"/>
              <a:buNone/>
              <a:defRPr/>
            </a:pPr>
            <a:r>
              <a:rPr lang="it-IT" sz="2400" dirty="0">
                <a:solidFill>
                  <a:srgbClr val="000000"/>
                </a:solidFill>
                <a:latin typeface="Century Schoolbook" pitchFamily="18" charset="0"/>
                <a:cs typeface="+mn-cs"/>
              </a:rPr>
              <a:t>Nella </a:t>
            </a:r>
            <a:r>
              <a:rPr lang="it-IT" sz="2400" b="1" dirty="0">
                <a:solidFill>
                  <a:srgbClr val="000000"/>
                </a:solidFill>
                <a:latin typeface="Century Schoolbook" pitchFamily="18" charset="0"/>
                <a:cs typeface="+mn-cs"/>
              </a:rPr>
              <a:t>comunicazione di irrogazione della sanzione </a:t>
            </a:r>
            <a:r>
              <a:rPr lang="it-IT" sz="2400" dirty="0">
                <a:solidFill>
                  <a:srgbClr val="000000"/>
                </a:solidFill>
                <a:latin typeface="Century Schoolbook" pitchFamily="18" charset="0"/>
                <a:cs typeface="+mn-cs"/>
              </a:rPr>
              <a:t>non è necessario riproporre analiticamente le ragioni del provvedimento sanzionatorio essendo sufficiente il </a:t>
            </a:r>
            <a:r>
              <a:rPr lang="it-IT" sz="2400" b="1" dirty="0">
                <a:solidFill>
                  <a:srgbClr val="000000"/>
                </a:solidFill>
                <a:latin typeface="Century Schoolbook" pitchFamily="18" charset="0"/>
                <a:cs typeface="+mn-cs"/>
              </a:rPr>
              <a:t>richiamo alla precedente contestazione di addebito</a:t>
            </a:r>
          </a:p>
          <a:p>
            <a:pPr marL="419100" indent="-382588" algn="just" fontAlgn="auto">
              <a:lnSpc>
                <a:spcPct val="90000"/>
              </a:lnSpc>
              <a:spcBef>
                <a:spcPct val="20000"/>
              </a:spcBef>
              <a:spcAft>
                <a:spcPts val="0"/>
              </a:spcAft>
              <a:buFont typeface="Wingdings" pitchFamily="2" charset="2"/>
              <a:buChar char="ü"/>
              <a:defRPr/>
            </a:pPr>
            <a:endParaRPr lang="it-IT" sz="2400" dirty="0">
              <a:solidFill>
                <a:srgbClr val="000000"/>
              </a:solidFill>
              <a:latin typeface="+mn-lt"/>
              <a:cs typeface="+mn-cs"/>
            </a:endParaRPr>
          </a:p>
        </p:txBody>
      </p:sp>
      <p:sp>
        <p:nvSpPr>
          <p:cNvPr id="2" name="Sottotitolo 1"/>
          <p:cNvSpPr>
            <a:spLocks noGrp="1"/>
          </p:cNvSpPr>
          <p:nvPr>
            <p:ph type="subTitle" idx="1"/>
          </p:nvPr>
        </p:nvSpPr>
        <p:spPr/>
        <p:txBody>
          <a:bodyPr/>
          <a:lstStyle/>
          <a:p>
            <a:endParaRPr lang="it-IT"/>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1D88783-50E6-42A3-BA5A-2F0CC53F917E}" type="slidenum">
              <a:rPr lang="it-IT" smtClean="0"/>
              <a:pPr>
                <a:defRPr/>
              </a:pPr>
              <a:t>174</a:t>
            </a:fld>
            <a:endParaRPr lang="it-IT"/>
          </a:p>
        </p:txBody>
      </p:sp>
      <p:pic>
        <p:nvPicPr>
          <p:cNvPr id="19866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9866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323528" y="1844824"/>
            <a:ext cx="8351838" cy="45370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r>
              <a:rPr lang="it-IT" sz="2800" b="1" dirty="0">
                <a:solidFill>
                  <a:srgbClr val="000000"/>
                </a:solidFill>
                <a:latin typeface="+mn-lt"/>
                <a:cs typeface="+mn-cs"/>
              </a:rPr>
              <a:t>2. Codice disciplinare</a:t>
            </a:r>
          </a:p>
          <a:p>
            <a:pPr algn="ctr" fontAlgn="auto">
              <a:spcBef>
                <a:spcPct val="20000"/>
              </a:spcBef>
              <a:spcAft>
                <a:spcPts val="0"/>
              </a:spcAft>
              <a:buFont typeface="Arial" charset="0"/>
              <a:buNone/>
              <a:defRPr/>
            </a:pPr>
            <a:endParaRPr lang="it-IT" sz="2400" dirty="0">
              <a:solidFill>
                <a:srgbClr val="000000"/>
              </a:solidFill>
              <a:latin typeface="+mn-lt"/>
              <a:cs typeface="+mn-cs"/>
            </a:endParaRPr>
          </a:p>
          <a:p>
            <a:pPr algn="just" fontAlgn="auto">
              <a:spcBef>
                <a:spcPct val="20000"/>
              </a:spcBef>
              <a:spcAft>
                <a:spcPts val="0"/>
              </a:spcAft>
              <a:buFont typeface="Arial" charset="0"/>
              <a:buNone/>
              <a:defRPr/>
            </a:pPr>
            <a:r>
              <a:rPr lang="it-IT" sz="2600" dirty="0">
                <a:solidFill>
                  <a:srgbClr val="000000"/>
                </a:solidFill>
                <a:latin typeface="+mn-lt"/>
                <a:cs typeface="+mn-cs"/>
              </a:rPr>
              <a:t>È importante rammentare che il datore di lavoro è tenuto al rispetto del “</a:t>
            </a:r>
            <a:r>
              <a:rPr lang="it-IT" sz="2600" b="1" dirty="0">
                <a:solidFill>
                  <a:srgbClr val="000000"/>
                </a:solidFill>
                <a:latin typeface="+mn-lt"/>
                <a:cs typeface="+mn-cs"/>
              </a:rPr>
              <a:t>codice disciplinare</a:t>
            </a:r>
            <a:r>
              <a:rPr lang="it-IT" sz="2600" dirty="0">
                <a:solidFill>
                  <a:srgbClr val="000000"/>
                </a:solidFill>
                <a:latin typeface="+mn-lt"/>
                <a:cs typeface="+mn-cs"/>
              </a:rPr>
              <a:t>”, normalmente contenuto nel contratto collettivo applicabile ai rapporti di lavoro.</a:t>
            </a:r>
          </a:p>
          <a:p>
            <a:pPr algn="just" fontAlgn="auto">
              <a:spcBef>
                <a:spcPct val="20000"/>
              </a:spcBef>
              <a:spcAft>
                <a:spcPts val="0"/>
              </a:spcAft>
              <a:buFont typeface="Arial" charset="0"/>
              <a:buNone/>
              <a:defRPr/>
            </a:pPr>
            <a:r>
              <a:rPr lang="it-IT" sz="2600" dirty="0">
                <a:solidFill>
                  <a:srgbClr val="000000"/>
                </a:solidFill>
                <a:latin typeface="+mn-lt"/>
                <a:cs typeface="+mn-cs"/>
              </a:rPr>
              <a:t>Il codice disciplinare distingue tra le condotte del dipendente passibili di </a:t>
            </a:r>
            <a:r>
              <a:rPr lang="it-IT" sz="2600" b="1" dirty="0">
                <a:solidFill>
                  <a:srgbClr val="000000"/>
                </a:solidFill>
                <a:latin typeface="+mn-lt"/>
                <a:cs typeface="+mn-cs"/>
              </a:rPr>
              <a:t>sanzioni conservative </a:t>
            </a:r>
            <a:r>
              <a:rPr lang="it-IT" sz="2600" dirty="0">
                <a:solidFill>
                  <a:srgbClr val="000000"/>
                </a:solidFill>
                <a:latin typeface="+mn-lt"/>
                <a:cs typeface="+mn-cs"/>
              </a:rPr>
              <a:t>del rapporto di lavoro (ammonizione, multa, sospensione temporanea dal lavoro e dalla retribuzione) e quelle suscettibili di una </a:t>
            </a:r>
            <a:r>
              <a:rPr lang="it-IT" sz="2600" b="1" dirty="0">
                <a:solidFill>
                  <a:srgbClr val="000000"/>
                </a:solidFill>
                <a:latin typeface="+mn-lt"/>
                <a:cs typeface="+mn-cs"/>
              </a:rPr>
              <a:t>sanzione espulsiva </a:t>
            </a:r>
            <a:r>
              <a:rPr lang="it-IT" sz="2600" dirty="0">
                <a:solidFill>
                  <a:srgbClr val="000000"/>
                </a:solidFill>
                <a:latin typeface="+mn-lt"/>
                <a:cs typeface="+mn-cs"/>
              </a:rPr>
              <a:t>(licenziamento, con o senza preavviso). </a:t>
            </a:r>
          </a:p>
          <a:p>
            <a:pPr algn="just" fontAlgn="auto">
              <a:spcBef>
                <a:spcPct val="20000"/>
              </a:spcBef>
              <a:spcAft>
                <a:spcPts val="0"/>
              </a:spcAft>
              <a:buFont typeface="Arial" charset="0"/>
              <a:buNone/>
              <a:defRPr/>
            </a:pPr>
            <a:endParaRPr lang="it-IT" sz="24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74832040-C8B0-4513-A24F-539E38F93933}" type="slidenum">
              <a:rPr lang="it-IT" smtClean="0"/>
              <a:pPr>
                <a:defRPr/>
              </a:pPr>
              <a:t>175</a:t>
            </a:fld>
            <a:endParaRPr lang="it-IT"/>
          </a:p>
        </p:txBody>
      </p:sp>
      <p:pic>
        <p:nvPicPr>
          <p:cNvPr id="19968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9968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72816"/>
            <a:ext cx="8351838" cy="45370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r>
              <a:rPr lang="it-IT" sz="2800" b="1" dirty="0">
                <a:solidFill>
                  <a:srgbClr val="000000"/>
                </a:solidFill>
                <a:latin typeface="+mn-lt"/>
                <a:cs typeface="+mn-cs"/>
              </a:rPr>
              <a:t>2. Codice disciplinare</a:t>
            </a:r>
          </a:p>
          <a:p>
            <a:pPr algn="ctr" fontAlgn="auto">
              <a:spcBef>
                <a:spcPct val="20000"/>
              </a:spcBef>
              <a:spcAft>
                <a:spcPts val="0"/>
              </a:spcAft>
              <a:buFont typeface="Arial" charset="0"/>
              <a:buNone/>
              <a:defRPr/>
            </a:pPr>
            <a:endParaRPr lang="it-IT" sz="2800" b="1" dirty="0">
              <a:solidFill>
                <a:srgbClr val="000000"/>
              </a:solidFill>
              <a:latin typeface="+mn-lt"/>
              <a:cs typeface="+mn-cs"/>
            </a:endParaRPr>
          </a:p>
          <a:p>
            <a:pPr algn="ctr" fontAlgn="auto">
              <a:spcBef>
                <a:spcPct val="20000"/>
              </a:spcBef>
              <a:spcAft>
                <a:spcPts val="0"/>
              </a:spcAft>
              <a:buFont typeface="Arial" charset="0"/>
              <a:buNone/>
              <a:defRPr/>
            </a:pPr>
            <a:r>
              <a:rPr lang="it-IT" sz="2800" b="1" dirty="0">
                <a:solidFill>
                  <a:srgbClr val="000000"/>
                </a:solidFill>
                <a:latin typeface="+mn-lt"/>
                <a:cs typeface="+mn-cs"/>
              </a:rPr>
              <a:t>La non esclusività</a:t>
            </a:r>
            <a:r>
              <a:rPr lang="it-IT" sz="2600" b="1" dirty="0">
                <a:solidFill>
                  <a:srgbClr val="000000"/>
                </a:solidFill>
                <a:latin typeface="+mn-lt"/>
                <a:cs typeface="+mn-cs"/>
              </a:rPr>
              <a:t> </a:t>
            </a:r>
          </a:p>
          <a:p>
            <a:pPr algn="just" fontAlgn="auto">
              <a:spcBef>
                <a:spcPct val="20000"/>
              </a:spcBef>
              <a:spcAft>
                <a:spcPts val="0"/>
              </a:spcAft>
              <a:buFont typeface="Arial" charset="0"/>
              <a:buNone/>
              <a:defRPr/>
            </a:pPr>
            <a:r>
              <a:rPr lang="it-IT" sz="2400" dirty="0">
                <a:solidFill>
                  <a:srgbClr val="000000"/>
                </a:solidFill>
                <a:latin typeface="+mn-lt"/>
                <a:cs typeface="+mn-cs"/>
              </a:rPr>
              <a:t>Nel tempo, la giurisprudenza ha sviluppato alcune ipotesi di licenziamento disciplinare anche per fatti o condotte non comprese nei codici disciplinari, quando il lavoratore abbia comunque violato regole etiche o giuridiche di carattere generale (ad esempio commettendo illeciti di rilevanza penale a danno del datore di lavoro, di colleghi, di clienti, ecc.). </a:t>
            </a:r>
          </a:p>
          <a:p>
            <a:pPr algn="just" fontAlgn="auto">
              <a:spcBef>
                <a:spcPct val="20000"/>
              </a:spcBef>
              <a:spcAft>
                <a:spcPts val="0"/>
              </a:spcAft>
              <a:buFont typeface="Arial" charset="0"/>
              <a:buNone/>
              <a:defRPr/>
            </a:pPr>
            <a:endParaRPr lang="it-IT" sz="2400" dirty="0">
              <a:latin typeface="+mn-lt"/>
              <a:cs typeface="+mn-cs"/>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EC85999-FB62-4EDC-ABE7-7C4281DF03F6}" type="slidenum">
              <a:rPr lang="it-IT" smtClean="0"/>
              <a:pPr>
                <a:defRPr/>
              </a:pPr>
              <a:t>176</a:t>
            </a:fld>
            <a:endParaRPr lang="it-IT"/>
          </a:p>
        </p:txBody>
      </p:sp>
      <p:pic>
        <p:nvPicPr>
          <p:cNvPr id="2007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007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844824"/>
            <a:ext cx="8351838" cy="4537075"/>
          </a:xfrm>
          <a:prstGeom prst="rect">
            <a:avLst/>
          </a:prstGeom>
          <a:ln>
            <a:solidFill>
              <a:schemeClr val="tx2">
                <a:lumMod val="20000"/>
                <a:lumOff val="80000"/>
              </a:schemeClr>
            </a:solidFill>
          </a:ln>
        </p:spPr>
        <p:txBody>
          <a:bodyPr>
            <a:normAutofit fontScale="92500" lnSpcReduction="10000"/>
          </a:bodyPr>
          <a:lstStyle/>
          <a:p>
            <a:pPr algn="ctr" fontAlgn="auto">
              <a:spcBef>
                <a:spcPct val="20000"/>
              </a:spcBef>
              <a:spcAft>
                <a:spcPts val="0"/>
              </a:spcAft>
              <a:buFont typeface="Arial" charset="0"/>
              <a:buNone/>
              <a:defRPr/>
            </a:pPr>
            <a:r>
              <a:rPr lang="it-IT" sz="2800" b="1" dirty="0">
                <a:solidFill>
                  <a:srgbClr val="000000"/>
                </a:solidFill>
                <a:latin typeface="+mn-lt"/>
                <a:cs typeface="+mn-cs"/>
              </a:rPr>
              <a:t>2. Codice disciplinare</a:t>
            </a:r>
          </a:p>
          <a:p>
            <a:pPr algn="ctr" fontAlgn="auto">
              <a:spcBef>
                <a:spcPct val="20000"/>
              </a:spcBef>
              <a:spcAft>
                <a:spcPts val="0"/>
              </a:spcAft>
              <a:buFont typeface="Arial" charset="0"/>
              <a:buNone/>
              <a:defRPr/>
            </a:pPr>
            <a:endParaRPr lang="it-IT" sz="2800" b="1" dirty="0">
              <a:solidFill>
                <a:srgbClr val="000000"/>
              </a:solidFill>
              <a:latin typeface="+mn-lt"/>
              <a:cs typeface="+mn-cs"/>
            </a:endParaRPr>
          </a:p>
          <a:p>
            <a:pPr algn="ctr" fontAlgn="auto">
              <a:spcBef>
                <a:spcPct val="20000"/>
              </a:spcBef>
              <a:spcAft>
                <a:spcPts val="0"/>
              </a:spcAft>
              <a:buFont typeface="Arial" charset="0"/>
              <a:buNone/>
              <a:defRPr/>
            </a:pPr>
            <a:r>
              <a:rPr lang="it-IT" sz="2800" b="1" dirty="0">
                <a:solidFill>
                  <a:srgbClr val="000000"/>
                </a:solidFill>
                <a:latin typeface="+mn-lt"/>
                <a:cs typeface="+mn-cs"/>
              </a:rPr>
              <a:t>La non esclusività</a:t>
            </a:r>
            <a:r>
              <a:rPr lang="it-IT" sz="2600" b="1" dirty="0">
                <a:solidFill>
                  <a:srgbClr val="000000"/>
                </a:solidFill>
                <a:latin typeface="+mn-lt"/>
                <a:cs typeface="+mn-cs"/>
              </a:rPr>
              <a:t> </a:t>
            </a:r>
          </a:p>
          <a:p>
            <a:pPr algn="ctr" fontAlgn="auto">
              <a:spcBef>
                <a:spcPct val="20000"/>
              </a:spcBef>
              <a:spcAft>
                <a:spcPts val="0"/>
              </a:spcAft>
              <a:buFont typeface="Arial" charset="0"/>
              <a:buNone/>
              <a:defRPr/>
            </a:pPr>
            <a:endParaRPr lang="it-IT" sz="900" b="1" dirty="0">
              <a:solidFill>
                <a:srgbClr val="000000"/>
              </a:solidFill>
              <a:latin typeface="+mn-lt"/>
              <a:cs typeface="+mn-cs"/>
            </a:endParaRPr>
          </a:p>
          <a:p>
            <a:pPr algn="ctr" fontAlgn="auto">
              <a:spcBef>
                <a:spcPct val="20000"/>
              </a:spcBef>
              <a:spcAft>
                <a:spcPts val="0"/>
              </a:spcAft>
              <a:buFont typeface="Arial" pitchFamily="34" charset="0"/>
              <a:buNone/>
              <a:defRPr/>
            </a:pPr>
            <a:r>
              <a:rPr lang="it-IT" sz="2800" dirty="0" err="1">
                <a:solidFill>
                  <a:srgbClr val="000000"/>
                </a:solidFill>
                <a:latin typeface="Century Schoolbook" pitchFamily="18" charset="0"/>
                <a:cs typeface="+mn-cs"/>
              </a:rPr>
              <a:t>Cass</a:t>
            </a:r>
            <a:r>
              <a:rPr lang="it-IT" sz="2800" dirty="0">
                <a:solidFill>
                  <a:srgbClr val="000000"/>
                </a:solidFill>
                <a:latin typeface="Century Schoolbook" pitchFamily="18" charset="0"/>
                <a:cs typeface="+mn-cs"/>
              </a:rPr>
              <a:t>. 27.01.2011, n. 1926</a:t>
            </a:r>
            <a:r>
              <a:rPr lang="it-IT" sz="2800" b="1" dirty="0">
                <a:solidFill>
                  <a:srgbClr val="000000"/>
                </a:solidFill>
                <a:latin typeface="Century Schoolbook" pitchFamily="18" charset="0"/>
                <a:cs typeface="+mn-cs"/>
              </a:rPr>
              <a:t> </a:t>
            </a:r>
          </a:p>
          <a:p>
            <a:pPr algn="ctr" fontAlgn="auto">
              <a:spcBef>
                <a:spcPct val="20000"/>
              </a:spcBef>
              <a:spcAft>
                <a:spcPts val="0"/>
              </a:spcAft>
              <a:buFont typeface="Arial" pitchFamily="34" charset="0"/>
              <a:buNone/>
              <a:defRPr/>
            </a:pPr>
            <a:endParaRPr lang="it-IT" sz="900" dirty="0">
              <a:solidFill>
                <a:srgbClr val="000000"/>
              </a:solidFill>
              <a:latin typeface="Century Schoolbook" pitchFamily="18" charset="0"/>
              <a:cs typeface="+mn-cs"/>
            </a:endParaRPr>
          </a:p>
          <a:p>
            <a:pPr algn="just" fontAlgn="auto">
              <a:spcBef>
                <a:spcPct val="20000"/>
              </a:spcBef>
              <a:spcAft>
                <a:spcPts val="0"/>
              </a:spcAft>
              <a:buFont typeface="Arial" pitchFamily="34" charset="0"/>
              <a:buNone/>
              <a:defRPr/>
            </a:pPr>
            <a:r>
              <a:rPr lang="ja-JP" altLang="it-IT" sz="2400" dirty="0">
                <a:solidFill>
                  <a:srgbClr val="000000"/>
                </a:solidFill>
                <a:latin typeface="Century Schoolbook" pitchFamily="18" charset="0"/>
                <a:ea typeface="HGP明朝E"/>
                <a:cs typeface="HGP明朝E"/>
              </a:rPr>
              <a:t>“</a:t>
            </a:r>
            <a:r>
              <a:rPr lang="it-IT" altLang="ja-JP" sz="2400" dirty="0">
                <a:solidFill>
                  <a:srgbClr val="000000"/>
                </a:solidFill>
                <a:latin typeface="Century Schoolbook" pitchFamily="18" charset="0"/>
                <a:cs typeface="+mn-cs"/>
              </a:rPr>
              <a:t>In tutti i casi nei quali il comportamento sanzionatorio sia immediatamente percepibile dal lavoratore come illecito, perché contrario al c.d. </a:t>
            </a:r>
            <a:r>
              <a:rPr lang="it-IT" altLang="ja-JP" sz="2400" i="1" dirty="0">
                <a:solidFill>
                  <a:srgbClr val="000000"/>
                </a:solidFill>
                <a:latin typeface="Century Schoolbook" pitchFamily="18" charset="0"/>
                <a:cs typeface="+mn-cs"/>
              </a:rPr>
              <a:t>minimo etico</a:t>
            </a:r>
            <a:r>
              <a:rPr lang="it-IT" altLang="ja-JP" sz="2400" dirty="0">
                <a:solidFill>
                  <a:srgbClr val="000000"/>
                </a:solidFill>
                <a:latin typeface="Century Schoolbook" pitchFamily="18" charset="0"/>
                <a:cs typeface="+mn-cs"/>
              </a:rPr>
              <a:t> o a norme di </a:t>
            </a:r>
            <a:r>
              <a:rPr lang="it-IT" altLang="ja-JP" sz="2400" i="1" dirty="0">
                <a:solidFill>
                  <a:srgbClr val="000000"/>
                </a:solidFill>
                <a:latin typeface="Century Schoolbook" pitchFamily="18" charset="0"/>
                <a:cs typeface="+mn-cs"/>
              </a:rPr>
              <a:t>rilevanza penale</a:t>
            </a:r>
            <a:r>
              <a:rPr lang="it-IT" altLang="ja-JP" sz="2400" dirty="0">
                <a:solidFill>
                  <a:srgbClr val="000000"/>
                </a:solidFill>
                <a:latin typeface="Century Schoolbook" pitchFamily="18" charset="0"/>
                <a:cs typeface="+mn-cs"/>
              </a:rPr>
              <a:t>, l’</a:t>
            </a:r>
            <a:r>
              <a:rPr lang="it-IT" altLang="ja-JP" sz="2400" b="1" dirty="0">
                <a:solidFill>
                  <a:srgbClr val="000000"/>
                </a:solidFill>
                <a:latin typeface="Century Schoolbook" pitchFamily="18" charset="0"/>
                <a:cs typeface="+mn-cs"/>
              </a:rPr>
              <a:t>affissione del codice disciplinare non è necessaria</a:t>
            </a:r>
            <a:r>
              <a:rPr lang="it-IT" altLang="ja-JP" sz="2400" dirty="0">
                <a:solidFill>
                  <a:srgbClr val="000000"/>
                </a:solidFill>
                <a:latin typeface="Century Schoolbook" pitchFamily="18" charset="0"/>
                <a:cs typeface="+mn-cs"/>
              </a:rPr>
              <a:t> in quanto il lavoratore può ben rendersi conto della illiceità della propria condotta, anche al di là di una analitica predeterminazione dei comportamenti vietati e delle relative sanzioni</a:t>
            </a:r>
            <a:r>
              <a:rPr lang="ja-JP" altLang="it-IT" sz="2400" dirty="0">
                <a:solidFill>
                  <a:srgbClr val="000000"/>
                </a:solidFill>
                <a:latin typeface="Century Schoolbook" pitchFamily="18" charset="0"/>
                <a:ea typeface="HGP明朝E"/>
                <a:cs typeface="HGP明朝E"/>
              </a:rPr>
              <a:t>”</a:t>
            </a:r>
            <a:r>
              <a:rPr lang="it-IT" altLang="ja-JP" sz="2400" dirty="0">
                <a:solidFill>
                  <a:srgbClr val="000000"/>
                </a:solidFill>
                <a:latin typeface="Century Schoolbook" pitchFamily="18" charset="0"/>
                <a:cs typeface="+mn-cs"/>
              </a:rPr>
              <a:t>.</a:t>
            </a:r>
          </a:p>
          <a:p>
            <a:pPr algn="just" fontAlgn="auto">
              <a:spcBef>
                <a:spcPct val="20000"/>
              </a:spcBef>
              <a:spcAft>
                <a:spcPts val="0"/>
              </a:spcAft>
              <a:buFont typeface="Arial" charset="0"/>
              <a:buNone/>
              <a:defRPr/>
            </a:pPr>
            <a:endParaRPr lang="it-IT" sz="2400" dirty="0">
              <a:latin typeface="+mn-lt"/>
              <a:cs typeface="+mn-cs"/>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DB742882-3361-467F-AE43-F5F177B3D778}" type="slidenum">
              <a:rPr lang="it-IT" smtClean="0"/>
              <a:pPr>
                <a:defRPr/>
              </a:pPr>
              <a:t>177</a:t>
            </a:fld>
            <a:endParaRPr lang="it-IT"/>
          </a:p>
        </p:txBody>
      </p:sp>
      <p:pic>
        <p:nvPicPr>
          <p:cNvPr id="20173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0173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844824"/>
            <a:ext cx="8351838" cy="4537075"/>
          </a:xfrm>
          <a:prstGeom prst="rect">
            <a:avLst/>
          </a:prstGeom>
          <a:ln>
            <a:solidFill>
              <a:schemeClr val="tx2">
                <a:lumMod val="20000"/>
                <a:lumOff val="80000"/>
              </a:schemeClr>
            </a:solidFill>
          </a:ln>
        </p:spPr>
        <p:txBody>
          <a:bodyPr>
            <a:normAutofit fontScale="92500" lnSpcReduction="10000"/>
          </a:bodyPr>
          <a:lstStyle/>
          <a:p>
            <a:pPr algn="ctr" fontAlgn="auto">
              <a:spcBef>
                <a:spcPct val="20000"/>
              </a:spcBef>
              <a:spcAft>
                <a:spcPts val="0"/>
              </a:spcAft>
              <a:buFont typeface="Arial" charset="0"/>
              <a:buNone/>
              <a:defRPr/>
            </a:pPr>
            <a:r>
              <a:rPr lang="it-IT" sz="2800" b="1" dirty="0">
                <a:solidFill>
                  <a:srgbClr val="000000"/>
                </a:solidFill>
                <a:latin typeface="+mn-lt"/>
                <a:cs typeface="+mn-cs"/>
              </a:rPr>
              <a:t>Codice disciplinare e Giusta causa</a:t>
            </a:r>
          </a:p>
          <a:p>
            <a:pPr algn="ctr" fontAlgn="auto">
              <a:spcBef>
                <a:spcPct val="20000"/>
              </a:spcBef>
              <a:spcAft>
                <a:spcPts val="0"/>
              </a:spcAft>
              <a:buFont typeface="Arial" charset="0"/>
              <a:buNone/>
              <a:defRPr/>
            </a:pPr>
            <a:r>
              <a:rPr lang="it-IT" sz="1600" b="1" dirty="0">
                <a:solidFill>
                  <a:srgbClr val="000000"/>
                </a:solidFill>
                <a:latin typeface="+mn-lt"/>
                <a:cs typeface="+mn-cs"/>
              </a:rPr>
              <a:t>nella</a:t>
            </a:r>
            <a:endParaRPr lang="it-IT" sz="1700" b="1" dirty="0">
              <a:solidFill>
                <a:srgbClr val="000000"/>
              </a:solidFill>
              <a:latin typeface="+mn-lt"/>
              <a:cs typeface="+mn-cs"/>
            </a:endParaRPr>
          </a:p>
          <a:p>
            <a:pPr algn="ctr" fontAlgn="auto">
              <a:spcBef>
                <a:spcPct val="20000"/>
              </a:spcBef>
              <a:spcAft>
                <a:spcPts val="0"/>
              </a:spcAft>
              <a:buFont typeface="Arial" charset="0"/>
              <a:buNone/>
              <a:defRPr/>
            </a:pPr>
            <a:r>
              <a:rPr lang="it-IT" sz="2800" b="1" dirty="0">
                <a:solidFill>
                  <a:srgbClr val="000000"/>
                </a:solidFill>
                <a:latin typeface="+mn-lt"/>
                <a:cs typeface="+mn-cs"/>
              </a:rPr>
              <a:t>Giurisprudenza consolidata</a:t>
            </a:r>
            <a:r>
              <a:rPr lang="it-IT" sz="2600" b="1" dirty="0">
                <a:solidFill>
                  <a:srgbClr val="000000"/>
                </a:solidFill>
                <a:latin typeface="+mn-lt"/>
                <a:cs typeface="+mn-cs"/>
              </a:rPr>
              <a:t> </a:t>
            </a:r>
          </a:p>
          <a:p>
            <a:pPr algn="ctr" fontAlgn="auto">
              <a:spcBef>
                <a:spcPct val="20000"/>
              </a:spcBef>
              <a:spcAft>
                <a:spcPts val="0"/>
              </a:spcAft>
              <a:buFont typeface="Arial" charset="0"/>
              <a:buNone/>
              <a:defRPr/>
            </a:pPr>
            <a:endParaRPr lang="it-IT" sz="900" b="1" dirty="0">
              <a:solidFill>
                <a:srgbClr val="000000"/>
              </a:solidFill>
              <a:latin typeface="+mn-lt"/>
              <a:cs typeface="+mn-cs"/>
            </a:endParaRPr>
          </a:p>
          <a:p>
            <a:pPr algn="ctr" fontAlgn="auto">
              <a:spcBef>
                <a:spcPct val="20000"/>
              </a:spcBef>
              <a:spcAft>
                <a:spcPts val="0"/>
              </a:spcAft>
              <a:buFont typeface="Arial" pitchFamily="34" charset="0"/>
              <a:buNone/>
              <a:defRPr/>
            </a:pPr>
            <a:r>
              <a:rPr lang="it-IT" sz="900" b="1" dirty="0">
                <a:solidFill>
                  <a:srgbClr val="000000"/>
                </a:solidFill>
                <a:latin typeface="Century Schoolbook" pitchFamily="18" charset="0"/>
                <a:cs typeface="+mn-cs"/>
              </a:rPr>
              <a:t> </a:t>
            </a:r>
          </a:p>
          <a:p>
            <a:pPr algn="ctr" fontAlgn="auto">
              <a:spcBef>
                <a:spcPct val="20000"/>
              </a:spcBef>
              <a:spcAft>
                <a:spcPts val="0"/>
              </a:spcAft>
              <a:buFont typeface="Arial" pitchFamily="34" charset="0"/>
              <a:buNone/>
              <a:defRPr/>
            </a:pPr>
            <a:endParaRPr lang="it-IT" sz="900" dirty="0">
              <a:solidFill>
                <a:srgbClr val="000000"/>
              </a:solidFill>
              <a:latin typeface="Century Schoolbook" pitchFamily="18" charset="0"/>
              <a:cs typeface="+mn-cs"/>
            </a:endParaRPr>
          </a:p>
          <a:p>
            <a:pPr algn="just" fontAlgn="auto">
              <a:spcBef>
                <a:spcPct val="20000"/>
              </a:spcBef>
              <a:spcAft>
                <a:spcPts val="0"/>
              </a:spcAft>
              <a:buFont typeface="Arial" pitchFamily="34" charset="0"/>
              <a:buNone/>
              <a:defRPr/>
            </a:pPr>
            <a:r>
              <a:rPr lang="ja-JP" altLang="it-IT" sz="2400" dirty="0">
                <a:solidFill>
                  <a:srgbClr val="000000"/>
                </a:solidFill>
                <a:latin typeface="+mn-lt"/>
                <a:ea typeface="HGP明朝E"/>
                <a:cs typeface="HGP明朝E"/>
              </a:rPr>
              <a:t>“</a:t>
            </a:r>
            <a:r>
              <a:rPr lang="it-IT" altLang="ja-JP" sz="2400" dirty="0">
                <a:solidFill>
                  <a:srgbClr val="000000"/>
                </a:solidFill>
                <a:latin typeface="+mn-lt"/>
                <a:ea typeface="HGP明朝E"/>
                <a:cs typeface="HGP明朝E"/>
              </a:rPr>
              <a:t>L</a:t>
            </a:r>
            <a:r>
              <a:rPr lang="it-IT" altLang="ja-JP" sz="2400" dirty="0">
                <a:solidFill>
                  <a:srgbClr val="000000"/>
                </a:solidFill>
                <a:latin typeface="+mn-lt"/>
                <a:cs typeface="+mn-cs"/>
              </a:rPr>
              <a:t>‘elencazione delle ipotesi di </a:t>
            </a:r>
            <a:r>
              <a:rPr lang="it-IT" altLang="ja-JP" sz="2400" b="1" dirty="0">
                <a:solidFill>
                  <a:srgbClr val="000000"/>
                </a:solidFill>
                <a:latin typeface="+mn-lt"/>
                <a:cs typeface="+mn-cs"/>
              </a:rPr>
              <a:t>giusta causa</a:t>
            </a:r>
            <a:r>
              <a:rPr lang="it-IT" altLang="ja-JP" sz="2400" dirty="0">
                <a:solidFill>
                  <a:srgbClr val="000000"/>
                </a:solidFill>
                <a:latin typeface="+mn-lt"/>
                <a:cs typeface="+mn-cs"/>
              </a:rPr>
              <a:t> di licenziamento contenuta nel </a:t>
            </a:r>
            <a:r>
              <a:rPr lang="it-IT" altLang="ja-JP" sz="2400" b="1" dirty="0">
                <a:solidFill>
                  <a:srgbClr val="000000"/>
                </a:solidFill>
                <a:latin typeface="+mn-lt"/>
                <a:cs typeface="+mn-cs"/>
              </a:rPr>
              <a:t>Codice disciplinare</a:t>
            </a:r>
            <a:r>
              <a:rPr lang="it-IT" altLang="ja-JP" sz="2400" dirty="0">
                <a:solidFill>
                  <a:srgbClr val="000000"/>
                </a:solidFill>
                <a:latin typeface="+mn-lt"/>
                <a:cs typeface="+mn-cs"/>
              </a:rPr>
              <a:t> – al contrario che per le sanzioni disciplinari con effetto conservativo – </a:t>
            </a:r>
            <a:r>
              <a:rPr lang="it-IT" altLang="ja-JP" sz="2400" b="1" dirty="0">
                <a:solidFill>
                  <a:srgbClr val="000000"/>
                </a:solidFill>
                <a:latin typeface="+mn-lt"/>
                <a:cs typeface="+mn-cs"/>
              </a:rPr>
              <a:t>ha valenza meramente esemplificativa </a:t>
            </a:r>
            <a:r>
              <a:rPr lang="it-IT" altLang="ja-JP" sz="2400" dirty="0">
                <a:solidFill>
                  <a:srgbClr val="000000"/>
                </a:solidFill>
                <a:latin typeface="+mn-lt"/>
                <a:cs typeface="+mn-cs"/>
              </a:rPr>
              <a:t>e non esclude, perciò, la sussistenza della giusta causa per un grave comportamento del lavoratore, contrario alle norme della comune etica o del comune vivere civile, alla sola condizione che tale grave comportamento, con apprezzamento di fatto del giudice di merito, abbia fatto venir meno il rapporto fiduciario tra datore di lavoro e lavoratore” (</a:t>
            </a:r>
            <a:r>
              <a:rPr lang="it-IT" altLang="ja-JP" sz="2400" dirty="0" err="1">
                <a:solidFill>
                  <a:srgbClr val="000000"/>
                </a:solidFill>
                <a:latin typeface="+mn-lt"/>
                <a:cs typeface="+mn-cs"/>
              </a:rPr>
              <a:t>Cass</a:t>
            </a:r>
            <a:r>
              <a:rPr lang="it-IT" altLang="ja-JP" sz="2400" dirty="0">
                <a:solidFill>
                  <a:srgbClr val="000000"/>
                </a:solidFill>
                <a:latin typeface="+mn-lt"/>
                <a:cs typeface="+mn-cs"/>
              </a:rPr>
              <a:t>. n. </a:t>
            </a:r>
            <a:r>
              <a:rPr lang="it-IT" sz="2400" dirty="0">
                <a:solidFill>
                  <a:srgbClr val="000000"/>
                </a:solidFill>
                <a:latin typeface="+mn-lt"/>
                <a:cs typeface="+mn-cs"/>
              </a:rPr>
              <a:t>15334 del 9 luglio 2007</a:t>
            </a:r>
            <a:r>
              <a:rPr lang="it-IT" altLang="ja-JP" sz="2400" dirty="0">
                <a:solidFill>
                  <a:srgbClr val="000000"/>
                </a:solidFill>
                <a:latin typeface="+mn-lt"/>
                <a:cs typeface="+mn-cs"/>
              </a:rPr>
              <a:t>).</a:t>
            </a:r>
          </a:p>
          <a:p>
            <a:pPr algn="just" fontAlgn="auto">
              <a:spcBef>
                <a:spcPct val="20000"/>
              </a:spcBef>
              <a:spcAft>
                <a:spcPts val="0"/>
              </a:spcAft>
              <a:buFont typeface="Arial" charset="0"/>
              <a:buNone/>
              <a:defRPr/>
            </a:pPr>
            <a:endParaRPr lang="it-IT" sz="24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4EE58EA-429C-4748-88A8-8AA301185E1E}" type="slidenum">
              <a:rPr lang="it-IT" smtClean="0"/>
              <a:pPr>
                <a:defRPr/>
              </a:pPr>
              <a:t>178</a:t>
            </a:fld>
            <a:endParaRPr lang="it-IT"/>
          </a:p>
        </p:txBody>
      </p:sp>
      <p:pic>
        <p:nvPicPr>
          <p:cNvPr id="20275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0275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844824"/>
            <a:ext cx="8351838" cy="4537075"/>
          </a:xfrm>
          <a:prstGeom prst="rect">
            <a:avLst/>
          </a:prstGeom>
          <a:ln>
            <a:solidFill>
              <a:schemeClr val="tx2">
                <a:lumMod val="20000"/>
                <a:lumOff val="80000"/>
              </a:schemeClr>
            </a:solidFill>
          </a:ln>
        </p:spPr>
        <p:txBody>
          <a:bodyPr>
            <a:normAutofit fontScale="92500" lnSpcReduction="10000"/>
          </a:bodyPr>
          <a:lstStyle/>
          <a:p>
            <a:pPr algn="ctr" fontAlgn="auto">
              <a:spcBef>
                <a:spcPct val="20000"/>
              </a:spcBef>
              <a:spcAft>
                <a:spcPts val="0"/>
              </a:spcAft>
              <a:buFont typeface="Arial" charset="0"/>
              <a:buNone/>
              <a:defRPr/>
            </a:pPr>
            <a:r>
              <a:rPr lang="it-IT" sz="2800" b="1" dirty="0">
                <a:solidFill>
                  <a:srgbClr val="000000"/>
                </a:solidFill>
                <a:latin typeface="+mn-lt"/>
                <a:cs typeface="+mn-cs"/>
              </a:rPr>
              <a:t>Codice disciplinare e Giusta causa</a:t>
            </a:r>
          </a:p>
          <a:p>
            <a:pPr algn="ctr" fontAlgn="auto">
              <a:spcBef>
                <a:spcPct val="20000"/>
              </a:spcBef>
              <a:spcAft>
                <a:spcPts val="0"/>
              </a:spcAft>
              <a:buFont typeface="Arial" charset="0"/>
              <a:buNone/>
              <a:defRPr/>
            </a:pPr>
            <a:r>
              <a:rPr lang="it-IT" b="1" dirty="0">
                <a:solidFill>
                  <a:srgbClr val="000000"/>
                </a:solidFill>
                <a:latin typeface="+mn-lt"/>
                <a:cs typeface="+mn-cs"/>
              </a:rPr>
              <a:t>nella</a:t>
            </a:r>
            <a:endParaRPr lang="it-IT" sz="1900" b="1" dirty="0">
              <a:solidFill>
                <a:srgbClr val="000000"/>
              </a:solidFill>
              <a:latin typeface="+mn-lt"/>
              <a:cs typeface="+mn-cs"/>
            </a:endParaRPr>
          </a:p>
          <a:p>
            <a:pPr algn="ctr" fontAlgn="auto">
              <a:spcBef>
                <a:spcPct val="20000"/>
              </a:spcBef>
              <a:spcAft>
                <a:spcPts val="0"/>
              </a:spcAft>
              <a:buFont typeface="Arial" charset="0"/>
              <a:buNone/>
              <a:defRPr/>
            </a:pPr>
            <a:r>
              <a:rPr lang="it-IT" sz="2800" b="1" dirty="0">
                <a:solidFill>
                  <a:srgbClr val="000000"/>
                </a:solidFill>
                <a:latin typeface="+mn-lt"/>
                <a:cs typeface="+mn-cs"/>
              </a:rPr>
              <a:t>Giurisprudenza consolidata</a:t>
            </a:r>
            <a:r>
              <a:rPr lang="it-IT" sz="2600" b="1" dirty="0">
                <a:solidFill>
                  <a:srgbClr val="000000"/>
                </a:solidFill>
                <a:latin typeface="+mn-lt"/>
                <a:cs typeface="+mn-cs"/>
              </a:rPr>
              <a:t> </a:t>
            </a:r>
          </a:p>
          <a:p>
            <a:pPr algn="ctr" fontAlgn="auto">
              <a:spcBef>
                <a:spcPct val="20000"/>
              </a:spcBef>
              <a:spcAft>
                <a:spcPts val="0"/>
              </a:spcAft>
              <a:buFont typeface="Arial" charset="0"/>
              <a:buNone/>
              <a:defRPr/>
            </a:pPr>
            <a:endParaRPr lang="it-IT" sz="900" b="1" dirty="0">
              <a:solidFill>
                <a:srgbClr val="000000"/>
              </a:solidFill>
              <a:latin typeface="+mn-lt"/>
              <a:cs typeface="+mn-cs"/>
            </a:endParaRPr>
          </a:p>
          <a:p>
            <a:pPr algn="ctr" fontAlgn="auto">
              <a:spcBef>
                <a:spcPct val="20000"/>
              </a:spcBef>
              <a:spcAft>
                <a:spcPts val="0"/>
              </a:spcAft>
              <a:buFont typeface="Arial" pitchFamily="34" charset="0"/>
              <a:buNone/>
              <a:defRPr/>
            </a:pPr>
            <a:r>
              <a:rPr lang="it-IT" sz="900" b="1" dirty="0">
                <a:solidFill>
                  <a:srgbClr val="000000"/>
                </a:solidFill>
                <a:latin typeface="Century Schoolbook" pitchFamily="18" charset="0"/>
                <a:cs typeface="+mn-cs"/>
              </a:rPr>
              <a:t> </a:t>
            </a:r>
          </a:p>
          <a:p>
            <a:pPr algn="ctr" fontAlgn="auto">
              <a:spcBef>
                <a:spcPct val="20000"/>
              </a:spcBef>
              <a:spcAft>
                <a:spcPts val="0"/>
              </a:spcAft>
              <a:buFont typeface="Arial" pitchFamily="34" charset="0"/>
              <a:buNone/>
              <a:defRPr/>
            </a:pPr>
            <a:endParaRPr lang="it-IT" sz="900" dirty="0">
              <a:solidFill>
                <a:srgbClr val="000000"/>
              </a:solidFill>
              <a:latin typeface="Century Schoolbook" pitchFamily="18" charset="0"/>
              <a:cs typeface="+mn-cs"/>
            </a:endParaRPr>
          </a:p>
          <a:p>
            <a:pPr algn="just" fontAlgn="auto">
              <a:spcBef>
                <a:spcPct val="20000"/>
              </a:spcBef>
              <a:spcAft>
                <a:spcPts val="0"/>
              </a:spcAft>
              <a:buFont typeface="Arial" pitchFamily="34" charset="0"/>
              <a:buNone/>
              <a:defRPr/>
            </a:pPr>
            <a:r>
              <a:rPr lang="ja-JP" altLang="it-IT" sz="2400" dirty="0">
                <a:solidFill>
                  <a:srgbClr val="000000"/>
                </a:solidFill>
                <a:latin typeface="+mn-lt"/>
                <a:ea typeface="HGP明朝E"/>
                <a:cs typeface="HGP明朝E"/>
              </a:rPr>
              <a:t>“</a:t>
            </a:r>
            <a:r>
              <a:rPr lang="it-IT" altLang="ja-JP" sz="2400" b="1" dirty="0">
                <a:solidFill>
                  <a:srgbClr val="000000"/>
                </a:solidFill>
                <a:latin typeface="+mn-lt"/>
                <a:cs typeface="+mn-cs"/>
              </a:rPr>
              <a:t>La previsione di ipotesi di giusta causa </a:t>
            </a:r>
            <a:r>
              <a:rPr lang="it-IT" altLang="ja-JP" sz="2400" dirty="0">
                <a:solidFill>
                  <a:srgbClr val="000000"/>
                </a:solidFill>
                <a:latin typeface="+mn-lt"/>
                <a:cs typeface="+mn-cs"/>
              </a:rPr>
              <a:t>di licenziamento contenuta in un </a:t>
            </a:r>
            <a:r>
              <a:rPr lang="it-IT" altLang="ja-JP" sz="2400" b="1" dirty="0">
                <a:solidFill>
                  <a:srgbClr val="000000"/>
                </a:solidFill>
                <a:latin typeface="+mn-lt"/>
                <a:cs typeface="+mn-cs"/>
              </a:rPr>
              <a:t>codice disciplinare</a:t>
            </a:r>
            <a:r>
              <a:rPr lang="it-IT" altLang="ja-JP" sz="2400" dirty="0">
                <a:solidFill>
                  <a:srgbClr val="000000"/>
                </a:solidFill>
                <a:latin typeface="+mn-lt"/>
                <a:cs typeface="+mn-cs"/>
              </a:rPr>
              <a:t> </a:t>
            </a:r>
            <a:r>
              <a:rPr lang="it-IT" altLang="ja-JP" sz="2400" b="1" dirty="0">
                <a:solidFill>
                  <a:srgbClr val="000000"/>
                </a:solidFill>
                <a:latin typeface="+mn-lt"/>
                <a:cs typeface="+mn-cs"/>
              </a:rPr>
              <a:t>non vincola il giudice</a:t>
            </a:r>
            <a:r>
              <a:rPr lang="it-IT" altLang="ja-JP" sz="2400" dirty="0">
                <a:solidFill>
                  <a:srgbClr val="000000"/>
                </a:solidFill>
                <a:latin typeface="+mn-lt"/>
                <a:cs typeface="+mn-cs"/>
              </a:rPr>
              <a:t>, dato che questi deve sempre verificare, stante l’inderogabilità della disciplina dei licenziamenti, se quella previsione sia conforme alla nozione di giusta causa di cui all’art. 2119 c.c., e se, in ossequio al principio generale di ragionevolezza e proporzionalità, il fatto addebitato sia di entità tale da legittimare il recesso, tenendo anche conto dell</a:t>
            </a:r>
            <a:r>
              <a:rPr lang="it-IT" altLang="it-IT" sz="2400" dirty="0">
                <a:solidFill>
                  <a:srgbClr val="000000"/>
                </a:solidFill>
                <a:latin typeface="+mn-lt"/>
                <a:cs typeface="+mn-cs"/>
              </a:rPr>
              <a:t>’</a:t>
            </a:r>
            <a:r>
              <a:rPr lang="it-IT" altLang="ja-JP" sz="2400" dirty="0">
                <a:solidFill>
                  <a:srgbClr val="000000"/>
                </a:solidFill>
                <a:latin typeface="+mn-lt"/>
                <a:cs typeface="+mn-cs"/>
              </a:rPr>
              <a:t>elemento intenzionale che ha sorretto la condotta del lavoratore” (</a:t>
            </a:r>
            <a:r>
              <a:rPr lang="it-IT" altLang="ja-JP" sz="2400" dirty="0" err="1">
                <a:solidFill>
                  <a:srgbClr val="000000"/>
                </a:solidFill>
                <a:latin typeface="+mn-lt"/>
                <a:cs typeface="+mn-cs"/>
              </a:rPr>
              <a:t>Cass</a:t>
            </a:r>
            <a:r>
              <a:rPr lang="it-IT" altLang="ja-JP" sz="2400" dirty="0">
                <a:solidFill>
                  <a:srgbClr val="000000"/>
                </a:solidFill>
                <a:latin typeface="+mn-lt"/>
                <a:cs typeface="+mn-cs"/>
              </a:rPr>
              <a:t>. </a:t>
            </a:r>
            <a:r>
              <a:rPr lang="it-IT" sz="2400" dirty="0">
                <a:solidFill>
                  <a:srgbClr val="000000"/>
                </a:solidFill>
                <a:latin typeface="+mn-lt"/>
                <a:cs typeface="+mn-cs"/>
              </a:rPr>
              <a:t>n. 5095 del 2 marzo 2011</a:t>
            </a:r>
            <a:r>
              <a:rPr lang="it-IT" altLang="ja-JP" sz="2400" dirty="0">
                <a:solidFill>
                  <a:srgbClr val="000000"/>
                </a:solidFill>
                <a:latin typeface="+mn-lt"/>
                <a:cs typeface="+mn-cs"/>
              </a:rPr>
              <a:t>).</a:t>
            </a:r>
          </a:p>
          <a:p>
            <a:pPr algn="just" fontAlgn="auto">
              <a:spcBef>
                <a:spcPct val="20000"/>
              </a:spcBef>
              <a:spcAft>
                <a:spcPts val="0"/>
              </a:spcAft>
              <a:buFont typeface="Arial" charset="0"/>
              <a:buNone/>
              <a:defRPr/>
            </a:pPr>
            <a:endParaRPr lang="it-IT" sz="2400" dirty="0">
              <a:latin typeface="+mn-lt"/>
              <a:cs typeface="+mn-cs"/>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1E97383-B24C-4E08-989D-2C18AEF128D7}" type="slidenum">
              <a:rPr lang="it-IT" smtClean="0"/>
              <a:pPr>
                <a:defRPr/>
              </a:pPr>
              <a:t>179</a:t>
            </a:fld>
            <a:endParaRPr lang="it-IT"/>
          </a:p>
        </p:txBody>
      </p:sp>
      <p:pic>
        <p:nvPicPr>
          <p:cNvPr id="20378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0378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844824"/>
            <a:ext cx="8351838" cy="4537075"/>
          </a:xfrm>
          <a:prstGeom prst="rect">
            <a:avLst/>
          </a:prstGeom>
          <a:ln>
            <a:solidFill>
              <a:schemeClr val="tx2">
                <a:lumMod val="20000"/>
                <a:lumOff val="80000"/>
              </a:schemeClr>
            </a:solidFill>
          </a:ln>
        </p:spPr>
        <p:txBody>
          <a:bodyPr>
            <a:normAutofit lnSpcReduction="10000"/>
          </a:bodyPr>
          <a:lstStyle/>
          <a:p>
            <a:pPr algn="ctr" fontAlgn="auto">
              <a:spcBef>
                <a:spcPct val="20000"/>
              </a:spcBef>
              <a:spcAft>
                <a:spcPts val="0"/>
              </a:spcAft>
              <a:buFont typeface="Arial" charset="0"/>
              <a:buNone/>
              <a:defRPr/>
            </a:pPr>
            <a:r>
              <a:rPr lang="it-IT" sz="2800" b="1" dirty="0">
                <a:solidFill>
                  <a:srgbClr val="000000"/>
                </a:solidFill>
                <a:latin typeface="+mn-lt"/>
                <a:cs typeface="+mn-cs"/>
              </a:rPr>
              <a:t>Codice disciplinare e Giusta causa</a:t>
            </a:r>
          </a:p>
          <a:p>
            <a:pPr algn="ctr" fontAlgn="auto">
              <a:spcBef>
                <a:spcPct val="20000"/>
              </a:spcBef>
              <a:spcAft>
                <a:spcPts val="0"/>
              </a:spcAft>
              <a:buFont typeface="Arial" charset="0"/>
              <a:buNone/>
              <a:defRPr/>
            </a:pPr>
            <a:r>
              <a:rPr lang="it-IT" b="1" dirty="0">
                <a:solidFill>
                  <a:srgbClr val="000000"/>
                </a:solidFill>
                <a:latin typeface="+mn-lt"/>
                <a:cs typeface="+mn-cs"/>
              </a:rPr>
              <a:t>nella</a:t>
            </a:r>
            <a:endParaRPr lang="it-IT" sz="1900" b="1" dirty="0">
              <a:solidFill>
                <a:srgbClr val="000000"/>
              </a:solidFill>
              <a:latin typeface="+mn-lt"/>
              <a:cs typeface="+mn-cs"/>
            </a:endParaRPr>
          </a:p>
          <a:p>
            <a:pPr algn="ctr" fontAlgn="auto">
              <a:spcBef>
                <a:spcPct val="20000"/>
              </a:spcBef>
              <a:spcAft>
                <a:spcPts val="0"/>
              </a:spcAft>
              <a:buFont typeface="Arial" charset="0"/>
              <a:buNone/>
              <a:defRPr/>
            </a:pPr>
            <a:r>
              <a:rPr lang="it-IT" sz="2800" b="1" dirty="0">
                <a:solidFill>
                  <a:srgbClr val="000000"/>
                </a:solidFill>
                <a:latin typeface="+mn-lt"/>
                <a:cs typeface="+mn-cs"/>
              </a:rPr>
              <a:t>Giurisprudenza consolidata</a:t>
            </a:r>
            <a:r>
              <a:rPr lang="it-IT" sz="2600" b="1" dirty="0">
                <a:solidFill>
                  <a:srgbClr val="000000"/>
                </a:solidFill>
                <a:latin typeface="+mn-lt"/>
                <a:cs typeface="+mn-cs"/>
              </a:rPr>
              <a:t> </a:t>
            </a:r>
          </a:p>
          <a:p>
            <a:pPr algn="ctr" fontAlgn="auto">
              <a:spcBef>
                <a:spcPct val="20000"/>
              </a:spcBef>
              <a:spcAft>
                <a:spcPts val="0"/>
              </a:spcAft>
              <a:buFont typeface="Arial" charset="0"/>
              <a:buNone/>
              <a:defRPr/>
            </a:pPr>
            <a:endParaRPr lang="it-IT" sz="900" b="1" dirty="0">
              <a:solidFill>
                <a:srgbClr val="000000"/>
              </a:solidFill>
              <a:latin typeface="+mn-lt"/>
              <a:cs typeface="+mn-cs"/>
            </a:endParaRPr>
          </a:p>
          <a:p>
            <a:pPr algn="ctr" fontAlgn="auto">
              <a:spcBef>
                <a:spcPct val="20000"/>
              </a:spcBef>
              <a:spcAft>
                <a:spcPts val="0"/>
              </a:spcAft>
              <a:buFont typeface="Arial" pitchFamily="34" charset="0"/>
              <a:buNone/>
              <a:defRPr/>
            </a:pPr>
            <a:r>
              <a:rPr lang="it-IT" sz="900" b="1" dirty="0">
                <a:solidFill>
                  <a:srgbClr val="000000"/>
                </a:solidFill>
                <a:latin typeface="Century Schoolbook" pitchFamily="18" charset="0"/>
                <a:cs typeface="+mn-cs"/>
              </a:rPr>
              <a:t> </a:t>
            </a:r>
          </a:p>
          <a:p>
            <a:pPr algn="ctr" fontAlgn="auto">
              <a:spcBef>
                <a:spcPct val="20000"/>
              </a:spcBef>
              <a:spcAft>
                <a:spcPts val="0"/>
              </a:spcAft>
              <a:buFont typeface="Arial" pitchFamily="34" charset="0"/>
              <a:buNone/>
              <a:defRPr/>
            </a:pPr>
            <a:endParaRPr lang="it-IT" sz="900" dirty="0">
              <a:solidFill>
                <a:srgbClr val="000000"/>
              </a:solidFill>
              <a:latin typeface="Century Schoolbook" pitchFamily="18" charset="0"/>
              <a:cs typeface="+mn-cs"/>
            </a:endParaRPr>
          </a:p>
          <a:p>
            <a:pPr algn="just" fontAlgn="auto">
              <a:spcBef>
                <a:spcPct val="20000"/>
              </a:spcBef>
              <a:spcAft>
                <a:spcPts val="0"/>
              </a:spcAft>
              <a:buFont typeface="Arial" pitchFamily="34" charset="0"/>
              <a:buNone/>
              <a:defRPr/>
            </a:pPr>
            <a:r>
              <a:rPr lang="ja-JP" altLang="it-IT" sz="2400" dirty="0">
                <a:solidFill>
                  <a:srgbClr val="000000"/>
                </a:solidFill>
                <a:latin typeface="+mn-lt"/>
                <a:ea typeface="HGP明朝E"/>
                <a:cs typeface="HGP明朝E"/>
              </a:rPr>
              <a:t>“</a:t>
            </a:r>
            <a:r>
              <a:rPr lang="it-IT" altLang="ja-JP" sz="2400" dirty="0">
                <a:solidFill>
                  <a:srgbClr val="000000"/>
                </a:solidFill>
                <a:latin typeface="+mn-lt"/>
                <a:cs typeface="+mn-cs"/>
              </a:rPr>
              <a:t>La nozione di giusta causa (art. 2119 c.c.) </a:t>
            </a:r>
            <a:r>
              <a:rPr lang="it-IT" altLang="ja-JP" sz="2400" b="1" dirty="0">
                <a:solidFill>
                  <a:srgbClr val="000000"/>
                </a:solidFill>
                <a:latin typeface="+mn-lt"/>
                <a:cs typeface="+mn-cs"/>
              </a:rPr>
              <a:t>è una nozione legale e pertanto il giudice non è tendenzialmente vincolato</a:t>
            </a:r>
            <a:r>
              <a:rPr lang="it-IT" altLang="ja-JP" sz="2400" dirty="0">
                <a:solidFill>
                  <a:srgbClr val="000000"/>
                </a:solidFill>
                <a:latin typeface="+mn-lt"/>
                <a:cs typeface="+mn-cs"/>
              </a:rPr>
              <a:t> alle previsioni di condotte integranti giusta causa contenute nei </a:t>
            </a:r>
            <a:r>
              <a:rPr lang="it-IT" altLang="ja-JP" sz="2400" b="1" dirty="0">
                <a:solidFill>
                  <a:srgbClr val="000000"/>
                </a:solidFill>
                <a:latin typeface="+mn-lt"/>
                <a:cs typeface="+mn-cs"/>
              </a:rPr>
              <a:t>contratti collettivi </a:t>
            </a:r>
            <a:r>
              <a:rPr lang="it-IT" altLang="ja-JP" sz="2400" dirty="0">
                <a:solidFill>
                  <a:srgbClr val="000000"/>
                </a:solidFill>
                <a:latin typeface="+mn-lt"/>
                <a:cs typeface="+mn-cs"/>
              </a:rPr>
              <a:t>… il giudice può escludere che il comportamento costituisca di fatto una giusta causa, pur essendo qualificato come tale dai contratti collettivi, solo in considerazione delle circostanze concrete che lo hanno caratterizzato” (</a:t>
            </a:r>
            <a:r>
              <a:rPr lang="it-IT" altLang="ja-JP" sz="2400" dirty="0" err="1">
                <a:solidFill>
                  <a:srgbClr val="000000"/>
                </a:solidFill>
                <a:latin typeface="+mn-lt"/>
                <a:cs typeface="+mn-cs"/>
              </a:rPr>
              <a:t>Cass</a:t>
            </a:r>
            <a:r>
              <a:rPr lang="it-IT" altLang="ja-JP" sz="2400" dirty="0">
                <a:solidFill>
                  <a:srgbClr val="000000"/>
                </a:solidFill>
                <a:latin typeface="+mn-lt"/>
                <a:cs typeface="+mn-cs"/>
              </a:rPr>
              <a:t>. </a:t>
            </a:r>
            <a:r>
              <a:rPr lang="it-IT" sz="2400" dirty="0">
                <a:solidFill>
                  <a:srgbClr val="000000"/>
                </a:solidFill>
                <a:latin typeface="+mn-lt"/>
                <a:cs typeface="+mn-cs"/>
              </a:rPr>
              <a:t>n. 2906 del 14 febbraio 2005 </a:t>
            </a:r>
            <a:r>
              <a:rPr lang="it-IT" altLang="ja-JP" sz="2400" dirty="0">
                <a:solidFill>
                  <a:srgbClr val="000000"/>
                </a:solidFill>
                <a:latin typeface="+mn-lt"/>
                <a:cs typeface="+mn-cs"/>
              </a:rPr>
              <a:t>).</a:t>
            </a:r>
          </a:p>
          <a:p>
            <a:pPr algn="just" fontAlgn="auto">
              <a:spcBef>
                <a:spcPct val="20000"/>
              </a:spcBef>
              <a:spcAft>
                <a:spcPts val="0"/>
              </a:spcAft>
              <a:buFont typeface="Arial" charset="0"/>
              <a:buNone/>
              <a:defRPr/>
            </a:pPr>
            <a:endParaRPr lang="it-IT" sz="24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94FD5DF-B7EC-45FB-8C67-CF29D061E1B0}" type="slidenum">
              <a:rPr lang="it-IT" smtClean="0">
                <a:solidFill>
                  <a:prstClr val="white">
                    <a:tint val="75000"/>
                  </a:prstClr>
                </a:solidFill>
              </a:rPr>
              <a:pPr>
                <a:defRPr/>
              </a:pPr>
              <a:t>18</a:t>
            </a:fld>
            <a:endParaRPr lang="it-IT">
              <a:solidFill>
                <a:prstClr val="white">
                  <a:tint val="75000"/>
                </a:prstClr>
              </a:solidFill>
            </a:endParaRPr>
          </a:p>
        </p:txBody>
      </p:sp>
      <p:pic>
        <p:nvPicPr>
          <p:cNvPr id="3891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soggettiva del contratto collettivo</a:t>
            </a:r>
            <a:endParaRPr lang="it-IT" sz="2800" b="1" spc="-10" dirty="0">
              <a:solidFill>
                <a:prstClr val="black"/>
              </a:solidFill>
              <a:ea typeface="Calibri"/>
            </a:endParaRPr>
          </a:p>
          <a:p>
            <a:pPr fontAlgn="auto">
              <a:spcAft>
                <a:spcPts val="0"/>
              </a:spcAft>
              <a:defRPr/>
            </a:pPr>
            <a:endParaRPr lang="it-IT" sz="3000" b="1"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smtClean="0">
                <a:solidFill>
                  <a:sysClr val="windowText" lastClr="000000"/>
                </a:solidFill>
              </a:rPr>
              <a:t>Il </a:t>
            </a:r>
            <a:r>
              <a:rPr lang="it-IT" sz="2000" dirty="0">
                <a:solidFill>
                  <a:sysClr val="windowText" lastClr="000000"/>
                </a:solidFill>
              </a:rPr>
              <a:t>Contratto collettivo ha forza di legge tra le parti e </a:t>
            </a:r>
            <a:r>
              <a:rPr lang="it-IT" sz="2000" b="1" dirty="0">
                <a:solidFill>
                  <a:sysClr val="windowText" lastClr="000000"/>
                </a:solidFill>
              </a:rPr>
              <a:t>produce i suoi effetti  </a:t>
            </a:r>
            <a:r>
              <a:rPr lang="it-IT" sz="2000" dirty="0">
                <a:solidFill>
                  <a:sysClr val="windowText" lastClr="000000"/>
                </a:solidFill>
              </a:rPr>
              <a:t>solo nei confronti delle parti collettive direttamente stipulanti, nonché dei soggetti «individuali» </a:t>
            </a:r>
            <a:r>
              <a:rPr lang="it-IT" sz="2000" b="1" dirty="0">
                <a:solidFill>
                  <a:sysClr val="windowText" lastClr="000000"/>
                </a:solidFill>
              </a:rPr>
              <a:t>appartenenti alle associazioni sindacali </a:t>
            </a:r>
            <a:r>
              <a:rPr lang="it-IT" sz="2000" dirty="0">
                <a:solidFill>
                  <a:sysClr val="windowText" lastClr="000000"/>
                </a:solidFill>
              </a:rPr>
              <a:t>dei lavoratori e dei datori di lavoro (o di un singolo datore di lavoro) che lo hanno stipulato</a:t>
            </a:r>
            <a:r>
              <a:rPr lang="it-IT" sz="2000" dirty="0" smtClean="0">
                <a:solidFill>
                  <a:sysClr val="windowText" lastClr="000000"/>
                </a:solidFill>
              </a:rPr>
              <a:t>.</a:t>
            </a:r>
          </a:p>
          <a:p>
            <a:pPr marL="342900" indent="-342900" algn="just" fontAlgn="auto">
              <a:spcAft>
                <a:spcPts val="0"/>
              </a:spcAft>
              <a:buFont typeface="Arial" panose="020B0604020202020204" pitchFamily="34" charset="0"/>
              <a:buChar char="•"/>
              <a:defRPr/>
            </a:pPr>
            <a:endParaRPr lang="it-IT" sz="2000" dirty="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smtClean="0">
                <a:solidFill>
                  <a:sysClr val="windowText" lastClr="000000"/>
                </a:solidFill>
              </a:rPr>
              <a:t>Il Contratto collettivo </a:t>
            </a:r>
            <a:r>
              <a:rPr lang="it-IT" sz="2000" b="1" dirty="0" smtClean="0">
                <a:solidFill>
                  <a:sysClr val="windowText" lastClr="000000"/>
                </a:solidFill>
              </a:rPr>
              <a:t>non</a:t>
            </a:r>
            <a:r>
              <a:rPr lang="it-IT" sz="2000" dirty="0" smtClean="0">
                <a:solidFill>
                  <a:sysClr val="windowText" lastClr="000000"/>
                </a:solidFill>
              </a:rPr>
              <a:t> </a:t>
            </a:r>
            <a:r>
              <a:rPr lang="it-IT" sz="2000" dirty="0">
                <a:solidFill>
                  <a:sysClr val="windowText" lastClr="000000"/>
                </a:solidFill>
              </a:rPr>
              <a:t>può vantare </a:t>
            </a:r>
            <a:r>
              <a:rPr lang="it-IT" sz="2000" dirty="0" smtClean="0">
                <a:solidFill>
                  <a:sysClr val="windowText" lastClr="000000"/>
                </a:solidFill>
              </a:rPr>
              <a:t>alcuna </a:t>
            </a:r>
            <a:r>
              <a:rPr lang="it-IT" sz="2000" b="1" dirty="0" smtClean="0">
                <a:solidFill>
                  <a:sysClr val="windowText" lastClr="000000"/>
                </a:solidFill>
              </a:rPr>
              <a:t>efficacia</a:t>
            </a:r>
            <a:r>
              <a:rPr lang="it-IT" sz="2000" dirty="0" smtClean="0">
                <a:solidFill>
                  <a:sysClr val="windowText" lastClr="000000"/>
                </a:solidFill>
              </a:rPr>
              <a:t> nei </a:t>
            </a:r>
            <a:r>
              <a:rPr lang="it-IT" sz="2000" dirty="0">
                <a:solidFill>
                  <a:sysClr val="windowText" lastClr="000000"/>
                </a:solidFill>
              </a:rPr>
              <a:t>confronti dei </a:t>
            </a:r>
            <a:r>
              <a:rPr lang="it-IT" sz="2000" b="1" dirty="0">
                <a:solidFill>
                  <a:sysClr val="windowText" lastClr="000000"/>
                </a:solidFill>
              </a:rPr>
              <a:t>soggetti non iscritti</a:t>
            </a:r>
            <a:r>
              <a:rPr lang="it-IT" sz="2000" dirty="0">
                <a:solidFill>
                  <a:sysClr val="windowText" lastClr="000000"/>
                </a:solidFill>
              </a:rPr>
              <a:t> alle organizzazioni stipulanti</a:t>
            </a:r>
          </a:p>
          <a:p>
            <a:pPr algn="just" fontAlgn="auto">
              <a:spcAft>
                <a:spcPts val="0"/>
              </a:spcAft>
              <a:defRPr/>
            </a:pPr>
            <a:endParaRPr lang="it-IT" sz="2000" dirty="0">
              <a:solidFill>
                <a:sysClr val="windowText" lastClr="000000"/>
              </a:solidFill>
            </a:endParaRPr>
          </a:p>
        </p:txBody>
      </p:sp>
      <p:pic>
        <p:nvPicPr>
          <p:cNvPr id="3891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9D2DD2B-5833-4081-9AC9-866814E62780}" type="slidenum">
              <a:rPr lang="it-IT" smtClean="0"/>
              <a:pPr>
                <a:defRPr/>
              </a:pPr>
              <a:t>180</a:t>
            </a:fld>
            <a:endParaRPr lang="it-IT"/>
          </a:p>
        </p:txBody>
      </p:sp>
      <p:pic>
        <p:nvPicPr>
          <p:cNvPr id="20480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0480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844824"/>
            <a:ext cx="8351838" cy="4537075"/>
          </a:xfrm>
          <a:prstGeom prst="rect">
            <a:avLst/>
          </a:prstGeom>
          <a:ln>
            <a:solidFill>
              <a:schemeClr val="tx2">
                <a:lumMod val="20000"/>
                <a:lumOff val="80000"/>
              </a:schemeClr>
            </a:solidFill>
          </a:ln>
        </p:spPr>
        <p:txBody>
          <a:bodyPr>
            <a:normAutofit fontScale="92500" lnSpcReduction="20000"/>
          </a:bodyPr>
          <a:lstStyle/>
          <a:p>
            <a:pPr algn="ctr" fontAlgn="auto">
              <a:spcBef>
                <a:spcPct val="20000"/>
              </a:spcBef>
              <a:spcAft>
                <a:spcPts val="0"/>
              </a:spcAft>
              <a:buFont typeface="Arial" charset="0"/>
              <a:buNone/>
              <a:defRPr/>
            </a:pPr>
            <a:endParaRPr lang="it-IT" sz="800" b="1" dirty="0">
              <a:latin typeface="+mn-lt"/>
              <a:cs typeface="+mn-cs"/>
            </a:endParaRPr>
          </a:p>
          <a:p>
            <a:pPr algn="ctr" fontAlgn="auto">
              <a:spcBef>
                <a:spcPct val="20000"/>
              </a:spcBef>
              <a:spcAft>
                <a:spcPts val="0"/>
              </a:spcAft>
              <a:buFont typeface="Arial" charset="0"/>
              <a:buNone/>
              <a:defRPr/>
            </a:pPr>
            <a:r>
              <a:rPr lang="it-IT" sz="2800" b="1" dirty="0">
                <a:solidFill>
                  <a:srgbClr val="000000"/>
                </a:solidFill>
                <a:latin typeface="+mn-lt"/>
                <a:cs typeface="+mn-cs"/>
              </a:rPr>
              <a:t>3. Principio di proporzionalità</a:t>
            </a:r>
          </a:p>
          <a:p>
            <a:pPr marL="182563" indent="-182563" algn="ctr" fontAlgn="auto">
              <a:lnSpc>
                <a:spcPct val="90000"/>
              </a:lnSpc>
              <a:spcBef>
                <a:spcPct val="20000"/>
              </a:spcBef>
              <a:spcAft>
                <a:spcPts val="0"/>
              </a:spcAft>
              <a:buFont typeface="Arial" charset="0"/>
              <a:buNone/>
              <a:defRPr/>
            </a:pPr>
            <a:endParaRPr lang="it-IT" sz="800" b="1" dirty="0">
              <a:solidFill>
                <a:srgbClr val="000000"/>
              </a:solidFill>
              <a:latin typeface="Century Schoolbook" pitchFamily="18" charset="0"/>
              <a:cs typeface="+mn-cs"/>
            </a:endParaRPr>
          </a:p>
          <a:p>
            <a:pPr marL="182563" indent="-182563" algn="just" fontAlgn="auto">
              <a:lnSpc>
                <a:spcPct val="90000"/>
              </a:lnSpc>
              <a:spcBef>
                <a:spcPct val="20000"/>
              </a:spcBef>
              <a:spcAft>
                <a:spcPts val="0"/>
              </a:spcAft>
              <a:buFont typeface="Arial" pitchFamily="34" charset="0"/>
              <a:buNone/>
              <a:defRPr/>
            </a:pPr>
            <a:r>
              <a:rPr lang="it-IT" sz="2400" dirty="0">
                <a:solidFill>
                  <a:srgbClr val="000000"/>
                </a:solidFill>
                <a:latin typeface="Century Schoolbook" pitchFamily="18" charset="0"/>
                <a:cs typeface="+mn-cs"/>
              </a:rPr>
              <a:t>Per il legittimo esercizio del potere disciplinare è necessario che vi sia </a:t>
            </a:r>
            <a:r>
              <a:rPr lang="it-IT" sz="2400" b="1" u="sng" dirty="0">
                <a:solidFill>
                  <a:srgbClr val="000000"/>
                </a:solidFill>
                <a:latin typeface="Century Schoolbook" pitchFamily="18" charset="0"/>
                <a:cs typeface="+mn-cs"/>
              </a:rPr>
              <a:t>proporzionalità</a:t>
            </a:r>
            <a:r>
              <a:rPr lang="it-IT" sz="2400" dirty="0">
                <a:solidFill>
                  <a:srgbClr val="000000"/>
                </a:solidFill>
                <a:latin typeface="Century Schoolbook" pitchFamily="18" charset="0"/>
                <a:cs typeface="+mn-cs"/>
              </a:rPr>
              <a:t> tra la infrazione commessa e la sanzione  irrogata.</a:t>
            </a:r>
          </a:p>
          <a:p>
            <a:pPr marL="182563" indent="-182563" algn="just" fontAlgn="auto">
              <a:lnSpc>
                <a:spcPct val="90000"/>
              </a:lnSpc>
              <a:spcBef>
                <a:spcPct val="20000"/>
              </a:spcBef>
              <a:spcAft>
                <a:spcPts val="0"/>
              </a:spcAft>
              <a:buFont typeface="Arial" pitchFamily="34" charset="0"/>
              <a:buNone/>
              <a:defRPr/>
            </a:pPr>
            <a:endParaRPr lang="it-IT" sz="2400" dirty="0">
              <a:solidFill>
                <a:srgbClr val="000000"/>
              </a:solidFill>
              <a:latin typeface="Century Schoolbook" pitchFamily="18" charset="0"/>
              <a:cs typeface="+mn-cs"/>
            </a:endParaRPr>
          </a:p>
          <a:p>
            <a:pPr marL="182563" indent="-182563" algn="just" fontAlgn="auto">
              <a:lnSpc>
                <a:spcPct val="90000"/>
              </a:lnSpc>
              <a:spcBef>
                <a:spcPct val="20000"/>
              </a:spcBef>
              <a:spcAft>
                <a:spcPts val="0"/>
              </a:spcAft>
              <a:buFont typeface="Arial" pitchFamily="34" charset="0"/>
              <a:buNone/>
              <a:defRPr/>
            </a:pPr>
            <a:endParaRPr lang="it-IT" sz="2400" dirty="0">
              <a:solidFill>
                <a:srgbClr val="000000"/>
              </a:solidFill>
              <a:latin typeface="Century Schoolbook" pitchFamily="18" charset="0"/>
              <a:cs typeface="+mn-cs"/>
            </a:endParaRPr>
          </a:p>
          <a:p>
            <a:pPr marL="182563" indent="-182563" algn="just" fontAlgn="auto">
              <a:lnSpc>
                <a:spcPct val="90000"/>
              </a:lnSpc>
              <a:spcBef>
                <a:spcPct val="20000"/>
              </a:spcBef>
              <a:spcAft>
                <a:spcPts val="0"/>
              </a:spcAft>
              <a:buFont typeface="Arial" pitchFamily="34" charset="0"/>
              <a:buNone/>
              <a:defRPr/>
            </a:pPr>
            <a:r>
              <a:rPr lang="it-IT" sz="2400" dirty="0">
                <a:solidFill>
                  <a:srgbClr val="000000"/>
                </a:solidFill>
                <a:latin typeface="Century Schoolbook" pitchFamily="18" charset="0"/>
                <a:cs typeface="+mn-cs"/>
              </a:rPr>
              <a:t>A norma de</a:t>
            </a:r>
          </a:p>
          <a:p>
            <a:pPr marL="182563" indent="-182563" algn="ctr" fontAlgn="auto">
              <a:lnSpc>
                <a:spcPct val="90000"/>
              </a:lnSpc>
              <a:spcBef>
                <a:spcPct val="20000"/>
              </a:spcBef>
              <a:spcAft>
                <a:spcPts val="0"/>
              </a:spcAft>
              <a:buFont typeface="Arial" pitchFamily="34" charset="0"/>
              <a:buNone/>
              <a:defRPr/>
            </a:pPr>
            <a:r>
              <a:rPr lang="it-IT" sz="2400" b="1" dirty="0">
                <a:solidFill>
                  <a:srgbClr val="000000"/>
                </a:solidFill>
                <a:latin typeface="Century Schoolbook" pitchFamily="18" charset="0"/>
                <a:cs typeface="+mn-cs"/>
              </a:rPr>
              <a:t>Art. 2106 c.c. - Sanzioni disciplinari</a:t>
            </a:r>
          </a:p>
          <a:p>
            <a:pPr marL="182563" indent="-182563" algn="just" fontAlgn="auto">
              <a:lnSpc>
                <a:spcPct val="110000"/>
              </a:lnSpc>
              <a:spcBef>
                <a:spcPct val="20000"/>
              </a:spcBef>
              <a:spcAft>
                <a:spcPts val="0"/>
              </a:spcAft>
              <a:buFont typeface="Arial" pitchFamily="34" charset="0"/>
              <a:buNone/>
              <a:defRPr/>
            </a:pPr>
            <a:r>
              <a:rPr lang="it-IT" sz="2400" b="1" dirty="0">
                <a:solidFill>
                  <a:srgbClr val="000000"/>
                </a:solidFill>
                <a:latin typeface="+mj-lt"/>
                <a:cs typeface="+mn-cs"/>
              </a:rPr>
              <a:t>L'inosservanza delle disposizioni contenute nei due articoli precedenti </a:t>
            </a:r>
            <a:r>
              <a:rPr lang="it-IT" sz="2400" dirty="0">
                <a:solidFill>
                  <a:srgbClr val="000000"/>
                </a:solidFill>
                <a:latin typeface="+mj-lt"/>
                <a:cs typeface="+mn-cs"/>
              </a:rPr>
              <a:t>[art. 2104 - Diligenza; art. 2105 Obbedienza e Fedeltà] </a:t>
            </a:r>
            <a:r>
              <a:rPr lang="it-IT" sz="2400" b="1" dirty="0">
                <a:solidFill>
                  <a:srgbClr val="000000"/>
                </a:solidFill>
                <a:latin typeface="+mj-lt"/>
                <a:cs typeface="+mn-cs"/>
              </a:rPr>
              <a:t>può dar luogo all'applicazione di </a:t>
            </a:r>
            <a:r>
              <a:rPr lang="it-IT" sz="2400" b="1" u="sng" dirty="0">
                <a:solidFill>
                  <a:srgbClr val="000000"/>
                </a:solidFill>
                <a:latin typeface="+mj-lt"/>
                <a:cs typeface="+mn-cs"/>
              </a:rPr>
              <a:t>sanzioni disciplinari</a:t>
            </a:r>
            <a:r>
              <a:rPr lang="it-IT" sz="2400" b="1" dirty="0">
                <a:solidFill>
                  <a:srgbClr val="000000"/>
                </a:solidFill>
                <a:latin typeface="+mj-lt"/>
                <a:cs typeface="+mn-cs"/>
              </a:rPr>
              <a:t>, secondo la </a:t>
            </a:r>
            <a:r>
              <a:rPr lang="it-IT" sz="2400" b="1" u="sng" dirty="0">
                <a:solidFill>
                  <a:srgbClr val="000000"/>
                </a:solidFill>
                <a:latin typeface="+mj-lt"/>
                <a:cs typeface="+mn-cs"/>
              </a:rPr>
              <a:t>gravità dell'infrazione</a:t>
            </a:r>
          </a:p>
          <a:p>
            <a:pPr marL="182563" indent="-182563" algn="just" fontAlgn="auto">
              <a:lnSpc>
                <a:spcPct val="90000"/>
              </a:lnSpc>
              <a:spcBef>
                <a:spcPct val="20000"/>
              </a:spcBef>
              <a:spcAft>
                <a:spcPts val="0"/>
              </a:spcAft>
              <a:buFont typeface="Arial" pitchFamily="34" charset="0"/>
              <a:buNone/>
              <a:defRPr/>
            </a:pPr>
            <a:r>
              <a:rPr lang="it-IT" sz="2400" b="1" dirty="0">
                <a:solidFill>
                  <a:schemeClr val="accent1">
                    <a:lumMod val="75000"/>
                  </a:schemeClr>
                </a:solidFill>
                <a:latin typeface="Century Schoolbook" pitchFamily="18" charset="0"/>
                <a:cs typeface="+mn-cs"/>
              </a:rPr>
              <a:t>	</a:t>
            </a:r>
            <a:endParaRPr lang="it-IT" sz="2400" dirty="0">
              <a:latin typeface="Century Schoolbook" pitchFamily="18" charset="0"/>
              <a:cs typeface="+mn-cs"/>
            </a:endParaRPr>
          </a:p>
          <a:p>
            <a:pPr marL="182563" indent="-182563" algn="ctr" fontAlgn="auto">
              <a:lnSpc>
                <a:spcPct val="90000"/>
              </a:lnSpc>
              <a:spcBef>
                <a:spcPct val="20000"/>
              </a:spcBef>
              <a:spcAft>
                <a:spcPts val="0"/>
              </a:spcAft>
              <a:buFont typeface="Arial" charset="0"/>
              <a:buNone/>
              <a:defRPr/>
            </a:pPr>
            <a:endParaRPr lang="it-IT" sz="3800" b="1" dirty="0">
              <a:solidFill>
                <a:srgbClr val="0070C0"/>
              </a:solidFill>
              <a:latin typeface="Century Schoolbook" pitchFamily="18" charset="0"/>
              <a:cs typeface="+mn-cs"/>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F5848CE-004B-4386-9EBB-B6573CF8635B}" type="slidenum">
              <a:rPr lang="it-IT" smtClean="0"/>
              <a:pPr>
                <a:defRPr/>
              </a:pPr>
              <a:t>181</a:t>
            </a:fld>
            <a:endParaRPr lang="it-IT"/>
          </a:p>
        </p:txBody>
      </p:sp>
      <p:pic>
        <p:nvPicPr>
          <p:cNvPr id="20582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0583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00808"/>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endParaRPr lang="it-IT" sz="1600" dirty="0">
              <a:solidFill>
                <a:schemeClr val="tx1">
                  <a:tint val="75000"/>
                </a:schemeClr>
              </a:solidFill>
              <a:latin typeface="+mn-lt"/>
              <a:cs typeface="+mn-cs"/>
            </a:endParaRPr>
          </a:p>
          <a:p>
            <a:pPr algn="ctr" fontAlgn="auto">
              <a:spcBef>
                <a:spcPct val="20000"/>
              </a:spcBef>
              <a:spcAft>
                <a:spcPts val="0"/>
              </a:spcAft>
              <a:buFont typeface="Arial" charset="0"/>
              <a:buNone/>
              <a:defRPr/>
            </a:pPr>
            <a:endParaRPr lang="it-IT" sz="2400" b="1" dirty="0">
              <a:latin typeface="+mn-lt"/>
              <a:cs typeface="+mn-cs"/>
            </a:endParaRPr>
          </a:p>
          <a:p>
            <a:pPr algn="ctr" fontAlgn="auto">
              <a:spcBef>
                <a:spcPct val="20000"/>
              </a:spcBef>
              <a:spcAft>
                <a:spcPts val="0"/>
              </a:spcAft>
              <a:buFont typeface="Arial" charset="0"/>
              <a:buNone/>
              <a:defRPr/>
            </a:pPr>
            <a:r>
              <a:rPr lang="it-IT" sz="2600" b="1" dirty="0">
                <a:solidFill>
                  <a:srgbClr val="000000"/>
                </a:solidFill>
                <a:latin typeface="+mn-lt"/>
                <a:cs typeface="+mn-cs"/>
              </a:rPr>
              <a:t>Casistica giurisprudenziale: </a:t>
            </a:r>
          </a:p>
          <a:p>
            <a:pPr algn="ctr" fontAlgn="auto">
              <a:spcBef>
                <a:spcPct val="20000"/>
              </a:spcBef>
              <a:spcAft>
                <a:spcPts val="0"/>
              </a:spcAft>
              <a:buFont typeface="Arial" charset="0"/>
              <a:buNone/>
              <a:defRPr/>
            </a:pPr>
            <a:endParaRPr lang="it-IT" sz="2400" b="1" dirty="0">
              <a:solidFill>
                <a:srgbClr val="000000"/>
              </a:solidFill>
              <a:latin typeface="+mn-lt"/>
              <a:cs typeface="+mn-cs"/>
            </a:endParaRPr>
          </a:p>
          <a:p>
            <a:pPr algn="ctr" fontAlgn="auto">
              <a:spcBef>
                <a:spcPct val="20000"/>
              </a:spcBef>
              <a:spcAft>
                <a:spcPts val="0"/>
              </a:spcAft>
              <a:buFont typeface="Arial" charset="0"/>
              <a:buNone/>
              <a:defRPr/>
            </a:pPr>
            <a:r>
              <a:rPr lang="it-IT" sz="2400" b="1" dirty="0">
                <a:solidFill>
                  <a:srgbClr val="000000"/>
                </a:solidFill>
                <a:latin typeface="+mn-lt"/>
                <a:cs typeface="+mn-cs"/>
              </a:rPr>
              <a:t>alcune pronunce di legittimità </a:t>
            </a:r>
          </a:p>
          <a:p>
            <a:pPr algn="ctr" fontAlgn="auto">
              <a:spcBef>
                <a:spcPct val="20000"/>
              </a:spcBef>
              <a:spcAft>
                <a:spcPts val="0"/>
              </a:spcAft>
              <a:buFont typeface="Arial" charset="0"/>
              <a:buNone/>
              <a:defRPr/>
            </a:pPr>
            <a:r>
              <a:rPr lang="it-IT" sz="2400" b="1" dirty="0">
                <a:solidFill>
                  <a:srgbClr val="000000"/>
                </a:solidFill>
                <a:latin typeface="+mn-lt"/>
                <a:cs typeface="+mn-cs"/>
              </a:rPr>
              <a:t>su </a:t>
            </a:r>
            <a:r>
              <a:rPr lang="it-IT" sz="2400" b="1" u="sng" dirty="0">
                <a:solidFill>
                  <a:srgbClr val="000000"/>
                </a:solidFill>
                <a:latin typeface="+mn-lt"/>
                <a:cs typeface="+mn-cs"/>
              </a:rPr>
              <a:t>specifiche ipotesi </a:t>
            </a:r>
            <a:r>
              <a:rPr lang="it-IT" sz="2400" b="1" dirty="0">
                <a:solidFill>
                  <a:srgbClr val="000000"/>
                </a:solidFill>
                <a:latin typeface="+mn-lt"/>
                <a:cs typeface="+mn-cs"/>
              </a:rPr>
              <a:t>di </a:t>
            </a:r>
          </a:p>
          <a:p>
            <a:pPr algn="ctr" fontAlgn="auto">
              <a:spcBef>
                <a:spcPct val="20000"/>
              </a:spcBef>
              <a:spcAft>
                <a:spcPts val="0"/>
              </a:spcAft>
              <a:buFont typeface="Arial" charset="0"/>
              <a:buNone/>
              <a:defRPr/>
            </a:pPr>
            <a:r>
              <a:rPr lang="it-IT" sz="2400" b="1" dirty="0">
                <a:solidFill>
                  <a:srgbClr val="000000"/>
                </a:solidFill>
                <a:latin typeface="+mn-lt"/>
                <a:cs typeface="+mn-cs"/>
              </a:rPr>
              <a:t>licenziamento disciplinare </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7211AB63-D458-4B7F-8BC9-7C8316CD1116}" type="slidenum">
              <a:rPr lang="it-IT" smtClean="0"/>
              <a:pPr>
                <a:defRPr/>
              </a:pPr>
              <a:t>182</a:t>
            </a:fld>
            <a:endParaRPr lang="it-IT"/>
          </a:p>
        </p:txBody>
      </p:sp>
      <p:pic>
        <p:nvPicPr>
          <p:cNvPr id="20685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0685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endParaRPr lang="it-IT" sz="1600" dirty="0">
              <a:solidFill>
                <a:schemeClr val="tx1">
                  <a:tint val="75000"/>
                </a:schemeClr>
              </a:solidFill>
              <a:latin typeface="+mn-lt"/>
              <a:cs typeface="+mn-cs"/>
            </a:endParaRPr>
          </a:p>
          <a:p>
            <a:pPr algn="ctr" fontAlgn="auto">
              <a:spcBef>
                <a:spcPct val="20000"/>
              </a:spcBef>
              <a:spcAft>
                <a:spcPts val="0"/>
              </a:spcAft>
              <a:buFont typeface="Arial" charset="0"/>
              <a:buNone/>
              <a:defRPr/>
            </a:pPr>
            <a:r>
              <a:rPr lang="it-IT" sz="2400" b="1" dirty="0">
                <a:solidFill>
                  <a:srgbClr val="000000"/>
                </a:solidFill>
                <a:latin typeface="+mn-lt"/>
                <a:cs typeface="+mn-cs"/>
              </a:rPr>
              <a:t>Licenziamento disciplinare e MOBBING</a:t>
            </a:r>
          </a:p>
          <a:p>
            <a:pPr algn="ctr" fontAlgn="auto">
              <a:spcBef>
                <a:spcPct val="20000"/>
              </a:spcBef>
              <a:spcAft>
                <a:spcPts val="0"/>
              </a:spcAft>
              <a:buFont typeface="Arial" charset="0"/>
              <a:buNone/>
              <a:defRPr/>
            </a:pPr>
            <a:endParaRPr lang="it-IT" sz="2400" b="1" dirty="0">
              <a:solidFill>
                <a:srgbClr val="000000"/>
              </a:solidFill>
              <a:latin typeface="+mn-lt"/>
              <a:cs typeface="+mn-cs"/>
            </a:endParaRPr>
          </a:p>
          <a:p>
            <a:pPr algn="just" fontAlgn="auto">
              <a:lnSpc>
                <a:spcPct val="90000"/>
              </a:lnSpc>
              <a:spcBef>
                <a:spcPct val="20000"/>
              </a:spcBef>
              <a:spcAft>
                <a:spcPts val="0"/>
              </a:spcAft>
              <a:buFont typeface="Arial" pitchFamily="34" charset="0"/>
              <a:buNone/>
              <a:defRPr/>
            </a:pPr>
            <a:r>
              <a:rPr lang="ja-JP" altLang="it-IT" sz="2400" dirty="0">
                <a:solidFill>
                  <a:srgbClr val="000000"/>
                </a:solidFill>
                <a:latin typeface="+mn-lt"/>
                <a:ea typeface="HGP明朝E"/>
                <a:cs typeface="HGP明朝E"/>
              </a:rPr>
              <a:t>“</a:t>
            </a:r>
            <a:r>
              <a:rPr lang="it-IT" altLang="ja-JP" sz="2400" dirty="0">
                <a:solidFill>
                  <a:srgbClr val="000000"/>
                </a:solidFill>
                <a:latin typeface="+mn-lt"/>
                <a:cs typeface="+mn-cs"/>
              </a:rPr>
              <a:t>È esente da vizi logici e sorretta da motivazione congrua e coerente la decisione del giudice di merito in base alla quale le </a:t>
            </a:r>
            <a:r>
              <a:rPr lang="it-IT" altLang="ja-JP" sz="2400" b="1" dirty="0">
                <a:solidFill>
                  <a:srgbClr val="000000"/>
                </a:solidFill>
                <a:latin typeface="+mn-lt"/>
                <a:cs typeface="+mn-cs"/>
              </a:rPr>
              <a:t>accuse non provate di mobbing</a:t>
            </a:r>
            <a:r>
              <a:rPr lang="it-IT" altLang="ja-JP" sz="2400" dirty="0">
                <a:solidFill>
                  <a:srgbClr val="000000"/>
                </a:solidFill>
                <a:latin typeface="+mn-lt"/>
                <a:cs typeface="+mn-cs"/>
              </a:rPr>
              <a:t> giustificano il licenziamento </a:t>
            </a:r>
            <a:r>
              <a:rPr lang="it-IT" altLang="ja-JP" sz="2400" i="1" dirty="0">
                <a:solidFill>
                  <a:srgbClr val="000000"/>
                </a:solidFill>
                <a:latin typeface="+mn-lt"/>
                <a:cs typeface="+mn-cs"/>
              </a:rPr>
              <a:t>ex</a:t>
            </a:r>
            <a:r>
              <a:rPr lang="it-IT" altLang="ja-JP" sz="2400" dirty="0">
                <a:solidFill>
                  <a:srgbClr val="000000"/>
                </a:solidFill>
                <a:latin typeface="+mn-lt"/>
                <a:cs typeface="+mn-cs"/>
              </a:rPr>
              <a:t> art. 2119 c.c. per il venir meno del vincolo fiduciario tra le parti</a:t>
            </a:r>
            <a:r>
              <a:rPr lang="ja-JP" altLang="it-IT" sz="2400" dirty="0">
                <a:solidFill>
                  <a:srgbClr val="000000"/>
                </a:solidFill>
                <a:latin typeface="+mn-lt"/>
                <a:ea typeface="HGP明朝E"/>
                <a:cs typeface="HGP明朝E"/>
              </a:rPr>
              <a:t>” </a:t>
            </a:r>
            <a:endParaRPr lang="it-IT" altLang="ja-JP" sz="2400" dirty="0">
              <a:solidFill>
                <a:srgbClr val="000000"/>
              </a:solidFill>
              <a:latin typeface="+mn-lt"/>
              <a:ea typeface="HGP明朝E"/>
              <a:cs typeface="HGP明朝E"/>
            </a:endParaRPr>
          </a:p>
          <a:p>
            <a:pPr algn="just" fontAlgn="auto">
              <a:lnSpc>
                <a:spcPct val="90000"/>
              </a:lnSpc>
              <a:spcBef>
                <a:spcPct val="20000"/>
              </a:spcBef>
              <a:spcAft>
                <a:spcPts val="0"/>
              </a:spcAft>
              <a:buFont typeface="Arial" pitchFamily="34" charset="0"/>
              <a:buNone/>
              <a:defRPr/>
            </a:pPr>
            <a:r>
              <a:rPr lang="it-IT" altLang="ja-JP" sz="2400" dirty="0">
                <a:solidFill>
                  <a:srgbClr val="000000"/>
                </a:solidFill>
                <a:latin typeface="+mn-lt"/>
                <a:ea typeface="HGP明朝E"/>
                <a:cs typeface="HGP明朝E"/>
              </a:rPr>
              <a:t>(</a:t>
            </a:r>
            <a:r>
              <a:rPr lang="it-IT" altLang="ja-JP" sz="2400" dirty="0" err="1">
                <a:solidFill>
                  <a:srgbClr val="000000"/>
                </a:solidFill>
                <a:latin typeface="+mn-lt"/>
                <a:ea typeface="HGP明朝E"/>
                <a:cs typeface="HGP明朝E"/>
              </a:rPr>
              <a:t>C</a:t>
            </a:r>
            <a:r>
              <a:rPr lang="it-IT" sz="2400" dirty="0" err="1">
                <a:solidFill>
                  <a:srgbClr val="000000"/>
                </a:solidFill>
                <a:latin typeface="+mn-lt"/>
                <a:cs typeface="+mn-cs"/>
              </a:rPr>
              <a:t>ass</a:t>
            </a:r>
            <a:r>
              <a:rPr lang="it-IT" sz="2400" dirty="0">
                <a:solidFill>
                  <a:srgbClr val="000000"/>
                </a:solidFill>
                <a:latin typeface="+mn-lt"/>
                <a:cs typeface="+mn-cs"/>
              </a:rPr>
              <a:t>. 8 gennaio 2000, n. 143, che ha quindi ritenuto legittimo il licenziamento intimato per giusta causa di un dipendente che ha accusato infondatamente il proprio datore di lavoro di </a:t>
            </a:r>
            <a:r>
              <a:rPr lang="it-IT" sz="2400" i="1" dirty="0">
                <a:solidFill>
                  <a:srgbClr val="000000"/>
                </a:solidFill>
                <a:latin typeface="+mn-lt"/>
                <a:cs typeface="+mn-cs"/>
              </a:rPr>
              <a:t>mobbing</a:t>
            </a:r>
            <a:r>
              <a:rPr lang="it-IT" sz="2400" dirty="0">
                <a:solidFill>
                  <a:srgbClr val="000000"/>
                </a:solidFill>
                <a:latin typeface="+mn-lt"/>
                <a:cs typeface="+mn-cs"/>
              </a:rPr>
              <a:t>, per il venir meno del vincolo fiduciario).</a:t>
            </a:r>
          </a:p>
          <a:p>
            <a:pPr algn="just" fontAlgn="auto">
              <a:spcBef>
                <a:spcPct val="20000"/>
              </a:spcBef>
              <a:spcAft>
                <a:spcPts val="0"/>
              </a:spcAft>
              <a:buFont typeface="Arial" charset="0"/>
              <a:buNone/>
              <a:defRPr/>
            </a:pPr>
            <a:endParaRPr lang="it-IT" sz="2400" b="1"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44FA2F4-D425-42F8-8350-45CF0F394C9B}" type="slidenum">
              <a:rPr lang="it-IT" smtClean="0"/>
              <a:pPr>
                <a:defRPr/>
              </a:pPr>
              <a:t>183</a:t>
            </a:fld>
            <a:endParaRPr lang="it-IT"/>
          </a:p>
        </p:txBody>
      </p:sp>
      <p:pic>
        <p:nvPicPr>
          <p:cNvPr id="20787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0787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endParaRPr lang="it-IT" sz="1600" dirty="0">
              <a:solidFill>
                <a:schemeClr val="tx1">
                  <a:tint val="75000"/>
                </a:schemeClr>
              </a:solidFill>
              <a:latin typeface="+mn-lt"/>
              <a:cs typeface="+mn-cs"/>
            </a:endParaRPr>
          </a:p>
          <a:p>
            <a:pPr algn="ctr" fontAlgn="auto">
              <a:spcBef>
                <a:spcPct val="20000"/>
              </a:spcBef>
              <a:spcAft>
                <a:spcPts val="0"/>
              </a:spcAft>
              <a:buFont typeface="Arial" charset="0"/>
              <a:buNone/>
              <a:defRPr/>
            </a:pPr>
            <a:r>
              <a:rPr lang="it-IT" sz="2400" b="1" dirty="0">
                <a:solidFill>
                  <a:srgbClr val="000000"/>
                </a:solidFill>
                <a:latin typeface="+mn-lt"/>
                <a:cs typeface="+mn-cs"/>
              </a:rPr>
              <a:t>Licenziamento disciplinare e DIRITTO DI CRITICA</a:t>
            </a:r>
          </a:p>
          <a:p>
            <a:pPr algn="ctr" fontAlgn="auto">
              <a:spcBef>
                <a:spcPct val="20000"/>
              </a:spcBef>
              <a:spcAft>
                <a:spcPts val="0"/>
              </a:spcAft>
              <a:buFont typeface="Arial" charset="0"/>
              <a:buNone/>
              <a:defRPr/>
            </a:pPr>
            <a:endParaRPr lang="it-IT" sz="2400" b="1" dirty="0">
              <a:solidFill>
                <a:srgbClr val="000000"/>
              </a:solidFill>
              <a:latin typeface="+mn-lt"/>
              <a:cs typeface="+mn-cs"/>
            </a:endParaRPr>
          </a:p>
          <a:p>
            <a:pPr algn="just" fontAlgn="auto">
              <a:lnSpc>
                <a:spcPct val="90000"/>
              </a:lnSpc>
              <a:spcBef>
                <a:spcPct val="20000"/>
              </a:spcBef>
              <a:spcAft>
                <a:spcPts val="0"/>
              </a:spcAft>
              <a:buFont typeface="Arial" pitchFamily="34" charset="0"/>
              <a:buNone/>
              <a:defRPr/>
            </a:pPr>
            <a:r>
              <a:rPr lang="ja-JP" altLang="it-IT" sz="2200" dirty="0">
                <a:solidFill>
                  <a:srgbClr val="000000"/>
                </a:solidFill>
                <a:latin typeface="+mn-lt"/>
                <a:ea typeface="HGP明朝E"/>
                <a:cs typeface="HGP明朝E"/>
              </a:rPr>
              <a:t>“</a:t>
            </a:r>
            <a:r>
              <a:rPr lang="it-IT" altLang="ja-JP" sz="2200" dirty="0">
                <a:solidFill>
                  <a:srgbClr val="000000"/>
                </a:solidFill>
                <a:latin typeface="+mn-lt"/>
                <a:cs typeface="+mn-cs"/>
              </a:rPr>
              <a:t>L'esercizio da parte del lavoratore del diritto di critica nei confronti del datore di lavoro, </a:t>
            </a:r>
            <a:r>
              <a:rPr lang="it-IT" altLang="ja-JP" sz="2200" b="1" dirty="0">
                <a:solidFill>
                  <a:srgbClr val="000000"/>
                </a:solidFill>
                <a:latin typeface="+mn-lt"/>
                <a:cs typeface="+mn-cs"/>
              </a:rPr>
              <a:t>con modalità tali che</a:t>
            </a:r>
            <a:r>
              <a:rPr lang="it-IT" altLang="ja-JP" sz="2200" dirty="0">
                <a:solidFill>
                  <a:srgbClr val="000000"/>
                </a:solidFill>
                <a:latin typeface="+mn-lt"/>
                <a:cs typeface="+mn-cs"/>
              </a:rPr>
              <a:t>, </a:t>
            </a:r>
            <a:r>
              <a:rPr lang="it-IT" altLang="ja-JP" sz="2200" b="1" dirty="0">
                <a:solidFill>
                  <a:srgbClr val="000000"/>
                </a:solidFill>
                <a:latin typeface="+mn-lt"/>
                <a:cs typeface="+mn-cs"/>
              </a:rPr>
              <a:t>superando i limiti del rispetto della verità oggettiva, si traducono in una condotta lesiva </a:t>
            </a:r>
            <a:r>
              <a:rPr lang="it-IT" altLang="ja-JP" sz="2200" dirty="0">
                <a:solidFill>
                  <a:srgbClr val="000000"/>
                </a:solidFill>
                <a:latin typeface="+mn-lt"/>
                <a:cs typeface="+mn-cs"/>
              </a:rPr>
              <a:t>del decoro dell'impresa datoriale, suscettibile di provocare con la caduta della sua immagine anche un danno economico in termini di perdita di commesse e di occasioni di lavoro, è comportamento idoneo a ledere definitivamente la fiducia che sta alla base del rapporto di lavoro, integrando la violazione del dovere scaturente dall'art. 2105 c.c., e può costituire giusta causa di licenziamento</a:t>
            </a:r>
            <a:r>
              <a:rPr lang="ja-JP" altLang="it-IT" sz="2200" dirty="0">
                <a:solidFill>
                  <a:srgbClr val="000000"/>
                </a:solidFill>
                <a:latin typeface="+mn-lt"/>
                <a:ea typeface="HGP明朝E"/>
                <a:cs typeface="HGP明朝E"/>
              </a:rPr>
              <a:t>” </a:t>
            </a:r>
            <a:endParaRPr lang="it-IT" altLang="ja-JP" sz="2200" dirty="0">
              <a:solidFill>
                <a:srgbClr val="000000"/>
              </a:solidFill>
              <a:latin typeface="+mn-lt"/>
              <a:ea typeface="HGP明朝E"/>
              <a:cs typeface="HGP明朝E"/>
            </a:endParaRPr>
          </a:p>
          <a:p>
            <a:pPr algn="just" fontAlgn="auto">
              <a:lnSpc>
                <a:spcPct val="90000"/>
              </a:lnSpc>
              <a:spcBef>
                <a:spcPct val="20000"/>
              </a:spcBef>
              <a:spcAft>
                <a:spcPts val="0"/>
              </a:spcAft>
              <a:buFont typeface="Arial" pitchFamily="34" charset="0"/>
              <a:buNone/>
              <a:defRPr/>
            </a:pPr>
            <a:r>
              <a:rPr lang="it-IT" altLang="ja-JP" sz="2400" dirty="0">
                <a:solidFill>
                  <a:srgbClr val="000000"/>
                </a:solidFill>
                <a:latin typeface="+mn-lt"/>
                <a:ea typeface="HGP明朝E"/>
                <a:cs typeface="HGP明朝E"/>
              </a:rPr>
              <a:t>(</a:t>
            </a:r>
            <a:r>
              <a:rPr lang="it-IT" altLang="ja-JP" sz="2400" dirty="0" err="1">
                <a:solidFill>
                  <a:srgbClr val="000000"/>
                </a:solidFill>
                <a:latin typeface="+mn-lt"/>
                <a:ea typeface="HGP明朝E"/>
                <a:cs typeface="HGP明朝E"/>
              </a:rPr>
              <a:t>C</a:t>
            </a:r>
            <a:r>
              <a:rPr lang="it-IT" sz="2400" dirty="0" err="1">
                <a:solidFill>
                  <a:srgbClr val="000000"/>
                </a:solidFill>
                <a:latin typeface="+mn-lt"/>
                <a:cs typeface="+mn-cs"/>
              </a:rPr>
              <a:t>ass</a:t>
            </a:r>
            <a:r>
              <a:rPr lang="it-IT" sz="2400" dirty="0">
                <a:solidFill>
                  <a:srgbClr val="000000"/>
                </a:solidFill>
                <a:latin typeface="+mn-lt"/>
                <a:cs typeface="+mn-cs"/>
              </a:rPr>
              <a:t>. n. 29008 del 10 dicembre 2008).</a:t>
            </a:r>
          </a:p>
          <a:p>
            <a:pPr algn="just" fontAlgn="auto">
              <a:spcBef>
                <a:spcPct val="20000"/>
              </a:spcBef>
              <a:spcAft>
                <a:spcPts val="0"/>
              </a:spcAft>
              <a:buFont typeface="Arial" charset="0"/>
              <a:buNone/>
              <a:defRPr/>
            </a:pPr>
            <a:endParaRPr lang="it-IT" sz="2400" b="1" dirty="0">
              <a:latin typeface="+mn-lt"/>
              <a:cs typeface="+mn-cs"/>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962ACBA-1EA8-4056-B827-7A29597ADE72}" type="slidenum">
              <a:rPr lang="it-IT" smtClean="0"/>
              <a:pPr>
                <a:defRPr/>
              </a:pPr>
              <a:t>184</a:t>
            </a:fld>
            <a:endParaRPr lang="it-IT"/>
          </a:p>
        </p:txBody>
      </p:sp>
      <p:pic>
        <p:nvPicPr>
          <p:cNvPr id="20890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0890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539552" y="1700808"/>
            <a:ext cx="8351838" cy="4895850"/>
          </a:xfrm>
          <a:prstGeom prst="rect">
            <a:avLst/>
          </a:prstGeom>
          <a:ln>
            <a:solidFill>
              <a:schemeClr val="tx2">
                <a:lumMod val="20000"/>
                <a:lumOff val="80000"/>
              </a:schemeClr>
            </a:solidFill>
          </a:ln>
        </p:spPr>
        <p:txBody>
          <a:bodyPr>
            <a:normAutofit/>
          </a:bodyPr>
          <a:lstStyle/>
          <a:p>
            <a:pPr algn="ctr" fontAlgn="auto">
              <a:lnSpc>
                <a:spcPct val="90000"/>
              </a:lnSpc>
              <a:spcBef>
                <a:spcPct val="20000"/>
              </a:spcBef>
              <a:spcAft>
                <a:spcPts val="0"/>
              </a:spcAft>
              <a:buFont typeface="Arial" pitchFamily="34" charset="0"/>
              <a:buNone/>
              <a:defRPr/>
            </a:pPr>
            <a:endParaRPr lang="it-IT" sz="800" dirty="0">
              <a:solidFill>
                <a:schemeClr val="tx1">
                  <a:tint val="75000"/>
                </a:schemeClr>
              </a:solidFill>
              <a:latin typeface="Century Schoolbook" pitchFamily="18" charset="0"/>
              <a:cs typeface="+mn-cs"/>
            </a:endParaRPr>
          </a:p>
          <a:p>
            <a:pPr algn="ctr" fontAlgn="auto">
              <a:lnSpc>
                <a:spcPct val="90000"/>
              </a:lnSpc>
              <a:spcBef>
                <a:spcPct val="20000"/>
              </a:spcBef>
              <a:spcAft>
                <a:spcPts val="0"/>
              </a:spcAft>
              <a:buFont typeface="Arial" pitchFamily="34" charset="0"/>
              <a:buNone/>
              <a:defRPr/>
            </a:pPr>
            <a:r>
              <a:rPr lang="it-IT" sz="2000" b="1" dirty="0">
                <a:solidFill>
                  <a:srgbClr val="000000"/>
                </a:solidFill>
                <a:latin typeface="+mn-lt"/>
                <a:cs typeface="+mn-cs"/>
              </a:rPr>
              <a:t>Licenziamento disciplinare e UTILIZZO DI INTERNET</a:t>
            </a:r>
          </a:p>
          <a:p>
            <a:pPr algn="ctr" fontAlgn="auto">
              <a:lnSpc>
                <a:spcPct val="90000"/>
              </a:lnSpc>
              <a:spcBef>
                <a:spcPct val="20000"/>
              </a:spcBef>
              <a:spcAft>
                <a:spcPts val="0"/>
              </a:spcAft>
              <a:buFont typeface="Arial" pitchFamily="34" charset="0"/>
              <a:buNone/>
              <a:defRPr/>
            </a:pPr>
            <a:endParaRPr lang="it-IT" sz="1000" dirty="0">
              <a:solidFill>
                <a:srgbClr val="000000"/>
              </a:solidFill>
              <a:latin typeface="Century Schoolbook" pitchFamily="18" charset="0"/>
              <a:cs typeface="+mn-cs"/>
            </a:endParaRPr>
          </a:p>
          <a:p>
            <a:pPr algn="ctr" fontAlgn="auto">
              <a:lnSpc>
                <a:spcPct val="90000"/>
              </a:lnSpc>
              <a:spcBef>
                <a:spcPct val="20000"/>
              </a:spcBef>
              <a:spcAft>
                <a:spcPts val="0"/>
              </a:spcAft>
              <a:buFont typeface="Arial" pitchFamily="34" charset="0"/>
              <a:buNone/>
              <a:defRPr/>
            </a:pPr>
            <a:endParaRPr lang="it-IT" sz="1000" dirty="0">
              <a:solidFill>
                <a:srgbClr val="000000"/>
              </a:solidFill>
              <a:latin typeface="Century Schoolbook" pitchFamily="18" charset="0"/>
              <a:cs typeface="+mn-cs"/>
            </a:endParaRPr>
          </a:p>
          <a:p>
            <a:pPr algn="just" fontAlgn="auto">
              <a:lnSpc>
                <a:spcPct val="90000"/>
              </a:lnSpc>
              <a:spcBef>
                <a:spcPct val="20000"/>
              </a:spcBef>
              <a:spcAft>
                <a:spcPts val="0"/>
              </a:spcAft>
              <a:buFont typeface="Arial" pitchFamily="34" charset="0"/>
              <a:buNone/>
              <a:defRPr/>
            </a:pPr>
            <a:r>
              <a:rPr lang="it-IT" sz="2000" b="1" dirty="0" err="1">
                <a:solidFill>
                  <a:srgbClr val="000000"/>
                </a:solidFill>
                <a:latin typeface="+mn-lt"/>
                <a:cs typeface="+mn-cs"/>
              </a:rPr>
              <a:t>Cass</a:t>
            </a:r>
            <a:r>
              <a:rPr lang="it-IT" sz="2000" b="1" dirty="0">
                <a:solidFill>
                  <a:srgbClr val="000000"/>
                </a:solidFill>
                <a:latin typeface="+mn-lt"/>
                <a:cs typeface="+mn-cs"/>
              </a:rPr>
              <a:t>. n. 19554 del 13 settembre 2006</a:t>
            </a:r>
          </a:p>
          <a:p>
            <a:pPr algn="just" fontAlgn="auto">
              <a:lnSpc>
                <a:spcPct val="90000"/>
              </a:lnSpc>
              <a:spcBef>
                <a:spcPct val="20000"/>
              </a:spcBef>
              <a:spcAft>
                <a:spcPts val="0"/>
              </a:spcAft>
              <a:buFont typeface="Arial" pitchFamily="34" charset="0"/>
              <a:buNone/>
              <a:defRPr/>
            </a:pPr>
            <a:r>
              <a:rPr lang="ja-JP" altLang="it-IT" sz="1600" dirty="0">
                <a:solidFill>
                  <a:srgbClr val="000000"/>
                </a:solidFill>
                <a:latin typeface="+mn-lt"/>
                <a:ea typeface="HGP明朝E"/>
                <a:cs typeface="HGP明朝E"/>
              </a:rPr>
              <a:t>“</a:t>
            </a:r>
            <a:r>
              <a:rPr lang="it-IT" altLang="ja-JP" dirty="0">
                <a:solidFill>
                  <a:srgbClr val="000000"/>
                </a:solidFill>
                <a:latin typeface="+mn-lt"/>
                <a:cs typeface="+mn-cs"/>
              </a:rPr>
              <a:t>Il comportamento del lavoratore </a:t>
            </a:r>
            <a:r>
              <a:rPr lang="it-IT" altLang="ja-JP" b="1" dirty="0">
                <a:solidFill>
                  <a:srgbClr val="000000"/>
                </a:solidFill>
                <a:latin typeface="+mn-lt"/>
                <a:cs typeface="+mn-cs"/>
              </a:rPr>
              <a:t>che diffonde all'esterno dati (le password personali) idonei a consentire a terzi </a:t>
            </a:r>
            <a:r>
              <a:rPr lang="it-IT" altLang="ja-JP" dirty="0">
                <a:solidFill>
                  <a:srgbClr val="000000"/>
                </a:solidFill>
                <a:latin typeface="+mn-lt"/>
                <a:cs typeface="+mn-cs"/>
              </a:rPr>
              <a:t>di accedere a una gran massa di informazioni attinenti l'attività aziendale e destinate a restare riservate costituisce un inadempimento di gravità tale da integrare la giusta causa di licenziamento</a:t>
            </a:r>
            <a:r>
              <a:rPr lang="ja-JP" altLang="it-IT" sz="1600" dirty="0">
                <a:solidFill>
                  <a:srgbClr val="000000"/>
                </a:solidFill>
                <a:latin typeface="+mn-lt"/>
                <a:ea typeface="HGP明朝E"/>
                <a:cs typeface="HGP明朝E"/>
              </a:rPr>
              <a:t>”</a:t>
            </a:r>
            <a:r>
              <a:rPr lang="it-IT" altLang="ja-JP" sz="1600" dirty="0">
                <a:solidFill>
                  <a:srgbClr val="000000"/>
                </a:solidFill>
                <a:latin typeface="+mn-lt"/>
                <a:cs typeface="+mn-cs"/>
              </a:rPr>
              <a:t>. </a:t>
            </a:r>
          </a:p>
          <a:p>
            <a:pPr algn="just" fontAlgn="auto">
              <a:lnSpc>
                <a:spcPct val="90000"/>
              </a:lnSpc>
              <a:spcBef>
                <a:spcPct val="20000"/>
              </a:spcBef>
              <a:spcAft>
                <a:spcPts val="0"/>
              </a:spcAft>
              <a:buFont typeface="Arial" pitchFamily="34" charset="0"/>
              <a:buNone/>
              <a:defRPr/>
            </a:pPr>
            <a:endParaRPr lang="it-IT" altLang="ja-JP" sz="1600" dirty="0">
              <a:solidFill>
                <a:srgbClr val="000000"/>
              </a:solidFill>
              <a:latin typeface="+mn-lt"/>
              <a:cs typeface="+mn-cs"/>
            </a:endParaRPr>
          </a:p>
          <a:p>
            <a:pPr algn="just" fontAlgn="auto">
              <a:lnSpc>
                <a:spcPct val="90000"/>
              </a:lnSpc>
              <a:spcBef>
                <a:spcPct val="20000"/>
              </a:spcBef>
              <a:spcAft>
                <a:spcPts val="0"/>
              </a:spcAft>
              <a:buFont typeface="Arial" pitchFamily="34" charset="0"/>
              <a:buNone/>
              <a:defRPr/>
            </a:pPr>
            <a:r>
              <a:rPr lang="it-IT" sz="2000" b="1" dirty="0">
                <a:solidFill>
                  <a:srgbClr val="000000"/>
                </a:solidFill>
                <a:latin typeface="+mn-lt"/>
                <a:cs typeface="+mn-cs"/>
              </a:rPr>
              <a:t>Corte </a:t>
            </a:r>
            <a:r>
              <a:rPr lang="it-IT" sz="2000" b="1" dirty="0" smtClean="0">
                <a:solidFill>
                  <a:srgbClr val="000000"/>
                </a:solidFill>
                <a:latin typeface="+mn-lt"/>
                <a:cs typeface="+mn-cs"/>
              </a:rPr>
              <a:t>d</a:t>
            </a:r>
            <a:r>
              <a:rPr lang="it-IT" sz="2000" b="1" dirty="0" smtClean="0">
                <a:solidFill>
                  <a:srgbClr val="000000"/>
                </a:solidFill>
                <a:latin typeface="+mn-lt"/>
                <a:ea typeface="HGP明朝E"/>
                <a:cs typeface="HGP明朝E"/>
              </a:rPr>
              <a:t>’</a:t>
            </a:r>
            <a:r>
              <a:rPr lang="it-IT" altLang="ja-JP" sz="2000" b="1" dirty="0" smtClean="0">
                <a:solidFill>
                  <a:srgbClr val="000000"/>
                </a:solidFill>
                <a:latin typeface="+mn-lt"/>
                <a:cs typeface="+mn-cs"/>
              </a:rPr>
              <a:t>Appello </a:t>
            </a:r>
            <a:r>
              <a:rPr lang="it-IT" altLang="ja-JP" sz="2000" b="1" dirty="0">
                <a:solidFill>
                  <a:srgbClr val="000000"/>
                </a:solidFill>
                <a:latin typeface="+mn-lt"/>
                <a:cs typeface="+mn-cs"/>
              </a:rPr>
              <a:t>di Milano, sentenza del 30 settembre 2005</a:t>
            </a:r>
          </a:p>
          <a:p>
            <a:pPr algn="just" fontAlgn="auto">
              <a:lnSpc>
                <a:spcPct val="90000"/>
              </a:lnSpc>
              <a:spcBef>
                <a:spcPct val="20000"/>
              </a:spcBef>
              <a:spcAft>
                <a:spcPts val="0"/>
              </a:spcAft>
              <a:buFont typeface="Arial" pitchFamily="34" charset="0"/>
              <a:buNone/>
              <a:defRPr/>
            </a:pPr>
            <a:r>
              <a:rPr lang="ja-JP" altLang="it-IT" dirty="0">
                <a:solidFill>
                  <a:srgbClr val="000000"/>
                </a:solidFill>
                <a:latin typeface="+mn-lt"/>
                <a:ea typeface="HGP明朝E"/>
                <a:cs typeface="HGP明朝E"/>
              </a:rPr>
              <a:t>“</a:t>
            </a:r>
            <a:r>
              <a:rPr lang="it-IT" altLang="ja-JP" dirty="0">
                <a:solidFill>
                  <a:srgbClr val="000000"/>
                </a:solidFill>
                <a:latin typeface="+mn-lt"/>
                <a:cs typeface="+mn-cs"/>
              </a:rPr>
              <a:t>È illegittimo, per violazione dell'art. 4 Legge n. 300/1970, il licenziamento inflitto a seguito della rilevazione (effettuata tramite un programma di controllo informatico) del reiterato collegamento a siti internet non </a:t>
            </a:r>
            <a:r>
              <a:rPr lang="it-IT" altLang="ja-JP" b="1" dirty="0">
                <a:solidFill>
                  <a:srgbClr val="000000"/>
                </a:solidFill>
                <a:latin typeface="+mn-lt"/>
                <a:cs typeface="+mn-cs"/>
              </a:rPr>
              <a:t>lavorativi e a una casella di posta elettronica personale, nel caso in cui l'utilizzazione del citato programma non sia stato autorizzato preventivamente da un accordo sindacale o dall'Ispettorato del Lavoro</a:t>
            </a:r>
            <a:r>
              <a:rPr lang="ja-JP" altLang="it-IT" b="1" dirty="0">
                <a:solidFill>
                  <a:srgbClr val="000000"/>
                </a:solidFill>
                <a:latin typeface="+mn-lt"/>
                <a:ea typeface="HGP明朝E"/>
                <a:cs typeface="HGP明朝E"/>
              </a:rPr>
              <a:t>”</a:t>
            </a:r>
            <a:r>
              <a:rPr lang="it-IT" altLang="ja-JP" b="1" dirty="0">
                <a:solidFill>
                  <a:srgbClr val="000000"/>
                </a:solidFill>
                <a:latin typeface="+mn-lt"/>
                <a:cs typeface="+mn-cs"/>
              </a:rPr>
              <a:t>. </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D9C596D-FF33-4A77-A696-3A82528A19DE}" type="slidenum">
              <a:rPr lang="it-IT" smtClean="0"/>
              <a:pPr>
                <a:defRPr/>
              </a:pPr>
              <a:t>185</a:t>
            </a:fld>
            <a:endParaRPr lang="it-IT"/>
          </a:p>
        </p:txBody>
      </p:sp>
      <p:pic>
        <p:nvPicPr>
          <p:cNvPr id="20992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0992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844824"/>
            <a:ext cx="8351838" cy="4537075"/>
          </a:xfrm>
          <a:prstGeom prst="rect">
            <a:avLst/>
          </a:prstGeom>
          <a:ln>
            <a:solidFill>
              <a:schemeClr val="tx2">
                <a:lumMod val="20000"/>
                <a:lumOff val="80000"/>
              </a:schemeClr>
            </a:solidFill>
          </a:ln>
        </p:spPr>
        <p:txBody>
          <a:bodyPr>
            <a:normAutofit/>
          </a:bodyPr>
          <a:lstStyle/>
          <a:p>
            <a:pPr algn="just" fontAlgn="auto">
              <a:spcBef>
                <a:spcPct val="20000"/>
              </a:spcBef>
              <a:spcAft>
                <a:spcPts val="0"/>
              </a:spcAft>
              <a:buFont typeface="Arial" charset="0"/>
              <a:buNone/>
              <a:defRPr/>
            </a:pPr>
            <a:endParaRPr lang="it-IT" sz="800" dirty="0">
              <a:latin typeface="+mn-lt"/>
              <a:cs typeface="+mn-cs"/>
            </a:endParaRPr>
          </a:p>
          <a:p>
            <a:pPr algn="ctr" fontAlgn="auto">
              <a:spcBef>
                <a:spcPct val="20000"/>
              </a:spcBef>
              <a:spcAft>
                <a:spcPts val="0"/>
              </a:spcAft>
              <a:buFont typeface="Arial" charset="0"/>
              <a:buNone/>
              <a:defRPr/>
            </a:pPr>
            <a:r>
              <a:rPr lang="it-IT" sz="2600" dirty="0">
                <a:solidFill>
                  <a:srgbClr val="000000"/>
                </a:solidFill>
                <a:latin typeface="+mn-lt"/>
                <a:cs typeface="+mn-cs"/>
              </a:rPr>
              <a:t>Altro tema</a:t>
            </a:r>
          </a:p>
          <a:p>
            <a:pPr algn="just" fontAlgn="auto">
              <a:spcBef>
                <a:spcPct val="20000"/>
              </a:spcBef>
              <a:spcAft>
                <a:spcPts val="0"/>
              </a:spcAft>
              <a:buFont typeface="Arial" charset="0"/>
              <a:buNone/>
              <a:defRPr/>
            </a:pPr>
            <a:endParaRPr lang="it-IT" sz="1000" dirty="0">
              <a:solidFill>
                <a:srgbClr val="000000"/>
              </a:solidFill>
              <a:latin typeface="+mn-lt"/>
              <a:cs typeface="+mn-cs"/>
            </a:endParaRPr>
          </a:p>
          <a:p>
            <a:pPr algn="ctr" fontAlgn="auto">
              <a:spcBef>
                <a:spcPct val="20000"/>
              </a:spcBef>
              <a:spcAft>
                <a:spcPts val="0"/>
              </a:spcAft>
              <a:buFont typeface="Arial" charset="0"/>
              <a:buNone/>
              <a:defRPr/>
            </a:pPr>
            <a:r>
              <a:rPr lang="it-IT" sz="3000" b="1" dirty="0">
                <a:solidFill>
                  <a:srgbClr val="000000"/>
                </a:solidFill>
                <a:latin typeface="+mn-lt"/>
                <a:cs typeface="+mn-cs"/>
              </a:rPr>
              <a:t>Il regime sanzionatorio del licenziamento disciplinare: dal contesto  previgente </a:t>
            </a:r>
          </a:p>
          <a:p>
            <a:pPr algn="ctr" fontAlgn="auto">
              <a:spcBef>
                <a:spcPct val="20000"/>
              </a:spcBef>
              <a:spcAft>
                <a:spcPts val="0"/>
              </a:spcAft>
              <a:buFont typeface="Arial" charset="0"/>
              <a:buNone/>
              <a:defRPr/>
            </a:pPr>
            <a:r>
              <a:rPr lang="it-IT" sz="3000" dirty="0">
                <a:solidFill>
                  <a:srgbClr val="000000"/>
                </a:solidFill>
                <a:latin typeface="+mn-lt"/>
                <a:cs typeface="+mn-cs"/>
              </a:rPr>
              <a:t>(art. 18 </a:t>
            </a:r>
            <a:r>
              <a:rPr lang="it-IT" sz="3000" dirty="0" err="1">
                <a:solidFill>
                  <a:srgbClr val="000000"/>
                </a:solidFill>
                <a:latin typeface="+mn-lt"/>
                <a:cs typeface="+mn-cs"/>
              </a:rPr>
              <a:t>stat</a:t>
            </a:r>
            <a:r>
              <a:rPr lang="it-IT" sz="3000" dirty="0">
                <a:solidFill>
                  <a:srgbClr val="000000"/>
                </a:solidFill>
                <a:latin typeface="+mn-lt"/>
                <a:cs typeface="+mn-cs"/>
              </a:rPr>
              <a:t>. lav. ante Riforma Fornero) </a:t>
            </a:r>
          </a:p>
          <a:p>
            <a:pPr algn="ctr" fontAlgn="auto">
              <a:spcBef>
                <a:spcPct val="20000"/>
              </a:spcBef>
              <a:spcAft>
                <a:spcPts val="0"/>
              </a:spcAft>
              <a:buFont typeface="Arial" charset="0"/>
              <a:buNone/>
              <a:defRPr/>
            </a:pPr>
            <a:r>
              <a:rPr lang="it-IT" sz="3000" b="1" dirty="0">
                <a:solidFill>
                  <a:srgbClr val="000000"/>
                </a:solidFill>
                <a:latin typeface="+mn-lt"/>
                <a:cs typeface="+mn-cs"/>
              </a:rPr>
              <a:t>al regime vigente</a:t>
            </a:r>
          </a:p>
          <a:p>
            <a:pPr algn="ctr" fontAlgn="auto">
              <a:spcBef>
                <a:spcPct val="20000"/>
              </a:spcBef>
              <a:spcAft>
                <a:spcPts val="0"/>
              </a:spcAft>
              <a:buFont typeface="Arial" charset="0"/>
              <a:buNone/>
              <a:defRPr/>
            </a:pPr>
            <a:r>
              <a:rPr lang="it-IT" sz="3000" dirty="0">
                <a:solidFill>
                  <a:srgbClr val="000000"/>
                </a:solidFill>
                <a:latin typeface="+mn-lt"/>
                <a:cs typeface="+mn-cs"/>
              </a:rPr>
              <a:t>(art. 18  post Fornero – d.lgs. n. 23/2015)</a:t>
            </a:r>
          </a:p>
          <a:p>
            <a:pPr algn="r" fontAlgn="auto">
              <a:spcBef>
                <a:spcPct val="20000"/>
              </a:spcBef>
              <a:spcAft>
                <a:spcPts val="0"/>
              </a:spcAft>
              <a:buFont typeface="Arial" charset="0"/>
              <a:buNone/>
              <a:defRPr/>
            </a:pPr>
            <a:endParaRPr lang="it-IT" sz="2400" b="1" dirty="0">
              <a:solidFill>
                <a:srgbClr val="FF0000"/>
              </a:solidFill>
              <a:latin typeface="+mn-lt"/>
              <a:cs typeface="+mn-cs"/>
            </a:endParaRPr>
          </a:p>
          <a:p>
            <a:pPr algn="r" fontAlgn="auto">
              <a:spcBef>
                <a:spcPct val="20000"/>
              </a:spcBef>
              <a:spcAft>
                <a:spcPts val="0"/>
              </a:spcAft>
              <a:buFont typeface="Arial" charset="0"/>
              <a:buNone/>
              <a:defRPr/>
            </a:pPr>
            <a:r>
              <a:rPr lang="it-IT" sz="2400" b="1" dirty="0">
                <a:solidFill>
                  <a:srgbClr val="FF0000"/>
                </a:solidFill>
                <a:latin typeface="+mn-lt"/>
                <a:cs typeface="+mn-cs"/>
                <a:sym typeface="Wingdings" pitchFamily="2" charset="2"/>
              </a:rPr>
              <a:t></a:t>
            </a:r>
            <a:endParaRPr lang="it-IT" sz="2400" b="1" dirty="0">
              <a:solidFill>
                <a:srgbClr val="FF0000"/>
              </a:solidFill>
              <a:latin typeface="+mn-lt"/>
              <a:cs typeface="+mn-cs"/>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CC3268F-E9DC-441C-94B8-6DD04755AE1D}" type="slidenum">
              <a:rPr lang="it-IT" smtClean="0"/>
              <a:pPr>
                <a:defRPr/>
              </a:pPr>
              <a:t>186</a:t>
            </a:fld>
            <a:endParaRPr lang="it-IT"/>
          </a:p>
        </p:txBody>
      </p:sp>
      <p:pic>
        <p:nvPicPr>
          <p:cNvPr id="21094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095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323850" y="1844675"/>
            <a:ext cx="8351838" cy="45370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endParaRPr lang="it-IT" sz="2600" b="1" dirty="0">
              <a:latin typeface="+mn-lt"/>
              <a:cs typeface="+mn-cs"/>
            </a:endParaRPr>
          </a:p>
          <a:p>
            <a:pPr algn="ctr" fontAlgn="auto">
              <a:spcBef>
                <a:spcPct val="20000"/>
              </a:spcBef>
              <a:spcAft>
                <a:spcPts val="0"/>
              </a:spcAft>
              <a:buFont typeface="Arial" charset="0"/>
              <a:buNone/>
              <a:defRPr/>
            </a:pPr>
            <a:r>
              <a:rPr lang="it-IT" sz="2600" b="1" dirty="0">
                <a:solidFill>
                  <a:srgbClr val="000000"/>
                </a:solidFill>
                <a:latin typeface="+mn-lt"/>
                <a:cs typeface="+mn-cs"/>
              </a:rPr>
              <a:t>Punto di partenza è:</a:t>
            </a:r>
          </a:p>
          <a:p>
            <a:pPr algn="ctr" fontAlgn="auto">
              <a:spcBef>
                <a:spcPct val="20000"/>
              </a:spcBef>
              <a:spcAft>
                <a:spcPts val="0"/>
              </a:spcAft>
              <a:buFont typeface="Arial" charset="0"/>
              <a:buNone/>
              <a:defRPr/>
            </a:pPr>
            <a:endParaRPr lang="it-IT" sz="2600" b="1" dirty="0">
              <a:solidFill>
                <a:srgbClr val="000000"/>
              </a:solidFill>
              <a:latin typeface="+mn-lt"/>
              <a:cs typeface="+mn-cs"/>
            </a:endParaRPr>
          </a:p>
          <a:p>
            <a:pPr algn="ctr" fontAlgn="auto">
              <a:spcBef>
                <a:spcPct val="20000"/>
              </a:spcBef>
              <a:spcAft>
                <a:spcPts val="0"/>
              </a:spcAft>
              <a:buFont typeface="Arial" charset="0"/>
              <a:buNone/>
              <a:defRPr/>
            </a:pPr>
            <a:r>
              <a:rPr lang="it-IT" sz="2600" b="1" dirty="0">
                <a:solidFill>
                  <a:srgbClr val="000000"/>
                </a:solidFill>
                <a:latin typeface="+mn-lt"/>
                <a:cs typeface="+mn-cs"/>
              </a:rPr>
              <a:t>Quali sono i vizi di un licenziamento disciplinare … che possono portare ad un giudizio di illegittimità ?</a:t>
            </a:r>
          </a:p>
          <a:p>
            <a:pPr algn="ctr" fontAlgn="auto">
              <a:spcBef>
                <a:spcPct val="20000"/>
              </a:spcBef>
              <a:spcAft>
                <a:spcPts val="0"/>
              </a:spcAft>
              <a:buFont typeface="Arial" charset="0"/>
              <a:buNone/>
              <a:defRPr/>
            </a:pPr>
            <a:endParaRPr lang="it-IT" sz="2600" b="1" dirty="0">
              <a:solidFill>
                <a:srgbClr val="000000"/>
              </a:solidFill>
              <a:latin typeface="+mn-lt"/>
              <a:cs typeface="+mn-cs"/>
            </a:endParaRPr>
          </a:p>
          <a:p>
            <a:pPr algn="ctr" fontAlgn="auto">
              <a:spcBef>
                <a:spcPct val="20000"/>
              </a:spcBef>
              <a:spcAft>
                <a:spcPts val="0"/>
              </a:spcAft>
              <a:buFont typeface="Arial" charset="0"/>
              <a:buNone/>
              <a:defRPr/>
            </a:pPr>
            <a:endParaRPr lang="it-IT" sz="2600" b="1" dirty="0">
              <a:solidFill>
                <a:srgbClr val="000000"/>
              </a:solidFill>
              <a:latin typeface="+mn-lt"/>
              <a:cs typeface="+mn-cs"/>
            </a:endParaRPr>
          </a:p>
          <a:p>
            <a:pPr algn="ctr" fontAlgn="auto">
              <a:spcBef>
                <a:spcPct val="20000"/>
              </a:spcBef>
              <a:spcAft>
                <a:spcPts val="0"/>
              </a:spcAft>
              <a:buFont typeface="Arial" charset="0"/>
              <a:buNone/>
              <a:defRPr/>
            </a:pPr>
            <a:endParaRPr lang="it-IT" sz="2600" b="1" dirty="0">
              <a:solidFill>
                <a:srgbClr val="000000"/>
              </a:solidFill>
              <a:latin typeface="+mn-lt"/>
              <a:cs typeface="+mn-cs"/>
            </a:endParaRPr>
          </a:p>
          <a:p>
            <a:pPr algn="ctr" fontAlgn="auto">
              <a:spcBef>
                <a:spcPct val="20000"/>
              </a:spcBef>
              <a:spcAft>
                <a:spcPts val="0"/>
              </a:spcAft>
              <a:buFont typeface="Arial" charset="0"/>
              <a:buNone/>
              <a:defRPr/>
            </a:pPr>
            <a:r>
              <a:rPr lang="it-IT" sz="2600" b="1" dirty="0">
                <a:solidFill>
                  <a:srgbClr val="000000"/>
                </a:solidFill>
                <a:latin typeface="+mn-lt"/>
                <a:cs typeface="+mn-cs"/>
              </a:rPr>
              <a:t>I più frequenti sono così articolabili … </a:t>
            </a:r>
          </a:p>
          <a:p>
            <a:pPr algn="ctr" fontAlgn="auto">
              <a:spcBef>
                <a:spcPct val="20000"/>
              </a:spcBef>
              <a:spcAft>
                <a:spcPts val="0"/>
              </a:spcAft>
              <a:buFont typeface="Arial" charset="0"/>
              <a:buNone/>
              <a:defRPr/>
            </a:pPr>
            <a:endParaRPr lang="it-IT" sz="2600" b="1" dirty="0">
              <a:latin typeface="+mn-lt"/>
              <a:cs typeface="+mn-cs"/>
            </a:endParaRPr>
          </a:p>
          <a:p>
            <a:pPr algn="ctr" fontAlgn="auto">
              <a:spcBef>
                <a:spcPct val="20000"/>
              </a:spcBef>
              <a:spcAft>
                <a:spcPts val="0"/>
              </a:spcAft>
              <a:buFont typeface="Arial" charset="0"/>
              <a:buNone/>
              <a:defRPr/>
            </a:pPr>
            <a:endParaRPr lang="it-IT" sz="2600" b="1" dirty="0">
              <a:latin typeface="+mn-lt"/>
              <a:cs typeface="+mn-cs"/>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73480DF-2C6A-41EA-90D4-D022BEE408F4}" type="slidenum">
              <a:rPr lang="it-IT" smtClean="0"/>
              <a:pPr>
                <a:defRPr/>
              </a:pPr>
              <a:t>187</a:t>
            </a:fld>
            <a:endParaRPr lang="it-IT"/>
          </a:p>
        </p:txBody>
      </p:sp>
      <p:pic>
        <p:nvPicPr>
          <p:cNvPr id="21197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197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00808"/>
            <a:ext cx="8351838" cy="4752975"/>
          </a:xfrm>
          <a:prstGeom prst="rect">
            <a:avLst/>
          </a:prstGeom>
          <a:ln>
            <a:solidFill>
              <a:schemeClr val="tx2">
                <a:lumMod val="20000"/>
                <a:lumOff val="80000"/>
              </a:schemeClr>
            </a:solidFill>
          </a:ln>
        </p:spPr>
        <p:txBody>
          <a:bodyPr>
            <a:normAutofit fontScale="55000" lnSpcReduction="20000"/>
          </a:bodyPr>
          <a:lstStyle/>
          <a:p>
            <a:pPr algn="ctr" fontAlgn="auto">
              <a:spcBef>
                <a:spcPct val="20000"/>
              </a:spcBef>
              <a:spcAft>
                <a:spcPts val="0"/>
              </a:spcAft>
              <a:buFont typeface="Arial" charset="0"/>
              <a:buNone/>
              <a:defRPr/>
            </a:pPr>
            <a:endParaRPr lang="it-IT" sz="1300" b="1" dirty="0">
              <a:latin typeface="+mn-lt"/>
              <a:cs typeface="+mn-cs"/>
            </a:endParaRPr>
          </a:p>
          <a:p>
            <a:pPr algn="ctr" fontAlgn="auto">
              <a:spcBef>
                <a:spcPct val="20000"/>
              </a:spcBef>
              <a:spcAft>
                <a:spcPts val="0"/>
              </a:spcAft>
              <a:buFont typeface="Arial" charset="0"/>
              <a:buNone/>
              <a:defRPr/>
            </a:pPr>
            <a:endParaRPr lang="it-IT" sz="1400" b="1" u="sng" dirty="0">
              <a:latin typeface="+mn-lt"/>
              <a:cs typeface="+mn-cs"/>
            </a:endParaRPr>
          </a:p>
          <a:p>
            <a:pPr algn="ctr" fontAlgn="auto">
              <a:spcBef>
                <a:spcPct val="20000"/>
              </a:spcBef>
              <a:spcAft>
                <a:spcPts val="0"/>
              </a:spcAft>
              <a:buFont typeface="Arial" charset="0"/>
              <a:buNone/>
              <a:defRPr/>
            </a:pPr>
            <a:r>
              <a:rPr lang="it-IT" sz="4400" b="1" u="sng" dirty="0">
                <a:solidFill>
                  <a:srgbClr val="000000"/>
                </a:solidFill>
                <a:latin typeface="+mn-lt"/>
                <a:cs typeface="+mn-cs"/>
              </a:rPr>
              <a:t>Casi frequenti di vizi del licenziamento disciplinare:</a:t>
            </a:r>
          </a:p>
          <a:p>
            <a:pPr algn="ctr" fontAlgn="auto">
              <a:spcBef>
                <a:spcPct val="20000"/>
              </a:spcBef>
              <a:spcAft>
                <a:spcPts val="0"/>
              </a:spcAft>
              <a:buFont typeface="Arial" charset="0"/>
              <a:buNone/>
              <a:defRPr/>
            </a:pPr>
            <a:endParaRPr lang="it-IT" sz="1300" dirty="0">
              <a:solidFill>
                <a:srgbClr val="000000"/>
              </a:solidFill>
              <a:latin typeface="+mn-lt"/>
              <a:cs typeface="+mn-cs"/>
            </a:endParaRPr>
          </a:p>
          <a:p>
            <a:pPr algn="ctr" fontAlgn="auto">
              <a:spcBef>
                <a:spcPct val="20000"/>
              </a:spcBef>
              <a:spcAft>
                <a:spcPts val="0"/>
              </a:spcAft>
              <a:buFont typeface="Arial" charset="0"/>
              <a:buNone/>
              <a:defRPr/>
            </a:pPr>
            <a:endParaRPr lang="it-IT" sz="1300" dirty="0">
              <a:solidFill>
                <a:srgbClr val="000000"/>
              </a:solidFill>
              <a:latin typeface="+mn-lt"/>
              <a:cs typeface="+mn-cs"/>
            </a:endParaRPr>
          </a:p>
          <a:p>
            <a:pPr algn="just" fontAlgn="auto">
              <a:spcBef>
                <a:spcPct val="20000"/>
              </a:spcBef>
              <a:spcAft>
                <a:spcPts val="600"/>
              </a:spcAft>
              <a:buFont typeface="Arial" pitchFamily="34" charset="0"/>
              <a:buNone/>
              <a:defRPr/>
            </a:pPr>
            <a:endParaRPr lang="it-IT" sz="1500" b="1" dirty="0">
              <a:solidFill>
                <a:srgbClr val="000000"/>
              </a:solidFill>
              <a:latin typeface="+mn-lt"/>
              <a:cs typeface="+mn-cs"/>
            </a:endParaRPr>
          </a:p>
          <a:p>
            <a:pPr algn="just" fontAlgn="auto">
              <a:spcBef>
                <a:spcPct val="20000"/>
              </a:spcBef>
              <a:spcAft>
                <a:spcPts val="600"/>
              </a:spcAft>
              <a:buFont typeface="Arial" pitchFamily="34" charset="0"/>
              <a:buNone/>
              <a:defRPr/>
            </a:pPr>
            <a:r>
              <a:rPr lang="it-IT" sz="4000" b="1" dirty="0">
                <a:solidFill>
                  <a:srgbClr val="000000"/>
                </a:solidFill>
                <a:latin typeface="+mn-lt"/>
                <a:cs typeface="+mn-cs"/>
              </a:rPr>
              <a:t>1.</a:t>
            </a:r>
            <a:r>
              <a:rPr lang="it-IT" sz="4000" dirty="0">
                <a:solidFill>
                  <a:srgbClr val="000000"/>
                </a:solidFill>
                <a:latin typeface="+mn-lt"/>
                <a:cs typeface="+mn-cs"/>
              </a:rPr>
              <a:t> </a:t>
            </a:r>
            <a:r>
              <a:rPr lang="it-IT" sz="3800" b="1" dirty="0">
                <a:solidFill>
                  <a:srgbClr val="000000"/>
                </a:solidFill>
                <a:latin typeface="+mn-lt"/>
                <a:cs typeface="+mn-cs"/>
              </a:rPr>
              <a:t>violazione della procedura </a:t>
            </a:r>
            <a:r>
              <a:rPr lang="it-IT" sz="3800" b="1" i="1" dirty="0">
                <a:solidFill>
                  <a:srgbClr val="000000"/>
                </a:solidFill>
                <a:latin typeface="+mn-lt"/>
                <a:cs typeface="+mn-cs"/>
              </a:rPr>
              <a:t>ex</a:t>
            </a:r>
            <a:r>
              <a:rPr lang="it-IT" sz="3800" b="1" dirty="0">
                <a:solidFill>
                  <a:srgbClr val="000000"/>
                </a:solidFill>
                <a:latin typeface="+mn-lt"/>
                <a:cs typeface="+mn-cs"/>
              </a:rPr>
              <a:t> art. 7</a:t>
            </a:r>
            <a:r>
              <a:rPr lang="it-IT" sz="3800" dirty="0">
                <a:solidFill>
                  <a:srgbClr val="000000"/>
                </a:solidFill>
                <a:latin typeface="+mn-lt"/>
                <a:cs typeface="+mn-cs"/>
              </a:rPr>
              <a:t> dello statuto dei lavoratori</a:t>
            </a:r>
            <a:r>
              <a:rPr lang="it-IT" sz="4000" dirty="0">
                <a:solidFill>
                  <a:srgbClr val="000000"/>
                </a:solidFill>
                <a:latin typeface="+mn-lt"/>
                <a:cs typeface="+mn-cs"/>
              </a:rPr>
              <a:t>; </a:t>
            </a:r>
          </a:p>
          <a:p>
            <a:pPr algn="just" fontAlgn="auto">
              <a:spcBef>
                <a:spcPct val="20000"/>
              </a:spcBef>
              <a:spcAft>
                <a:spcPts val="600"/>
              </a:spcAft>
              <a:buFont typeface="Arial" pitchFamily="34" charset="0"/>
              <a:buNone/>
              <a:defRPr/>
            </a:pPr>
            <a:r>
              <a:rPr lang="it-IT" sz="4000" b="1" dirty="0">
                <a:solidFill>
                  <a:srgbClr val="000000"/>
                </a:solidFill>
                <a:latin typeface="+mn-lt"/>
                <a:cs typeface="+mn-cs"/>
              </a:rPr>
              <a:t>2.</a:t>
            </a:r>
            <a:r>
              <a:rPr lang="it-IT" sz="4000" dirty="0">
                <a:solidFill>
                  <a:srgbClr val="000000"/>
                </a:solidFill>
                <a:latin typeface="+mn-lt"/>
                <a:cs typeface="+mn-cs"/>
              </a:rPr>
              <a:t> </a:t>
            </a:r>
            <a:r>
              <a:rPr lang="it-IT" sz="3800" dirty="0">
                <a:solidFill>
                  <a:srgbClr val="000000"/>
                </a:solidFill>
                <a:latin typeface="+mn-lt"/>
                <a:cs typeface="+mn-cs"/>
              </a:rPr>
              <a:t>difetto di </a:t>
            </a:r>
            <a:r>
              <a:rPr lang="it-IT" sz="3800" b="1" dirty="0">
                <a:solidFill>
                  <a:srgbClr val="000000"/>
                </a:solidFill>
                <a:latin typeface="+mn-lt"/>
                <a:cs typeface="+mn-cs"/>
              </a:rPr>
              <a:t>tempestività e immediatezza </a:t>
            </a:r>
            <a:r>
              <a:rPr lang="it-IT" sz="3800" dirty="0">
                <a:solidFill>
                  <a:srgbClr val="000000"/>
                </a:solidFill>
                <a:latin typeface="+mn-lt"/>
                <a:cs typeface="+mn-cs"/>
              </a:rPr>
              <a:t>(cioè: il datore di lavoro era da tempo a conoscenza della condotta del lavoratore, senza reagire, e l’ha contestata solo a una notevole distanza di tempo); </a:t>
            </a:r>
          </a:p>
          <a:p>
            <a:pPr algn="just" fontAlgn="auto">
              <a:spcBef>
                <a:spcPct val="20000"/>
              </a:spcBef>
              <a:spcAft>
                <a:spcPts val="600"/>
              </a:spcAft>
              <a:buFont typeface="Arial" pitchFamily="34" charset="0"/>
              <a:buNone/>
              <a:defRPr/>
            </a:pPr>
            <a:r>
              <a:rPr lang="it-IT" sz="4000" b="1" dirty="0">
                <a:solidFill>
                  <a:srgbClr val="000000"/>
                </a:solidFill>
                <a:latin typeface="+mn-lt"/>
                <a:cs typeface="+mn-cs"/>
              </a:rPr>
              <a:t>3.</a:t>
            </a:r>
            <a:r>
              <a:rPr lang="it-IT" sz="4000" dirty="0">
                <a:solidFill>
                  <a:srgbClr val="000000"/>
                </a:solidFill>
                <a:latin typeface="+mn-lt"/>
                <a:cs typeface="+mn-cs"/>
              </a:rPr>
              <a:t> </a:t>
            </a:r>
            <a:r>
              <a:rPr lang="it-IT" sz="3800" b="1" dirty="0">
                <a:solidFill>
                  <a:srgbClr val="000000"/>
                </a:solidFill>
                <a:latin typeface="+mn-lt"/>
                <a:cs typeface="+mn-cs"/>
              </a:rPr>
              <a:t>infondatezza delle accuse rivolte al dipendente </a:t>
            </a:r>
            <a:r>
              <a:rPr lang="it-IT" sz="3800" dirty="0">
                <a:solidFill>
                  <a:srgbClr val="000000"/>
                </a:solidFill>
                <a:latin typeface="+mn-lt"/>
                <a:cs typeface="+mn-cs"/>
              </a:rPr>
              <a:t>(il lavoratore non ha commesso il fatto che gli è stato contestato, oppure quel fatto si è svolto in modo significativamente diverso, o quella condotta era giustificata da circostanze tali da renderlo non colpevole, o comunque scusabile);</a:t>
            </a:r>
          </a:p>
        </p:txBody>
      </p:sp>
      <p:sp>
        <p:nvSpPr>
          <p:cNvPr id="2" name="Sottotitolo 1"/>
          <p:cNvSpPr>
            <a:spLocks noGrp="1"/>
          </p:cNvSpPr>
          <p:nvPr>
            <p:ph type="subTitle" idx="1"/>
          </p:nvPr>
        </p:nvSpPr>
        <p:spPr/>
        <p:txBody>
          <a:bodyPr/>
          <a:lstStyle/>
          <a:p>
            <a:endParaRPr lang="it-IT"/>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D0735744-D380-4C84-A57A-9BBCB102778E}" type="slidenum">
              <a:rPr lang="it-IT" smtClean="0"/>
              <a:pPr>
                <a:defRPr/>
              </a:pPr>
              <a:t>188</a:t>
            </a:fld>
            <a:endParaRPr lang="it-IT"/>
          </a:p>
        </p:txBody>
      </p:sp>
      <p:pic>
        <p:nvPicPr>
          <p:cNvPr id="21299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299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539552" y="1628800"/>
            <a:ext cx="8351838" cy="47529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endParaRPr lang="it-IT" sz="1100" b="1" u="sng" dirty="0">
              <a:latin typeface="+mn-lt"/>
              <a:cs typeface="+mn-cs"/>
            </a:endParaRPr>
          </a:p>
          <a:p>
            <a:pPr algn="ctr" fontAlgn="auto">
              <a:spcBef>
                <a:spcPct val="20000"/>
              </a:spcBef>
              <a:spcAft>
                <a:spcPts val="0"/>
              </a:spcAft>
              <a:buFont typeface="Arial" charset="0"/>
              <a:buNone/>
              <a:defRPr/>
            </a:pPr>
            <a:r>
              <a:rPr lang="it-IT" sz="2400" b="1" u="sng" dirty="0">
                <a:solidFill>
                  <a:srgbClr val="000000"/>
                </a:solidFill>
                <a:latin typeface="+mn-lt"/>
                <a:cs typeface="+mn-cs"/>
              </a:rPr>
              <a:t>Casi frequenti di vizi del licenziamento disciplinare</a:t>
            </a:r>
          </a:p>
          <a:p>
            <a:pPr algn="ctr" fontAlgn="auto">
              <a:spcBef>
                <a:spcPct val="20000"/>
              </a:spcBef>
              <a:spcAft>
                <a:spcPts val="0"/>
              </a:spcAft>
              <a:buFont typeface="Arial" charset="0"/>
              <a:buNone/>
              <a:defRPr/>
            </a:pPr>
            <a:endParaRPr lang="it-IT" sz="2400" dirty="0">
              <a:solidFill>
                <a:srgbClr val="000000"/>
              </a:solidFill>
              <a:latin typeface="+mn-lt"/>
              <a:cs typeface="+mn-cs"/>
            </a:endParaRPr>
          </a:p>
          <a:p>
            <a:pPr algn="just" fontAlgn="auto">
              <a:spcBef>
                <a:spcPct val="20000"/>
              </a:spcBef>
              <a:spcAft>
                <a:spcPts val="600"/>
              </a:spcAft>
              <a:buFont typeface="Arial" pitchFamily="34" charset="0"/>
              <a:buNone/>
              <a:defRPr/>
            </a:pPr>
            <a:r>
              <a:rPr lang="it-IT" sz="2400" b="1" dirty="0">
                <a:solidFill>
                  <a:srgbClr val="000000"/>
                </a:solidFill>
                <a:latin typeface="+mn-lt"/>
                <a:cs typeface="+mn-cs"/>
              </a:rPr>
              <a:t>4. difetto di proporzionalità </a:t>
            </a:r>
            <a:r>
              <a:rPr lang="it-IT" sz="2400" dirty="0">
                <a:solidFill>
                  <a:srgbClr val="000000"/>
                </a:solidFill>
                <a:latin typeface="+mn-lt"/>
                <a:cs typeface="+mn-cs"/>
              </a:rPr>
              <a:t>(la condotta del lavoratore non era di gravità tale da giustificare il licenziamento, anche considerando la scala delle sanzioni disciplinari previste dal contratto collettivo); </a:t>
            </a:r>
          </a:p>
          <a:p>
            <a:pPr algn="just" fontAlgn="auto">
              <a:spcBef>
                <a:spcPct val="20000"/>
              </a:spcBef>
              <a:spcAft>
                <a:spcPts val="600"/>
              </a:spcAft>
              <a:buFont typeface="Arial" pitchFamily="34" charset="0"/>
              <a:buNone/>
              <a:defRPr/>
            </a:pPr>
            <a:r>
              <a:rPr lang="it-IT" sz="2400" b="1" dirty="0">
                <a:solidFill>
                  <a:srgbClr val="000000"/>
                </a:solidFill>
                <a:latin typeface="+mn-lt"/>
                <a:cs typeface="+mn-cs"/>
              </a:rPr>
              <a:t>5. difetto di rilevanza disciplinare </a:t>
            </a:r>
            <a:r>
              <a:rPr lang="it-IT" sz="2400" dirty="0">
                <a:solidFill>
                  <a:srgbClr val="000000"/>
                </a:solidFill>
                <a:latin typeface="+mn-lt"/>
                <a:cs typeface="+mn-cs"/>
              </a:rPr>
              <a:t>della condotta contestata (la condotta del lavoratore è sussistente, ma non costituisce un inadempimento ) </a:t>
            </a:r>
            <a:endParaRPr lang="it-IT" sz="2400" b="1"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7F44DA6-4614-4E81-9D1A-C1E53C1745B3}" type="slidenum">
              <a:rPr lang="it-IT" smtClean="0"/>
              <a:pPr>
                <a:defRPr/>
              </a:pPr>
              <a:t>189</a:t>
            </a:fld>
            <a:endParaRPr lang="it-IT"/>
          </a:p>
        </p:txBody>
      </p:sp>
      <p:pic>
        <p:nvPicPr>
          <p:cNvPr id="21402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402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752975"/>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endParaRPr lang="it-IT" sz="2400" b="1" dirty="0">
              <a:solidFill>
                <a:srgbClr val="000000"/>
              </a:solidFill>
              <a:latin typeface="+mn-lt"/>
              <a:cs typeface="+mn-cs"/>
            </a:endParaRPr>
          </a:p>
          <a:p>
            <a:pPr algn="ctr" fontAlgn="auto">
              <a:spcBef>
                <a:spcPct val="20000"/>
              </a:spcBef>
              <a:spcAft>
                <a:spcPts val="0"/>
              </a:spcAft>
              <a:buFont typeface="Arial" charset="0"/>
              <a:buNone/>
              <a:defRPr/>
            </a:pPr>
            <a:endParaRPr lang="it-IT" sz="2600" b="1" dirty="0">
              <a:solidFill>
                <a:srgbClr val="000000"/>
              </a:solidFill>
              <a:latin typeface="+mn-lt"/>
              <a:cs typeface="+mn-cs"/>
            </a:endParaRPr>
          </a:p>
          <a:p>
            <a:pPr algn="ctr" fontAlgn="auto">
              <a:spcBef>
                <a:spcPct val="20000"/>
              </a:spcBef>
              <a:spcAft>
                <a:spcPts val="0"/>
              </a:spcAft>
              <a:buFont typeface="Arial" charset="0"/>
              <a:buNone/>
              <a:defRPr/>
            </a:pPr>
            <a:r>
              <a:rPr lang="it-IT" sz="2600" b="1" dirty="0">
                <a:solidFill>
                  <a:srgbClr val="000000"/>
                </a:solidFill>
                <a:latin typeface="+mn-lt"/>
                <a:cs typeface="+mn-cs"/>
              </a:rPr>
              <a:t>A fronte di tali ipotesi di vizi </a:t>
            </a:r>
          </a:p>
          <a:p>
            <a:pPr algn="ctr" fontAlgn="auto">
              <a:spcBef>
                <a:spcPct val="20000"/>
              </a:spcBef>
              <a:spcAft>
                <a:spcPts val="0"/>
              </a:spcAft>
              <a:buFont typeface="Arial" charset="0"/>
              <a:buNone/>
              <a:defRPr/>
            </a:pPr>
            <a:r>
              <a:rPr lang="it-IT" sz="2600" b="1" dirty="0">
                <a:solidFill>
                  <a:srgbClr val="000000"/>
                </a:solidFill>
                <a:latin typeface="+mn-lt"/>
                <a:cs typeface="+mn-cs"/>
              </a:rPr>
              <a:t>del licenziamento disciplinare, </a:t>
            </a:r>
          </a:p>
          <a:p>
            <a:pPr algn="ctr" fontAlgn="auto">
              <a:spcBef>
                <a:spcPct val="20000"/>
              </a:spcBef>
              <a:spcAft>
                <a:spcPts val="0"/>
              </a:spcAft>
              <a:buFont typeface="Arial" charset="0"/>
              <a:buNone/>
              <a:defRPr/>
            </a:pPr>
            <a:r>
              <a:rPr lang="it-IT" sz="2600" b="1" dirty="0">
                <a:solidFill>
                  <a:srgbClr val="000000"/>
                </a:solidFill>
                <a:latin typeface="+mn-lt"/>
                <a:cs typeface="+mn-cs"/>
              </a:rPr>
              <a:t>come si è evoluta la disciplina sanzionatoria ????</a:t>
            </a:r>
          </a:p>
          <a:p>
            <a:pPr algn="ctr" fontAlgn="auto">
              <a:spcBef>
                <a:spcPct val="20000"/>
              </a:spcBef>
              <a:spcAft>
                <a:spcPts val="0"/>
              </a:spcAft>
              <a:buFont typeface="Arial" charset="0"/>
              <a:buNone/>
              <a:defRPr/>
            </a:pPr>
            <a:endParaRPr lang="it-IT" sz="2600" b="1" dirty="0">
              <a:solidFill>
                <a:srgbClr val="000000"/>
              </a:solidFill>
              <a:latin typeface="+mn-lt"/>
              <a:cs typeface="+mn-cs"/>
            </a:endParaRPr>
          </a:p>
          <a:p>
            <a:pPr algn="ctr" fontAlgn="auto">
              <a:spcBef>
                <a:spcPct val="20000"/>
              </a:spcBef>
              <a:spcAft>
                <a:spcPts val="0"/>
              </a:spcAft>
              <a:buFont typeface="Arial" charset="0"/>
              <a:buNone/>
              <a:defRPr/>
            </a:pPr>
            <a:endParaRPr lang="it-IT" sz="2600" b="1" dirty="0">
              <a:solidFill>
                <a:srgbClr val="000000"/>
              </a:solidFill>
              <a:latin typeface="+mn-lt"/>
              <a:cs typeface="+mn-cs"/>
            </a:endParaRPr>
          </a:p>
          <a:p>
            <a:pPr algn="ctr" fontAlgn="auto">
              <a:spcBef>
                <a:spcPct val="20000"/>
              </a:spcBef>
              <a:spcAft>
                <a:spcPts val="0"/>
              </a:spcAft>
              <a:buFont typeface="Arial" charset="0"/>
              <a:buNone/>
              <a:defRPr/>
            </a:pPr>
            <a:r>
              <a:rPr lang="it-IT" sz="2600" b="1" dirty="0">
                <a:solidFill>
                  <a:srgbClr val="000000"/>
                </a:solidFill>
                <a:latin typeface="+mn-lt"/>
                <a:cs typeface="+mn-cs"/>
              </a:rPr>
              <a:t>Come sono cambiate le sanzioni in capo al datore di lavoro che opera un licenziamento illegittimo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2C6BC22-FA4F-40DD-B1F2-6EFAB8DB4E7B}" type="slidenum">
              <a:rPr lang="it-IT" smtClean="0">
                <a:solidFill>
                  <a:prstClr val="white">
                    <a:tint val="75000"/>
                  </a:prstClr>
                </a:solidFill>
              </a:rPr>
              <a:pPr>
                <a:defRPr/>
              </a:pPr>
              <a:t>19</a:t>
            </a:fld>
            <a:endParaRPr lang="it-IT">
              <a:solidFill>
                <a:prstClr val="white">
                  <a:tint val="75000"/>
                </a:prstClr>
              </a:solidFill>
            </a:endParaRPr>
          </a:p>
        </p:txBody>
      </p:sp>
      <p:pic>
        <p:nvPicPr>
          <p:cNvPr id="3994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soggettiva del contratto collettivo</a:t>
            </a:r>
            <a:endParaRPr lang="it-IT" sz="2800" b="1" spc="-10" dirty="0">
              <a:solidFill>
                <a:prstClr val="black"/>
              </a:solidFill>
              <a:ea typeface="Calibri"/>
            </a:endParaRPr>
          </a:p>
          <a:p>
            <a:pPr fontAlgn="auto">
              <a:spcAft>
                <a:spcPts val="0"/>
              </a:spcAft>
              <a:defRPr/>
            </a:pPr>
            <a:endParaRPr lang="it-IT" sz="3000" b="1" dirty="0" smtClean="0">
              <a:solidFill>
                <a:sysClr val="windowText" lastClr="000000"/>
              </a:solidFill>
            </a:endParaRPr>
          </a:p>
          <a:p>
            <a:pPr fontAlgn="auto">
              <a:spcAft>
                <a:spcPts val="0"/>
              </a:spcAft>
              <a:defRPr/>
            </a:pPr>
            <a:r>
              <a:rPr lang="it-IT" sz="2400" b="1" dirty="0" smtClean="0">
                <a:solidFill>
                  <a:sysClr val="windowText" lastClr="000000"/>
                </a:solidFill>
              </a:rPr>
              <a:t>Datore di lavoro iscritto</a:t>
            </a:r>
          </a:p>
          <a:p>
            <a:pPr fontAlgn="auto">
              <a:spcAft>
                <a:spcPts val="0"/>
              </a:spcAft>
              <a:defRPr/>
            </a:pPr>
            <a:endParaRPr lang="it-IT" sz="3000" b="1" dirty="0" smtClean="0">
              <a:solidFill>
                <a:sysClr val="windowText" lastClr="000000"/>
              </a:solidFill>
            </a:endParaRPr>
          </a:p>
          <a:p>
            <a:pPr fontAlgn="auto">
              <a:spcAft>
                <a:spcPts val="0"/>
              </a:spcAft>
              <a:defRPr/>
            </a:pPr>
            <a:r>
              <a:rPr lang="it-IT" sz="2000" dirty="0" smtClean="0">
                <a:solidFill>
                  <a:sysClr val="windowText" lastClr="000000"/>
                </a:solidFill>
              </a:rPr>
              <a:t>Il </a:t>
            </a:r>
            <a:r>
              <a:rPr lang="it-IT" sz="2000" dirty="0">
                <a:solidFill>
                  <a:sysClr val="windowText" lastClr="000000"/>
                </a:solidFill>
              </a:rPr>
              <a:t>datore di lavoro può </a:t>
            </a:r>
            <a:r>
              <a:rPr lang="it-IT" sz="2000" b="1" dirty="0">
                <a:solidFill>
                  <a:sysClr val="windowText" lastClr="000000"/>
                </a:solidFill>
              </a:rPr>
              <a:t>scegliere liberamente </a:t>
            </a:r>
            <a:r>
              <a:rPr lang="it-IT" sz="2000" dirty="0">
                <a:solidFill>
                  <a:sysClr val="windowText" lastClr="000000"/>
                </a:solidFill>
              </a:rPr>
              <a:t>l’associazione sindacale a cui iscriversi ed una volta iscritto deve obbligatoriamente applicare il CCNL relativo all’associazione a cui ha </a:t>
            </a:r>
            <a:r>
              <a:rPr lang="it-IT" sz="2000" dirty="0" smtClean="0">
                <a:solidFill>
                  <a:sysClr val="windowText" lastClr="000000"/>
                </a:solidFill>
              </a:rPr>
              <a:t>aderito. In </a:t>
            </a:r>
            <a:r>
              <a:rPr lang="it-IT" sz="2000" dirty="0">
                <a:solidFill>
                  <a:sysClr val="windowText" lastClr="000000"/>
                </a:solidFill>
              </a:rPr>
              <a:t>tal caso </a:t>
            </a:r>
            <a:r>
              <a:rPr lang="it-IT" sz="2000" b="1" dirty="0">
                <a:solidFill>
                  <a:sysClr val="windowText" lastClr="000000"/>
                </a:solidFill>
              </a:rPr>
              <a:t>il CCNL si applica a tutti i dipendenti</a:t>
            </a:r>
            <a:r>
              <a:rPr lang="it-IT" sz="2000" dirty="0">
                <a:solidFill>
                  <a:sysClr val="windowText" lastClr="000000"/>
                </a:solidFill>
              </a:rPr>
              <a:t>, a prescindere dalla mansione concretamente svolta dai medesimi.</a:t>
            </a:r>
          </a:p>
          <a:p>
            <a:pPr marL="457200" indent="-457200" algn="just" fontAlgn="auto">
              <a:spcAft>
                <a:spcPts val="0"/>
              </a:spcAft>
              <a:buFont typeface="+mj-lt"/>
              <a:buAutoNum type="arabicPeriod"/>
              <a:defRPr/>
            </a:pPr>
            <a:endParaRPr lang="it-IT" sz="2000" dirty="0">
              <a:solidFill>
                <a:sysClr val="windowText" lastClr="000000"/>
              </a:solidFill>
            </a:endParaRPr>
          </a:p>
          <a:p>
            <a:pPr algn="just" fontAlgn="auto">
              <a:spcAft>
                <a:spcPts val="0"/>
              </a:spcAft>
              <a:defRPr/>
            </a:pPr>
            <a:endParaRPr lang="it-IT" sz="2000" dirty="0">
              <a:solidFill>
                <a:sysClr val="windowText" lastClr="000000"/>
              </a:solidFill>
            </a:endParaRPr>
          </a:p>
        </p:txBody>
      </p:sp>
      <p:pic>
        <p:nvPicPr>
          <p:cNvPr id="3994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2B55A03-654F-4711-BBC2-69DFEFE728A4}" type="slidenum">
              <a:rPr lang="it-IT" smtClean="0"/>
              <a:pPr>
                <a:defRPr/>
              </a:pPr>
              <a:t>190</a:t>
            </a:fld>
            <a:endParaRPr lang="it-IT"/>
          </a:p>
        </p:txBody>
      </p:sp>
      <p:pic>
        <p:nvPicPr>
          <p:cNvPr id="21504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04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752975"/>
          </a:xfrm>
          <a:prstGeom prst="rect">
            <a:avLst/>
          </a:prstGeom>
          <a:ln>
            <a:solidFill>
              <a:schemeClr val="tx2">
                <a:lumMod val="20000"/>
                <a:lumOff val="80000"/>
              </a:schemeClr>
            </a:solidFill>
          </a:ln>
        </p:spPr>
        <p:txBody>
          <a:bodyPr>
            <a:normAutofit fontScale="92500" lnSpcReduction="10000"/>
          </a:bodyPr>
          <a:lstStyle/>
          <a:p>
            <a:pPr algn="ctr" fontAlgn="auto">
              <a:spcBef>
                <a:spcPct val="20000"/>
              </a:spcBef>
              <a:spcAft>
                <a:spcPts val="0"/>
              </a:spcAft>
              <a:buFont typeface="Arial" charset="0"/>
              <a:buNone/>
              <a:defRPr/>
            </a:pPr>
            <a:endParaRPr lang="it-IT" sz="800" b="1" dirty="0">
              <a:latin typeface="+mn-lt"/>
              <a:cs typeface="+mn-cs"/>
            </a:endParaRPr>
          </a:p>
          <a:p>
            <a:pPr algn="ctr" fontAlgn="auto">
              <a:spcBef>
                <a:spcPct val="20000"/>
              </a:spcBef>
              <a:spcAft>
                <a:spcPts val="0"/>
              </a:spcAft>
              <a:buFont typeface="Arial" charset="0"/>
              <a:buNone/>
              <a:defRPr/>
            </a:pPr>
            <a:r>
              <a:rPr lang="it-IT" sz="2800" b="1" dirty="0">
                <a:solidFill>
                  <a:srgbClr val="000000"/>
                </a:solidFill>
                <a:latin typeface="+mn-lt"/>
                <a:cs typeface="+mn-cs"/>
              </a:rPr>
              <a:t>Scenario ordinamentale “trifasico”:</a:t>
            </a:r>
          </a:p>
          <a:p>
            <a:pPr algn="ctr" fontAlgn="auto">
              <a:spcBef>
                <a:spcPct val="20000"/>
              </a:spcBef>
              <a:spcAft>
                <a:spcPts val="0"/>
              </a:spcAft>
              <a:buFont typeface="Arial" charset="0"/>
              <a:buNone/>
              <a:defRPr/>
            </a:pPr>
            <a:endParaRPr lang="it-IT" sz="800" b="1" dirty="0">
              <a:solidFill>
                <a:srgbClr val="000000"/>
              </a:solidFill>
              <a:latin typeface="+mn-lt"/>
              <a:cs typeface="+mn-cs"/>
            </a:endParaRPr>
          </a:p>
          <a:p>
            <a:pPr marL="514350" indent="-514350" algn="just" fontAlgn="auto">
              <a:spcBef>
                <a:spcPts val="1200"/>
              </a:spcBef>
              <a:spcAft>
                <a:spcPts val="1200"/>
              </a:spcAft>
              <a:buFont typeface="Arial" pitchFamily="34" charset="0"/>
              <a:buNone/>
              <a:defRPr/>
            </a:pPr>
            <a:r>
              <a:rPr lang="it-IT" sz="2800" b="1" dirty="0">
                <a:solidFill>
                  <a:srgbClr val="000000"/>
                </a:solidFill>
                <a:latin typeface="+mn-lt"/>
                <a:cs typeface="+mn-cs"/>
              </a:rPr>
              <a:t>1)</a:t>
            </a:r>
            <a:r>
              <a:rPr lang="it-IT" sz="2800" dirty="0">
                <a:solidFill>
                  <a:srgbClr val="000000"/>
                </a:solidFill>
                <a:latin typeface="+mn-lt"/>
                <a:cs typeface="+mn-cs"/>
              </a:rPr>
              <a:t> una cospicua, benché residuale, casistica </a:t>
            </a:r>
            <a:r>
              <a:rPr lang="it-IT" sz="2800" i="1" dirty="0">
                <a:solidFill>
                  <a:srgbClr val="000000"/>
                </a:solidFill>
                <a:latin typeface="+mn-lt"/>
                <a:cs typeface="+mn-cs"/>
              </a:rPr>
              <a:t>ex</a:t>
            </a:r>
            <a:r>
              <a:rPr lang="it-IT" sz="2800" dirty="0">
                <a:solidFill>
                  <a:srgbClr val="000000"/>
                </a:solidFill>
                <a:latin typeface="+mn-lt"/>
                <a:cs typeface="+mn-cs"/>
              </a:rPr>
              <a:t> art. 18 St. lav. ante riforma Fornero; </a:t>
            </a:r>
          </a:p>
          <a:p>
            <a:pPr marL="514350" indent="-514350" algn="just" fontAlgn="auto">
              <a:spcBef>
                <a:spcPts val="1200"/>
              </a:spcBef>
              <a:spcAft>
                <a:spcPts val="1200"/>
              </a:spcAft>
              <a:buFont typeface="Arial" pitchFamily="34" charset="0"/>
              <a:buNone/>
              <a:defRPr/>
            </a:pPr>
            <a:r>
              <a:rPr lang="it-IT" sz="2800" b="1" dirty="0">
                <a:solidFill>
                  <a:srgbClr val="000000"/>
                </a:solidFill>
                <a:latin typeface="+mn-lt"/>
                <a:cs typeface="+mn-cs"/>
              </a:rPr>
              <a:t>2)</a:t>
            </a:r>
            <a:r>
              <a:rPr lang="it-IT" sz="2800" dirty="0">
                <a:solidFill>
                  <a:srgbClr val="000000"/>
                </a:solidFill>
                <a:latin typeface="+mn-lt"/>
                <a:cs typeface="+mn-cs"/>
              </a:rPr>
              <a:t> una altrettanto cospicua casistica disciplinata dall’art 18, post legge Fornero, che, rispetto alla prima, sarà operativa a lungo; </a:t>
            </a:r>
          </a:p>
          <a:p>
            <a:pPr marL="514350" indent="-514350" algn="just" fontAlgn="auto">
              <a:spcBef>
                <a:spcPts val="1200"/>
              </a:spcBef>
              <a:spcAft>
                <a:spcPts val="1200"/>
              </a:spcAft>
              <a:buFont typeface="Arial" pitchFamily="34" charset="0"/>
              <a:buNone/>
              <a:defRPr/>
            </a:pPr>
            <a:r>
              <a:rPr lang="it-IT" sz="2800" b="1" dirty="0">
                <a:solidFill>
                  <a:srgbClr val="000000"/>
                </a:solidFill>
                <a:latin typeface="+mn-lt"/>
                <a:cs typeface="+mn-cs"/>
              </a:rPr>
              <a:t>3)</a:t>
            </a:r>
            <a:r>
              <a:rPr lang="it-IT" sz="2800" dirty="0">
                <a:solidFill>
                  <a:srgbClr val="000000"/>
                </a:solidFill>
                <a:latin typeface="+mn-lt"/>
                <a:cs typeface="+mn-cs"/>
              </a:rPr>
              <a:t> la casistica scaturente dal nuovo regime delle tutele contemplato dal d.lgs. n. 23/2015 .</a:t>
            </a:r>
          </a:p>
          <a:p>
            <a:pPr algn="ctr" fontAlgn="auto">
              <a:spcBef>
                <a:spcPct val="20000"/>
              </a:spcBef>
              <a:spcAft>
                <a:spcPts val="0"/>
              </a:spcAft>
              <a:buFont typeface="Arial" pitchFamily="34" charset="0"/>
              <a:buNone/>
              <a:defRPr/>
            </a:pPr>
            <a:r>
              <a:rPr lang="it-IT" sz="2800" dirty="0">
                <a:latin typeface="+mn-lt"/>
                <a:cs typeface="+mn-cs"/>
              </a:rPr>
              <a:t> </a:t>
            </a:r>
            <a:endParaRPr lang="it-IT" sz="2600" b="1" dirty="0">
              <a:latin typeface="+mn-lt"/>
              <a:cs typeface="+mn-cs"/>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C013A53-EBC7-4A7C-889F-90664A0568F7}" type="slidenum">
              <a:rPr lang="it-IT" smtClean="0"/>
              <a:pPr>
                <a:defRPr/>
              </a:pPr>
              <a:t>191</a:t>
            </a:fld>
            <a:endParaRPr lang="it-IT"/>
          </a:p>
        </p:txBody>
      </p:sp>
      <p:pic>
        <p:nvPicPr>
          <p:cNvPr id="21606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607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895850"/>
          </a:xfrm>
          <a:prstGeom prst="rect">
            <a:avLst/>
          </a:prstGeom>
          <a:ln>
            <a:solidFill>
              <a:schemeClr val="tx2">
                <a:lumMod val="20000"/>
                <a:lumOff val="80000"/>
              </a:schemeClr>
            </a:solidFill>
          </a:ln>
        </p:spPr>
        <p:txBody>
          <a:bodyPr>
            <a:normAutofit fontScale="92500" lnSpcReduction="20000"/>
          </a:bodyPr>
          <a:lstStyle/>
          <a:p>
            <a:pPr algn="ctr" fontAlgn="auto">
              <a:spcBef>
                <a:spcPct val="20000"/>
              </a:spcBef>
              <a:spcAft>
                <a:spcPts val="0"/>
              </a:spcAft>
              <a:buFont typeface="Arial" charset="0"/>
              <a:buNone/>
              <a:defRPr/>
            </a:pPr>
            <a:endParaRPr lang="it-IT" sz="900" b="1" dirty="0">
              <a:latin typeface="+mn-lt"/>
              <a:cs typeface="+mn-cs"/>
            </a:endParaRPr>
          </a:p>
          <a:p>
            <a:pPr algn="ctr" fontAlgn="auto">
              <a:spcBef>
                <a:spcPct val="20000"/>
              </a:spcBef>
              <a:spcAft>
                <a:spcPts val="0"/>
              </a:spcAft>
              <a:buFont typeface="Arial" charset="0"/>
              <a:buNone/>
              <a:defRPr/>
            </a:pPr>
            <a:endParaRPr lang="it-IT" sz="900" b="1" dirty="0">
              <a:latin typeface="+mn-lt"/>
              <a:cs typeface="+mn-cs"/>
            </a:endParaRPr>
          </a:p>
          <a:p>
            <a:pPr algn="ctr" fontAlgn="auto">
              <a:spcBef>
                <a:spcPct val="20000"/>
              </a:spcBef>
              <a:spcAft>
                <a:spcPts val="0"/>
              </a:spcAft>
              <a:buFont typeface="Arial" charset="0"/>
              <a:buNone/>
              <a:defRPr/>
            </a:pPr>
            <a:r>
              <a:rPr lang="it-IT" sz="2800" b="1" dirty="0">
                <a:solidFill>
                  <a:srgbClr val="000000"/>
                </a:solidFill>
                <a:latin typeface="+mn-lt"/>
                <a:cs typeface="+mn-cs"/>
              </a:rPr>
              <a:t>1.  </a:t>
            </a:r>
            <a:r>
              <a:rPr lang="it-IT" sz="2800" b="1" u="sng" dirty="0">
                <a:solidFill>
                  <a:srgbClr val="000000"/>
                </a:solidFill>
                <a:latin typeface="+mn-lt"/>
                <a:cs typeface="+mn-cs"/>
              </a:rPr>
              <a:t>Regime sanzionatorio fino al 2012</a:t>
            </a:r>
          </a:p>
          <a:p>
            <a:pPr algn="just" fontAlgn="auto">
              <a:spcBef>
                <a:spcPct val="20000"/>
              </a:spcBef>
              <a:spcAft>
                <a:spcPts val="0"/>
              </a:spcAft>
              <a:buFont typeface="Arial" charset="0"/>
              <a:buNone/>
              <a:defRPr/>
            </a:pPr>
            <a:endParaRPr lang="it-IT" sz="900" dirty="0">
              <a:solidFill>
                <a:srgbClr val="000000"/>
              </a:solidFill>
              <a:latin typeface="+mn-lt"/>
              <a:cs typeface="+mn-cs"/>
            </a:endParaRPr>
          </a:p>
          <a:p>
            <a:pPr algn="just" fontAlgn="auto">
              <a:spcBef>
                <a:spcPct val="20000"/>
              </a:spcBef>
              <a:spcAft>
                <a:spcPts val="0"/>
              </a:spcAft>
              <a:buFont typeface="Arial" charset="0"/>
              <a:buNone/>
              <a:defRPr/>
            </a:pPr>
            <a:r>
              <a:rPr lang="it-IT" sz="2400" dirty="0">
                <a:solidFill>
                  <a:srgbClr val="000000"/>
                </a:solidFill>
                <a:latin typeface="+mn-lt"/>
                <a:cs typeface="+mn-cs"/>
              </a:rPr>
              <a:t>Sino al 2012 tutti questi vizi davano luogo – per i rapporti di lavoro soggetti all’art. 18 dello statuto dei lavoratori – ad </a:t>
            </a:r>
            <a:r>
              <a:rPr lang="it-IT" sz="2400" b="1" dirty="0">
                <a:solidFill>
                  <a:srgbClr val="000000"/>
                </a:solidFill>
                <a:latin typeface="+mn-lt"/>
                <a:cs typeface="+mn-cs"/>
              </a:rPr>
              <a:t>un unico regime sanzionatorio</a:t>
            </a:r>
            <a:r>
              <a:rPr lang="it-IT" sz="2400" dirty="0">
                <a:solidFill>
                  <a:srgbClr val="000000"/>
                </a:solidFill>
                <a:latin typeface="+mn-lt"/>
                <a:cs typeface="+mn-cs"/>
              </a:rPr>
              <a:t>, consistente nel diritto del lavoratore </a:t>
            </a:r>
            <a:r>
              <a:rPr lang="it-IT" sz="2400" b="1" dirty="0">
                <a:solidFill>
                  <a:srgbClr val="000000"/>
                </a:solidFill>
                <a:latin typeface="+mn-lt"/>
                <a:cs typeface="+mn-cs"/>
              </a:rPr>
              <a:t>alla reintegrazione nel posto di lavoro</a:t>
            </a:r>
            <a:r>
              <a:rPr lang="it-IT" sz="2400" dirty="0">
                <a:solidFill>
                  <a:srgbClr val="000000"/>
                </a:solidFill>
                <a:latin typeface="+mn-lt"/>
                <a:cs typeface="+mn-cs"/>
              </a:rPr>
              <a:t> e al </a:t>
            </a:r>
            <a:r>
              <a:rPr lang="it-IT" sz="2400" b="1" dirty="0">
                <a:solidFill>
                  <a:srgbClr val="000000"/>
                </a:solidFill>
                <a:latin typeface="+mn-lt"/>
                <a:cs typeface="+mn-cs"/>
              </a:rPr>
              <a:t>risarcimento integrale del danno retributivo </a:t>
            </a:r>
            <a:r>
              <a:rPr lang="it-IT" sz="2400" dirty="0">
                <a:solidFill>
                  <a:srgbClr val="000000"/>
                </a:solidFill>
                <a:latin typeface="+mn-lt"/>
                <a:cs typeface="+mn-cs"/>
              </a:rPr>
              <a:t>(e al versamento dei contributi previdenziali) per il </a:t>
            </a:r>
            <a:r>
              <a:rPr lang="it-IT" sz="2400" b="1" dirty="0">
                <a:solidFill>
                  <a:srgbClr val="000000"/>
                </a:solidFill>
                <a:latin typeface="+mn-lt"/>
                <a:cs typeface="+mn-cs"/>
              </a:rPr>
              <a:t>periodo tra il momento del licenziamento alla reintegrazione</a:t>
            </a:r>
            <a:r>
              <a:rPr lang="it-IT" sz="2400" dirty="0">
                <a:solidFill>
                  <a:srgbClr val="000000"/>
                </a:solidFill>
                <a:latin typeface="+mn-lt"/>
                <a:cs typeface="+mn-cs"/>
              </a:rPr>
              <a:t>. </a:t>
            </a:r>
          </a:p>
          <a:p>
            <a:pPr algn="just" fontAlgn="auto">
              <a:spcBef>
                <a:spcPct val="20000"/>
              </a:spcBef>
              <a:spcAft>
                <a:spcPts val="0"/>
              </a:spcAft>
              <a:buFont typeface="Arial" charset="0"/>
              <a:buNone/>
              <a:defRPr/>
            </a:pPr>
            <a:endParaRPr lang="it-IT" sz="900" dirty="0">
              <a:solidFill>
                <a:srgbClr val="000000"/>
              </a:solidFill>
              <a:latin typeface="+mn-lt"/>
              <a:cs typeface="+mn-cs"/>
            </a:endParaRPr>
          </a:p>
          <a:p>
            <a:pPr algn="just" fontAlgn="auto">
              <a:spcBef>
                <a:spcPct val="20000"/>
              </a:spcBef>
              <a:spcAft>
                <a:spcPts val="0"/>
              </a:spcAft>
              <a:buFont typeface="Arial" charset="0"/>
              <a:buNone/>
              <a:defRPr/>
            </a:pPr>
            <a:r>
              <a:rPr lang="it-IT" sz="2400" dirty="0">
                <a:solidFill>
                  <a:srgbClr val="000000"/>
                </a:solidFill>
                <a:latin typeface="+mn-lt"/>
                <a:cs typeface="+mn-cs"/>
              </a:rPr>
              <a:t>Dunque era </a:t>
            </a:r>
            <a:r>
              <a:rPr lang="it-IT" sz="2400" b="1" dirty="0">
                <a:solidFill>
                  <a:srgbClr val="000000"/>
                </a:solidFill>
                <a:latin typeface="+mn-lt"/>
                <a:cs typeface="+mn-cs"/>
              </a:rPr>
              <a:t>sempre garantita </a:t>
            </a:r>
            <a:r>
              <a:rPr lang="it-IT" sz="2400" dirty="0">
                <a:solidFill>
                  <a:srgbClr val="000000"/>
                </a:solidFill>
                <a:latin typeface="+mn-lt"/>
                <a:cs typeface="+mn-cs"/>
              </a:rPr>
              <a:t>– se il Giudice riteneva ingiustificato il recesso, per uno o più dei vizi sopra esemplificati – </a:t>
            </a:r>
            <a:r>
              <a:rPr lang="it-IT" sz="2400" b="1" dirty="0">
                <a:solidFill>
                  <a:srgbClr val="000000"/>
                </a:solidFill>
                <a:latin typeface="+mn-lt"/>
                <a:cs typeface="+mn-cs"/>
              </a:rPr>
              <a:t>la stabilità del posto di lavoro</a:t>
            </a:r>
            <a:r>
              <a:rPr lang="it-IT" sz="2400" dirty="0">
                <a:solidFill>
                  <a:srgbClr val="000000"/>
                </a:solidFill>
                <a:latin typeface="+mn-lt"/>
                <a:cs typeface="+mn-cs"/>
              </a:rPr>
              <a:t> (salvo il diritto del lavoratore, una volta intervenuta la sentenza di reintegrazione, di </a:t>
            </a:r>
            <a:r>
              <a:rPr lang="it-IT" sz="2400" i="1" dirty="0">
                <a:solidFill>
                  <a:srgbClr val="000000"/>
                </a:solidFill>
                <a:latin typeface="+mn-lt"/>
                <a:cs typeface="+mn-cs"/>
              </a:rPr>
              <a:t>rinunciare al rientro </a:t>
            </a:r>
            <a:r>
              <a:rPr lang="it-IT" sz="2400" dirty="0">
                <a:solidFill>
                  <a:srgbClr val="000000"/>
                </a:solidFill>
                <a:latin typeface="+mn-lt"/>
                <a:cs typeface="+mn-cs"/>
              </a:rPr>
              <a:t>in servizio optando per una </a:t>
            </a:r>
            <a:r>
              <a:rPr lang="it-IT" sz="2400" i="1" dirty="0">
                <a:solidFill>
                  <a:srgbClr val="000000"/>
                </a:solidFill>
                <a:latin typeface="+mn-lt"/>
                <a:cs typeface="+mn-cs"/>
              </a:rPr>
              <a:t>indennità alternativa</a:t>
            </a:r>
            <a:r>
              <a:rPr lang="it-IT" sz="2400" dirty="0">
                <a:solidFill>
                  <a:srgbClr val="000000"/>
                </a:solidFill>
                <a:latin typeface="+mn-lt"/>
                <a:cs typeface="+mn-cs"/>
              </a:rPr>
              <a:t>, di quindici mensilità di retribuzione globale di fatto, aggiuntiva rispetto al risarcimento ottenuto per il periodo di illegittimo allontanamento). </a:t>
            </a:r>
            <a:endParaRPr lang="it-IT" sz="2400" b="1"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510997B-CB80-48D9-81C7-B7FE9058B0F6}" type="slidenum">
              <a:rPr lang="it-IT" smtClean="0"/>
              <a:pPr>
                <a:defRPr/>
              </a:pPr>
              <a:t>192</a:t>
            </a:fld>
            <a:endParaRPr lang="it-IT"/>
          </a:p>
        </p:txBody>
      </p:sp>
      <p:pic>
        <p:nvPicPr>
          <p:cNvPr id="21709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709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00808"/>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endParaRPr lang="it-IT" sz="800" b="1" dirty="0">
              <a:latin typeface="+mn-lt"/>
              <a:cs typeface="+mn-cs"/>
            </a:endParaRPr>
          </a:p>
          <a:p>
            <a:pPr algn="ctr" fontAlgn="auto">
              <a:spcBef>
                <a:spcPct val="20000"/>
              </a:spcBef>
              <a:spcAft>
                <a:spcPts val="0"/>
              </a:spcAft>
              <a:buFont typeface="Arial" charset="0"/>
              <a:buNone/>
              <a:defRPr/>
            </a:pPr>
            <a:r>
              <a:rPr lang="it-IT" sz="2600" b="1" dirty="0">
                <a:solidFill>
                  <a:srgbClr val="000000"/>
                </a:solidFill>
                <a:latin typeface="+mn-lt"/>
                <a:cs typeface="+mn-cs"/>
              </a:rPr>
              <a:t>2. </a:t>
            </a:r>
            <a:r>
              <a:rPr lang="it-IT" sz="2600" b="1" u="sng" dirty="0">
                <a:solidFill>
                  <a:srgbClr val="000000"/>
                </a:solidFill>
                <a:latin typeface="+mn-lt"/>
                <a:cs typeface="+mn-cs"/>
              </a:rPr>
              <a:t>Regime sanzionatorio post Riforma Fornero</a:t>
            </a:r>
          </a:p>
          <a:p>
            <a:pPr algn="ctr" fontAlgn="auto">
              <a:spcBef>
                <a:spcPct val="20000"/>
              </a:spcBef>
              <a:spcAft>
                <a:spcPts val="0"/>
              </a:spcAft>
              <a:buFont typeface="Arial" charset="0"/>
              <a:buNone/>
              <a:defRPr/>
            </a:pPr>
            <a:endParaRPr lang="it-IT" sz="1600" dirty="0">
              <a:solidFill>
                <a:srgbClr val="000000"/>
              </a:solidFill>
              <a:latin typeface="+mn-lt"/>
              <a:cs typeface="+mn-cs"/>
            </a:endParaRPr>
          </a:p>
          <a:p>
            <a:pPr algn="just" fontAlgn="auto">
              <a:spcBef>
                <a:spcPct val="20000"/>
              </a:spcBef>
              <a:spcAft>
                <a:spcPts val="0"/>
              </a:spcAft>
              <a:buFont typeface="Arial" pitchFamily="34" charset="0"/>
              <a:buNone/>
              <a:defRPr/>
            </a:pPr>
            <a:r>
              <a:rPr lang="it-IT" sz="2400" dirty="0">
                <a:solidFill>
                  <a:srgbClr val="000000"/>
                </a:solidFill>
                <a:latin typeface="+mn-lt"/>
                <a:cs typeface="+mn-cs"/>
              </a:rPr>
              <a:t>Con la legge n. 92/2012 è stato modificato il testo dell’art. 18 </a:t>
            </a:r>
            <a:r>
              <a:rPr lang="it-IT" sz="2400" dirty="0" err="1">
                <a:solidFill>
                  <a:srgbClr val="000000"/>
                </a:solidFill>
                <a:latin typeface="+mn-lt"/>
                <a:cs typeface="+mn-cs"/>
              </a:rPr>
              <a:t>stat</a:t>
            </a:r>
            <a:r>
              <a:rPr lang="it-IT" sz="2400" dirty="0">
                <a:solidFill>
                  <a:srgbClr val="000000"/>
                </a:solidFill>
                <a:latin typeface="+mn-lt"/>
                <a:cs typeface="+mn-cs"/>
              </a:rPr>
              <a:t>. lav. prevedendo regimi sanzionatori distinti … che ancora oggi si applicano ai lavoratori non interessati al CTC, in quanto già in forza al 7 marzo 2015.</a:t>
            </a:r>
          </a:p>
          <a:p>
            <a:pPr algn="ctr" fontAlgn="auto">
              <a:spcBef>
                <a:spcPct val="20000"/>
              </a:spcBef>
              <a:spcAft>
                <a:spcPts val="0"/>
              </a:spcAft>
              <a:buFont typeface="Arial" charset="0"/>
              <a:buNone/>
              <a:defRPr/>
            </a:pPr>
            <a:endParaRPr lang="it-IT" sz="2400" dirty="0">
              <a:solidFill>
                <a:srgbClr val="000000"/>
              </a:solidFill>
              <a:latin typeface="+mn-lt"/>
              <a:cs typeface="+mn-cs"/>
            </a:endParaRPr>
          </a:p>
          <a:p>
            <a:pPr algn="ctr" fontAlgn="auto">
              <a:spcBef>
                <a:spcPct val="20000"/>
              </a:spcBef>
              <a:spcAft>
                <a:spcPts val="0"/>
              </a:spcAft>
              <a:buFont typeface="Arial" charset="0"/>
              <a:buNone/>
              <a:defRPr/>
            </a:pPr>
            <a:endParaRPr lang="it-IT" sz="2400" dirty="0">
              <a:solidFill>
                <a:srgbClr val="000000"/>
              </a:solidFill>
              <a:latin typeface="+mn-lt"/>
              <a:cs typeface="+mn-cs"/>
            </a:endParaRPr>
          </a:p>
          <a:p>
            <a:pPr algn="just" fontAlgn="auto">
              <a:spcBef>
                <a:spcPct val="20000"/>
              </a:spcBef>
              <a:spcAft>
                <a:spcPts val="0"/>
              </a:spcAft>
              <a:buFont typeface="Arial" charset="0"/>
              <a:buNone/>
              <a:defRPr/>
            </a:pPr>
            <a:r>
              <a:rPr lang="it-IT" sz="2400" dirty="0">
                <a:solidFill>
                  <a:srgbClr val="000000"/>
                </a:solidFill>
                <a:latin typeface="+mn-lt"/>
                <a:cs typeface="+mn-cs"/>
              </a:rPr>
              <a:t>Per quel che riguarda il licenziamento disciplinare, </a:t>
            </a:r>
            <a:r>
              <a:rPr lang="it-IT" sz="2400" b="1" dirty="0">
                <a:solidFill>
                  <a:srgbClr val="000000"/>
                </a:solidFill>
                <a:latin typeface="+mn-lt"/>
                <a:cs typeface="+mn-cs"/>
              </a:rPr>
              <a:t>i regimi sanzionatori possibili sono tre</a:t>
            </a:r>
            <a:r>
              <a:rPr lang="it-IT" sz="2400" dirty="0">
                <a:solidFill>
                  <a:srgbClr val="000000"/>
                </a:solidFill>
                <a:latin typeface="+mn-lt"/>
                <a:cs typeface="+mn-cs"/>
              </a:rPr>
              <a:t>:       </a:t>
            </a:r>
          </a:p>
        </p:txBody>
      </p:sp>
      <p:sp>
        <p:nvSpPr>
          <p:cNvPr id="8" name="Freccia a destra 7"/>
          <p:cNvSpPr/>
          <p:nvPr/>
        </p:nvSpPr>
        <p:spPr>
          <a:xfrm>
            <a:off x="8027988" y="5589588"/>
            <a:ext cx="360362"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181E5C1-89D2-4CA4-8BD2-99F7623B96D0}" type="slidenum">
              <a:rPr lang="it-IT" smtClean="0"/>
              <a:pPr>
                <a:defRPr/>
              </a:pPr>
              <a:t>193</a:t>
            </a:fld>
            <a:endParaRPr lang="it-IT"/>
          </a:p>
        </p:txBody>
      </p:sp>
      <p:pic>
        <p:nvPicPr>
          <p:cNvPr id="21811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811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r>
              <a:rPr lang="it-IT" sz="2600" b="1" dirty="0">
                <a:solidFill>
                  <a:srgbClr val="000000"/>
                </a:solidFill>
                <a:latin typeface="+mn-lt"/>
                <a:cs typeface="+mn-cs"/>
              </a:rPr>
              <a:t>2. </a:t>
            </a:r>
            <a:r>
              <a:rPr lang="it-IT" sz="2600" b="1" u="sng" dirty="0">
                <a:solidFill>
                  <a:srgbClr val="000000"/>
                </a:solidFill>
                <a:latin typeface="+mn-lt"/>
                <a:cs typeface="+mn-cs"/>
              </a:rPr>
              <a:t>Regime sanzionatorio post Riforma Fornero</a:t>
            </a:r>
          </a:p>
          <a:p>
            <a:pPr algn="ctr" fontAlgn="auto">
              <a:spcBef>
                <a:spcPct val="20000"/>
              </a:spcBef>
              <a:spcAft>
                <a:spcPts val="0"/>
              </a:spcAft>
              <a:buFont typeface="Arial" charset="0"/>
              <a:buNone/>
              <a:defRPr/>
            </a:pPr>
            <a:endParaRPr lang="it-IT" sz="1600" dirty="0">
              <a:solidFill>
                <a:srgbClr val="000000"/>
              </a:solidFill>
              <a:latin typeface="+mn-lt"/>
              <a:cs typeface="+mn-cs"/>
            </a:endParaRPr>
          </a:p>
          <a:p>
            <a:pPr algn="just" fontAlgn="auto">
              <a:spcBef>
                <a:spcPct val="20000"/>
              </a:spcBef>
              <a:spcAft>
                <a:spcPts val="0"/>
              </a:spcAft>
              <a:buFont typeface="Arial" charset="0"/>
              <a:buNone/>
              <a:defRPr/>
            </a:pPr>
            <a:r>
              <a:rPr lang="it-IT" sz="2400" b="1" u="sng" dirty="0">
                <a:solidFill>
                  <a:srgbClr val="000000"/>
                </a:solidFill>
                <a:latin typeface="+mn-lt"/>
                <a:cs typeface="+mn-cs"/>
              </a:rPr>
              <a:t>1° Regime</a:t>
            </a:r>
          </a:p>
          <a:p>
            <a:pPr algn="just" fontAlgn="auto">
              <a:spcBef>
                <a:spcPct val="20000"/>
              </a:spcBef>
              <a:spcAft>
                <a:spcPts val="0"/>
              </a:spcAft>
              <a:buFont typeface="Arial" charset="0"/>
              <a:buNone/>
              <a:defRPr/>
            </a:pPr>
            <a:r>
              <a:rPr lang="it-IT" sz="2400" dirty="0">
                <a:solidFill>
                  <a:srgbClr val="000000"/>
                </a:solidFill>
                <a:latin typeface="+mn-lt"/>
                <a:cs typeface="+mn-cs"/>
              </a:rPr>
              <a:t>Continua a trovare applicazione la sanzione della </a:t>
            </a:r>
            <a:r>
              <a:rPr lang="it-IT" sz="2400" b="1" dirty="0">
                <a:solidFill>
                  <a:srgbClr val="000000"/>
                </a:solidFill>
                <a:latin typeface="+mn-lt"/>
                <a:cs typeface="+mn-cs"/>
              </a:rPr>
              <a:t>reintegrazione</a:t>
            </a:r>
            <a:r>
              <a:rPr lang="it-IT" sz="2400" dirty="0">
                <a:solidFill>
                  <a:srgbClr val="000000"/>
                </a:solidFill>
                <a:latin typeface="+mn-lt"/>
                <a:cs typeface="+mn-cs"/>
              </a:rPr>
              <a:t> nel posto di lavoro e del </a:t>
            </a:r>
            <a:r>
              <a:rPr lang="it-IT" sz="2400" b="1" dirty="0">
                <a:solidFill>
                  <a:srgbClr val="000000"/>
                </a:solidFill>
                <a:latin typeface="+mn-lt"/>
                <a:cs typeface="+mn-cs"/>
              </a:rPr>
              <a:t>risarcimento</a:t>
            </a:r>
            <a:r>
              <a:rPr lang="it-IT" sz="2400" dirty="0">
                <a:solidFill>
                  <a:srgbClr val="000000"/>
                </a:solidFill>
                <a:latin typeface="+mn-lt"/>
                <a:cs typeface="+mn-cs"/>
              </a:rPr>
              <a:t> del danno per il periodo di allontanamento (ma con un tetto massimo equivalente a 12 mensilità di retribuzione globale di fatto), quando il Giudice accerta che non ricorrono il giustificato motivo soggettivo o la giusta causa addotti dal datore di lavoro “</a:t>
            </a:r>
            <a:r>
              <a:rPr lang="it-IT" sz="2400" b="1" i="1" dirty="0">
                <a:solidFill>
                  <a:srgbClr val="000000"/>
                </a:solidFill>
                <a:latin typeface="+mn-lt"/>
                <a:cs typeface="+mn-cs"/>
              </a:rPr>
              <a:t>per </a:t>
            </a:r>
            <a:r>
              <a:rPr lang="it-IT" sz="2400" b="1" i="1" u="sng" dirty="0">
                <a:solidFill>
                  <a:srgbClr val="000000"/>
                </a:solidFill>
                <a:latin typeface="+mn-lt"/>
                <a:cs typeface="+mn-cs"/>
              </a:rPr>
              <a:t>insussistenza del fatto contestato </a:t>
            </a:r>
            <a:r>
              <a:rPr lang="it-IT" sz="2400" b="1" i="1" dirty="0">
                <a:solidFill>
                  <a:srgbClr val="000000"/>
                </a:solidFill>
                <a:latin typeface="+mn-lt"/>
                <a:cs typeface="+mn-cs"/>
              </a:rPr>
              <a:t>ovvero perché il fatto rientra tra le condotte punibili con una sanzione conservativa sulla base delle previsioni dei contratti collettivi ovvero dei codici disciplinari applicabili</a:t>
            </a:r>
            <a:r>
              <a:rPr lang="it-IT" sz="2400" dirty="0">
                <a:solidFill>
                  <a:srgbClr val="000000"/>
                </a:solidFill>
                <a:latin typeface="+mn-lt"/>
                <a:cs typeface="+mn-cs"/>
              </a:rPr>
              <a:t>”. </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F99E4BC-9105-4154-879F-E59383D6C3CE}" type="slidenum">
              <a:rPr lang="it-IT" smtClean="0"/>
              <a:pPr>
                <a:defRPr/>
              </a:pPr>
              <a:t>194</a:t>
            </a:fld>
            <a:endParaRPr lang="it-IT"/>
          </a:p>
        </p:txBody>
      </p:sp>
      <p:pic>
        <p:nvPicPr>
          <p:cNvPr id="21914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914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00808"/>
            <a:ext cx="8351838" cy="4895850"/>
          </a:xfrm>
          <a:prstGeom prst="rect">
            <a:avLst/>
          </a:prstGeom>
          <a:ln>
            <a:solidFill>
              <a:schemeClr val="tx2">
                <a:lumMod val="20000"/>
                <a:lumOff val="80000"/>
              </a:schemeClr>
            </a:solidFill>
          </a:ln>
        </p:spPr>
        <p:txBody>
          <a:bodyPr>
            <a:normAutofit lnSpcReduction="10000"/>
          </a:bodyPr>
          <a:lstStyle/>
          <a:p>
            <a:pPr algn="ctr" fontAlgn="auto">
              <a:spcBef>
                <a:spcPct val="20000"/>
              </a:spcBef>
              <a:spcAft>
                <a:spcPts val="0"/>
              </a:spcAft>
              <a:buFont typeface="Arial" pitchFamily="34" charset="0"/>
              <a:buNone/>
              <a:defRPr/>
            </a:pPr>
            <a:r>
              <a:rPr lang="it-IT" sz="2600" b="1" dirty="0">
                <a:solidFill>
                  <a:srgbClr val="000000"/>
                </a:solidFill>
                <a:latin typeface="+mn-lt"/>
                <a:cs typeface="+mn-cs"/>
              </a:rPr>
              <a:t>2. </a:t>
            </a:r>
            <a:r>
              <a:rPr lang="it-IT" sz="2600" b="1" u="sng" dirty="0">
                <a:solidFill>
                  <a:srgbClr val="000000"/>
                </a:solidFill>
                <a:latin typeface="+mn-lt"/>
                <a:cs typeface="+mn-cs"/>
              </a:rPr>
              <a:t>Regime sanzionatorio post Riforma Fornero</a:t>
            </a:r>
          </a:p>
          <a:p>
            <a:pPr algn="ctr" fontAlgn="auto">
              <a:spcBef>
                <a:spcPct val="20000"/>
              </a:spcBef>
              <a:spcAft>
                <a:spcPts val="0"/>
              </a:spcAft>
              <a:buFont typeface="Arial" charset="0"/>
              <a:buNone/>
              <a:defRPr/>
            </a:pPr>
            <a:endParaRPr lang="it-IT" sz="1600" dirty="0">
              <a:solidFill>
                <a:srgbClr val="000000"/>
              </a:solidFill>
              <a:latin typeface="+mn-lt"/>
              <a:cs typeface="+mn-cs"/>
            </a:endParaRPr>
          </a:p>
          <a:p>
            <a:pPr algn="just" fontAlgn="auto">
              <a:spcBef>
                <a:spcPct val="20000"/>
              </a:spcBef>
              <a:spcAft>
                <a:spcPts val="0"/>
              </a:spcAft>
              <a:buFont typeface="Arial" charset="0"/>
              <a:buNone/>
              <a:defRPr/>
            </a:pPr>
            <a:r>
              <a:rPr lang="it-IT" sz="2400" b="1" u="sng" dirty="0">
                <a:solidFill>
                  <a:srgbClr val="000000"/>
                </a:solidFill>
                <a:latin typeface="+mn-lt"/>
                <a:cs typeface="+mn-cs"/>
              </a:rPr>
              <a:t>2° Regime</a:t>
            </a:r>
          </a:p>
          <a:p>
            <a:pPr algn="just" fontAlgn="auto">
              <a:spcBef>
                <a:spcPct val="20000"/>
              </a:spcBef>
              <a:spcAft>
                <a:spcPts val="0"/>
              </a:spcAft>
              <a:buFont typeface="Arial" charset="0"/>
              <a:buNone/>
              <a:defRPr/>
            </a:pPr>
            <a:r>
              <a:rPr lang="it-IT" sz="2400" dirty="0">
                <a:solidFill>
                  <a:srgbClr val="000000"/>
                </a:solidFill>
                <a:latin typeface="+mn-lt"/>
                <a:cs typeface="+mn-cs"/>
              </a:rPr>
              <a:t>Trova applicazione una </a:t>
            </a:r>
            <a:r>
              <a:rPr lang="it-IT" sz="2400" b="1" dirty="0">
                <a:solidFill>
                  <a:srgbClr val="000000"/>
                </a:solidFill>
                <a:latin typeface="+mn-lt"/>
                <a:cs typeface="+mn-cs"/>
              </a:rPr>
              <a:t>sanzione esclusivamente economica </a:t>
            </a:r>
            <a:r>
              <a:rPr lang="it-IT" sz="2400" dirty="0">
                <a:solidFill>
                  <a:srgbClr val="000000"/>
                </a:solidFill>
                <a:latin typeface="+mn-lt"/>
                <a:cs typeface="+mn-cs"/>
              </a:rPr>
              <a:t>(senza ricostituzione del rapporto di lavoro), applicabile “</a:t>
            </a:r>
            <a:r>
              <a:rPr lang="it-IT" sz="2400" b="1" i="1" dirty="0">
                <a:solidFill>
                  <a:srgbClr val="000000"/>
                </a:solidFill>
                <a:latin typeface="+mn-lt"/>
                <a:cs typeface="+mn-cs"/>
              </a:rPr>
              <a:t>nelle altre ipotesi in cui (il Giudice) accerta che non ricorrono gli estremi del giustificato motivo soggettivo o della giusta causa addotti dal datore di lavoro</a:t>
            </a:r>
            <a:r>
              <a:rPr lang="it-IT" sz="2400" i="1" dirty="0">
                <a:solidFill>
                  <a:srgbClr val="000000"/>
                </a:solidFill>
                <a:latin typeface="+mn-lt"/>
                <a:cs typeface="+mn-cs"/>
              </a:rPr>
              <a:t>”.</a:t>
            </a:r>
          </a:p>
          <a:p>
            <a:pPr algn="just" fontAlgn="auto">
              <a:spcBef>
                <a:spcPct val="20000"/>
              </a:spcBef>
              <a:spcAft>
                <a:spcPts val="0"/>
              </a:spcAft>
              <a:buFont typeface="Arial" charset="0"/>
              <a:buNone/>
              <a:defRPr/>
            </a:pPr>
            <a:endParaRPr lang="it-IT" sz="900" i="1" dirty="0">
              <a:solidFill>
                <a:srgbClr val="000000"/>
              </a:solidFill>
              <a:latin typeface="+mn-lt"/>
              <a:cs typeface="+mn-cs"/>
            </a:endParaRPr>
          </a:p>
          <a:p>
            <a:pPr algn="just" fontAlgn="auto">
              <a:spcBef>
                <a:spcPct val="20000"/>
              </a:spcBef>
              <a:spcAft>
                <a:spcPts val="0"/>
              </a:spcAft>
              <a:buFont typeface="Arial" charset="0"/>
              <a:buNone/>
              <a:defRPr/>
            </a:pPr>
            <a:r>
              <a:rPr lang="it-IT" sz="2400" dirty="0">
                <a:solidFill>
                  <a:srgbClr val="000000"/>
                </a:solidFill>
                <a:latin typeface="+mn-lt"/>
                <a:cs typeface="+mn-cs"/>
              </a:rPr>
              <a:t>In questo caso, il Giudice </a:t>
            </a:r>
            <a:r>
              <a:rPr lang="it-IT" sz="2400" b="1" dirty="0">
                <a:solidFill>
                  <a:srgbClr val="000000"/>
                </a:solidFill>
                <a:latin typeface="+mn-lt"/>
                <a:cs typeface="+mn-cs"/>
              </a:rPr>
              <a:t>dichiara risolto il rapporto </a:t>
            </a:r>
            <a:r>
              <a:rPr lang="it-IT" sz="2400" dirty="0">
                <a:solidFill>
                  <a:srgbClr val="000000"/>
                </a:solidFill>
                <a:latin typeface="+mn-lt"/>
                <a:cs typeface="+mn-cs"/>
              </a:rPr>
              <a:t>di lavoro con effetto dalla data del licenziamento e condanna il datore di lavoro al pagamento di </a:t>
            </a:r>
            <a:r>
              <a:rPr lang="it-IT" sz="2400" b="1" dirty="0">
                <a:solidFill>
                  <a:srgbClr val="000000"/>
                </a:solidFill>
                <a:latin typeface="+mn-lt"/>
                <a:cs typeface="+mn-cs"/>
              </a:rPr>
              <a:t>un’indennità risarcitoria onnicomprensiva</a:t>
            </a:r>
            <a:r>
              <a:rPr lang="it-IT" sz="2400" dirty="0">
                <a:solidFill>
                  <a:srgbClr val="000000"/>
                </a:solidFill>
                <a:latin typeface="+mn-lt"/>
                <a:cs typeface="+mn-cs"/>
              </a:rPr>
              <a:t>, variabile tra </a:t>
            </a:r>
            <a:r>
              <a:rPr lang="it-IT" sz="2400" b="1" dirty="0">
                <a:solidFill>
                  <a:srgbClr val="000000"/>
                </a:solidFill>
                <a:latin typeface="+mn-lt"/>
                <a:cs typeface="+mn-cs"/>
              </a:rPr>
              <a:t>dodici e ventiquattro mensilità della retribuzione globale di fatto</a:t>
            </a:r>
            <a:r>
              <a:rPr lang="it-IT" sz="2400" dirty="0">
                <a:solidFill>
                  <a:srgbClr val="000000"/>
                </a:solidFill>
                <a:latin typeface="+mn-lt"/>
                <a:cs typeface="+mn-cs"/>
              </a:rPr>
              <a:t> .</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1311BEB-3F43-496B-8CD4-0D929D8BB88F}" type="slidenum">
              <a:rPr lang="it-IT" smtClean="0"/>
              <a:pPr>
                <a:defRPr/>
              </a:pPr>
              <a:t>195</a:t>
            </a:fld>
            <a:endParaRPr lang="it-IT"/>
          </a:p>
        </p:txBody>
      </p:sp>
      <p:pic>
        <p:nvPicPr>
          <p:cNvPr id="22016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2016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395536" y="1628800"/>
            <a:ext cx="8351838" cy="4895850"/>
          </a:xfrm>
          <a:prstGeom prst="rect">
            <a:avLst/>
          </a:prstGeom>
          <a:ln>
            <a:solidFill>
              <a:schemeClr val="tx2">
                <a:lumMod val="20000"/>
                <a:lumOff val="80000"/>
              </a:schemeClr>
            </a:solidFill>
          </a:ln>
        </p:spPr>
        <p:txBody>
          <a:bodyPr>
            <a:normAutofit lnSpcReduction="10000"/>
          </a:bodyPr>
          <a:lstStyle/>
          <a:p>
            <a:pPr algn="ctr" fontAlgn="auto">
              <a:spcBef>
                <a:spcPct val="20000"/>
              </a:spcBef>
              <a:spcAft>
                <a:spcPts val="0"/>
              </a:spcAft>
              <a:buFont typeface="Arial" charset="0"/>
              <a:buNone/>
              <a:defRPr/>
            </a:pPr>
            <a:r>
              <a:rPr lang="it-IT" sz="2600" b="1" dirty="0">
                <a:solidFill>
                  <a:srgbClr val="000000"/>
                </a:solidFill>
                <a:latin typeface="+mn-lt"/>
                <a:cs typeface="+mn-cs"/>
              </a:rPr>
              <a:t>2. </a:t>
            </a:r>
            <a:r>
              <a:rPr lang="it-IT" sz="2600" b="1" u="sng" dirty="0">
                <a:solidFill>
                  <a:srgbClr val="000000"/>
                </a:solidFill>
                <a:latin typeface="+mn-lt"/>
                <a:cs typeface="+mn-cs"/>
              </a:rPr>
              <a:t>Regime sanzionatorio post Riforma Fornero</a:t>
            </a:r>
          </a:p>
          <a:p>
            <a:pPr algn="ctr" fontAlgn="auto">
              <a:spcBef>
                <a:spcPct val="20000"/>
              </a:spcBef>
              <a:spcAft>
                <a:spcPts val="0"/>
              </a:spcAft>
              <a:buFont typeface="Arial" charset="0"/>
              <a:buNone/>
              <a:defRPr/>
            </a:pPr>
            <a:endParaRPr lang="it-IT" sz="1600" dirty="0">
              <a:solidFill>
                <a:srgbClr val="000000"/>
              </a:solidFill>
              <a:latin typeface="+mn-lt"/>
              <a:cs typeface="+mn-cs"/>
            </a:endParaRPr>
          </a:p>
          <a:p>
            <a:pPr algn="just" fontAlgn="auto">
              <a:spcBef>
                <a:spcPct val="20000"/>
              </a:spcBef>
              <a:spcAft>
                <a:spcPts val="0"/>
              </a:spcAft>
              <a:buFont typeface="Arial" charset="0"/>
              <a:buNone/>
              <a:defRPr/>
            </a:pPr>
            <a:r>
              <a:rPr lang="it-IT" sz="2400" b="1" u="sng" dirty="0">
                <a:solidFill>
                  <a:srgbClr val="000000"/>
                </a:solidFill>
                <a:latin typeface="+mn-lt"/>
                <a:cs typeface="+mn-cs"/>
              </a:rPr>
              <a:t>3° Regime</a:t>
            </a:r>
          </a:p>
          <a:p>
            <a:pPr algn="just" fontAlgn="auto">
              <a:spcBef>
                <a:spcPct val="20000"/>
              </a:spcBef>
              <a:spcAft>
                <a:spcPts val="0"/>
              </a:spcAft>
              <a:buFont typeface="Arial" charset="0"/>
              <a:buNone/>
              <a:defRPr/>
            </a:pPr>
            <a:r>
              <a:rPr lang="it-IT" sz="2400" dirty="0">
                <a:solidFill>
                  <a:srgbClr val="000000"/>
                </a:solidFill>
                <a:latin typeface="+mn-lt"/>
                <a:cs typeface="+mn-cs"/>
              </a:rPr>
              <a:t>Trova applicazione nuovamente una </a:t>
            </a:r>
            <a:r>
              <a:rPr lang="it-IT" sz="2400" b="1" dirty="0">
                <a:solidFill>
                  <a:srgbClr val="000000"/>
                </a:solidFill>
                <a:latin typeface="+mn-lt"/>
                <a:cs typeface="+mn-cs"/>
              </a:rPr>
              <a:t>sanzione</a:t>
            </a:r>
            <a:r>
              <a:rPr lang="it-IT" sz="2400" dirty="0">
                <a:solidFill>
                  <a:srgbClr val="000000"/>
                </a:solidFill>
                <a:latin typeface="+mn-lt"/>
                <a:cs typeface="+mn-cs"/>
              </a:rPr>
              <a:t> esclusivamente </a:t>
            </a:r>
            <a:r>
              <a:rPr lang="it-IT" sz="2400" b="1" dirty="0">
                <a:solidFill>
                  <a:srgbClr val="000000"/>
                </a:solidFill>
                <a:latin typeface="+mn-lt"/>
                <a:cs typeface="+mn-cs"/>
              </a:rPr>
              <a:t>economica ma ridotta</a:t>
            </a:r>
            <a:r>
              <a:rPr lang="it-IT" sz="2400" dirty="0">
                <a:solidFill>
                  <a:srgbClr val="000000"/>
                </a:solidFill>
                <a:latin typeface="+mn-lt"/>
                <a:cs typeface="+mn-cs"/>
              </a:rPr>
              <a:t>, riguardante l’ipotesi in cui si sia verificata soltanto una </a:t>
            </a:r>
            <a:r>
              <a:rPr lang="it-IT" sz="2400" b="1" dirty="0">
                <a:solidFill>
                  <a:srgbClr val="000000"/>
                </a:solidFill>
                <a:latin typeface="+mn-lt"/>
                <a:cs typeface="+mn-cs"/>
              </a:rPr>
              <a:t>violazione dell’obbligo di specifica motivazione </a:t>
            </a:r>
            <a:r>
              <a:rPr lang="it-IT" sz="2400" dirty="0">
                <a:solidFill>
                  <a:srgbClr val="000000"/>
                </a:solidFill>
                <a:latin typeface="+mn-lt"/>
                <a:cs typeface="+mn-cs"/>
              </a:rPr>
              <a:t>del licenziamento, e, soprattutto, della </a:t>
            </a:r>
            <a:r>
              <a:rPr lang="it-IT" sz="2400" b="1" dirty="0">
                <a:solidFill>
                  <a:srgbClr val="000000"/>
                </a:solidFill>
                <a:latin typeface="+mn-lt"/>
                <a:cs typeface="+mn-cs"/>
              </a:rPr>
              <a:t>procedura disciplinare </a:t>
            </a:r>
            <a:r>
              <a:rPr lang="it-IT" sz="2400" dirty="0">
                <a:solidFill>
                  <a:srgbClr val="000000"/>
                </a:solidFill>
                <a:latin typeface="+mn-lt"/>
                <a:cs typeface="+mn-cs"/>
              </a:rPr>
              <a:t>di cui all’art. 7 </a:t>
            </a:r>
            <a:r>
              <a:rPr lang="it-IT" sz="2400" dirty="0" err="1">
                <a:solidFill>
                  <a:srgbClr val="000000"/>
                </a:solidFill>
                <a:latin typeface="+mn-lt"/>
                <a:cs typeface="+mn-cs"/>
              </a:rPr>
              <a:t>stat</a:t>
            </a:r>
            <a:r>
              <a:rPr lang="it-IT" sz="2400" dirty="0">
                <a:solidFill>
                  <a:srgbClr val="000000"/>
                </a:solidFill>
                <a:latin typeface="+mn-lt"/>
                <a:cs typeface="+mn-cs"/>
              </a:rPr>
              <a:t>. lav. (e sempre che non sussista uno dei vizi sostanziali più gravi di cui ai precedenti regimi).</a:t>
            </a:r>
          </a:p>
          <a:p>
            <a:pPr algn="just" fontAlgn="auto">
              <a:spcBef>
                <a:spcPts val="1200"/>
              </a:spcBef>
              <a:spcAft>
                <a:spcPts val="0"/>
              </a:spcAft>
              <a:buFont typeface="Arial" charset="0"/>
              <a:buNone/>
              <a:defRPr/>
            </a:pPr>
            <a:r>
              <a:rPr lang="it-IT" sz="2400" dirty="0">
                <a:solidFill>
                  <a:srgbClr val="000000"/>
                </a:solidFill>
                <a:latin typeface="+mn-lt"/>
                <a:cs typeface="+mn-cs"/>
              </a:rPr>
              <a:t>Anche in questo caso il Giudice </a:t>
            </a:r>
            <a:r>
              <a:rPr lang="it-IT" sz="2400" b="1" dirty="0">
                <a:solidFill>
                  <a:srgbClr val="000000"/>
                </a:solidFill>
                <a:latin typeface="+mn-lt"/>
                <a:cs typeface="+mn-cs"/>
              </a:rPr>
              <a:t>dichiara risolto il rapporto </a:t>
            </a:r>
            <a:r>
              <a:rPr lang="it-IT" sz="2400" dirty="0">
                <a:solidFill>
                  <a:srgbClr val="000000"/>
                </a:solidFill>
                <a:latin typeface="+mn-lt"/>
                <a:cs typeface="+mn-cs"/>
              </a:rPr>
              <a:t>di lavoro e condanna il datore di lavoro al pagamento di </a:t>
            </a:r>
            <a:r>
              <a:rPr lang="it-IT" sz="2400" b="1" dirty="0">
                <a:solidFill>
                  <a:srgbClr val="000000"/>
                </a:solidFill>
                <a:latin typeface="+mn-lt"/>
                <a:cs typeface="+mn-cs"/>
              </a:rPr>
              <a:t>un’indennità risarcitoria</a:t>
            </a:r>
            <a:r>
              <a:rPr lang="it-IT" sz="2400" dirty="0">
                <a:solidFill>
                  <a:srgbClr val="000000"/>
                </a:solidFill>
                <a:latin typeface="+mn-lt"/>
                <a:cs typeface="+mn-cs"/>
              </a:rPr>
              <a:t>, variabile però </a:t>
            </a:r>
            <a:r>
              <a:rPr lang="it-IT" sz="2400" b="1" dirty="0">
                <a:solidFill>
                  <a:srgbClr val="000000"/>
                </a:solidFill>
                <a:latin typeface="+mn-lt"/>
                <a:cs typeface="+mn-cs"/>
              </a:rPr>
              <a:t>tra sei e dodici mensilità </a:t>
            </a:r>
            <a:r>
              <a:rPr lang="it-IT" sz="2400" dirty="0">
                <a:solidFill>
                  <a:srgbClr val="000000"/>
                </a:solidFill>
                <a:latin typeface="+mn-lt"/>
                <a:cs typeface="+mn-cs"/>
              </a:rPr>
              <a:t>della retribuzione globale di fatto .</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EF0DB4E-7574-4127-A62D-2A1512254C55}" type="slidenum">
              <a:rPr lang="it-IT" smtClean="0"/>
              <a:pPr>
                <a:defRPr/>
              </a:pPr>
              <a:t>196</a:t>
            </a:fld>
            <a:endParaRPr lang="it-IT"/>
          </a:p>
        </p:txBody>
      </p:sp>
      <p:pic>
        <p:nvPicPr>
          <p:cNvPr id="22118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2119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r>
              <a:rPr lang="it-IT" sz="2600" b="1" dirty="0">
                <a:solidFill>
                  <a:srgbClr val="000000"/>
                </a:solidFill>
                <a:latin typeface="+mn-lt"/>
                <a:cs typeface="+mn-cs"/>
              </a:rPr>
              <a:t>2. </a:t>
            </a:r>
            <a:r>
              <a:rPr lang="it-IT" sz="2600" b="1" u="sng" dirty="0">
                <a:solidFill>
                  <a:srgbClr val="000000"/>
                </a:solidFill>
                <a:latin typeface="+mn-lt"/>
                <a:cs typeface="+mn-cs"/>
              </a:rPr>
              <a:t>Regime sanzionatorio post Riforma Fornero</a:t>
            </a:r>
          </a:p>
          <a:p>
            <a:pPr algn="ctr" fontAlgn="auto">
              <a:spcBef>
                <a:spcPct val="20000"/>
              </a:spcBef>
              <a:spcAft>
                <a:spcPts val="0"/>
              </a:spcAft>
              <a:buFont typeface="Arial" charset="0"/>
              <a:buNone/>
              <a:defRPr/>
            </a:pPr>
            <a:endParaRPr lang="it-IT" sz="1600" dirty="0">
              <a:solidFill>
                <a:srgbClr val="000000"/>
              </a:solidFill>
              <a:latin typeface="+mn-lt"/>
              <a:cs typeface="+mn-cs"/>
            </a:endParaRPr>
          </a:p>
          <a:p>
            <a:pPr algn="just" fontAlgn="auto">
              <a:spcBef>
                <a:spcPct val="20000"/>
              </a:spcBef>
              <a:spcAft>
                <a:spcPts val="0"/>
              </a:spcAft>
              <a:buFont typeface="Arial" charset="0"/>
              <a:buNone/>
              <a:defRPr/>
            </a:pPr>
            <a:r>
              <a:rPr lang="it-IT" sz="2400" dirty="0">
                <a:solidFill>
                  <a:srgbClr val="000000"/>
                </a:solidFill>
                <a:latin typeface="+mn-lt"/>
                <a:cs typeface="+mn-cs"/>
              </a:rPr>
              <a:t>Dubbi interpretativi circa l’esatta individuazione del confine tra i casi di licenziamento ingiustificato che meritano la sanzione della reintegrazione e quelli destinatari della sola sanzione economica.</a:t>
            </a:r>
          </a:p>
          <a:p>
            <a:pPr algn="just" fontAlgn="auto">
              <a:spcBef>
                <a:spcPct val="20000"/>
              </a:spcBef>
              <a:spcAft>
                <a:spcPts val="0"/>
              </a:spcAft>
              <a:buFont typeface="Arial" charset="0"/>
              <a:buNone/>
              <a:defRPr/>
            </a:pPr>
            <a:endParaRPr lang="it-IT" sz="2400" dirty="0">
              <a:solidFill>
                <a:srgbClr val="000000"/>
              </a:solidFill>
              <a:latin typeface="+mn-lt"/>
              <a:cs typeface="+mn-cs"/>
            </a:endParaRPr>
          </a:p>
          <a:p>
            <a:pPr algn="ctr" fontAlgn="auto">
              <a:spcBef>
                <a:spcPct val="20000"/>
              </a:spcBef>
              <a:spcAft>
                <a:spcPts val="0"/>
              </a:spcAft>
              <a:buFont typeface="Arial" pitchFamily="34" charset="0"/>
              <a:buNone/>
              <a:defRPr/>
            </a:pPr>
            <a:r>
              <a:rPr lang="it-IT" sz="2400" dirty="0">
                <a:solidFill>
                  <a:srgbClr val="000000"/>
                </a:solidFill>
                <a:latin typeface="+mn-lt"/>
                <a:cs typeface="+mn-cs"/>
              </a:rPr>
              <a:t>La questione si è concentrata soprattutto sul significato da attribuire al concetto di “</a:t>
            </a:r>
            <a:r>
              <a:rPr lang="it-IT" sz="2400" b="1" i="1" dirty="0">
                <a:solidFill>
                  <a:srgbClr val="000000"/>
                </a:solidFill>
                <a:latin typeface="+mn-lt"/>
                <a:cs typeface="+mn-cs"/>
              </a:rPr>
              <a:t>insussistenza del fatto contestato</a:t>
            </a:r>
            <a:r>
              <a:rPr lang="it-IT" sz="2400" dirty="0">
                <a:solidFill>
                  <a:srgbClr val="000000"/>
                </a:solidFill>
                <a:latin typeface="+mn-lt"/>
                <a:cs typeface="+mn-cs"/>
              </a:rPr>
              <a:t>” (presupposto della </a:t>
            </a:r>
            <a:r>
              <a:rPr lang="it-IT" sz="2400" b="1" dirty="0">
                <a:solidFill>
                  <a:srgbClr val="000000"/>
                </a:solidFill>
                <a:latin typeface="+mn-lt"/>
                <a:cs typeface="+mn-cs"/>
              </a:rPr>
              <a:t>reintegrazione</a:t>
            </a:r>
            <a:r>
              <a:rPr lang="it-IT" sz="2400" dirty="0">
                <a:solidFill>
                  <a:srgbClr val="000000"/>
                </a:solidFill>
                <a:latin typeface="+mn-lt"/>
                <a:cs typeface="+mn-cs"/>
              </a:rPr>
              <a:t>). </a:t>
            </a:r>
          </a:p>
          <a:p>
            <a:pPr algn="ctr" fontAlgn="auto">
              <a:spcBef>
                <a:spcPct val="20000"/>
              </a:spcBef>
              <a:spcAft>
                <a:spcPts val="0"/>
              </a:spcAft>
              <a:buFont typeface="Arial" pitchFamily="34" charset="0"/>
              <a:buNone/>
              <a:defRPr/>
            </a:pPr>
            <a:endParaRPr lang="it-IT" sz="2400" dirty="0">
              <a:solidFill>
                <a:srgbClr val="000000"/>
              </a:solidFill>
              <a:latin typeface="+mn-lt"/>
              <a:cs typeface="+mn-cs"/>
            </a:endParaRPr>
          </a:p>
          <a:p>
            <a:pPr algn="r" fontAlgn="auto">
              <a:spcBef>
                <a:spcPct val="20000"/>
              </a:spcBef>
              <a:spcAft>
                <a:spcPts val="0"/>
              </a:spcAft>
              <a:buFont typeface="Arial" pitchFamily="34" charset="0"/>
              <a:buNone/>
              <a:defRPr/>
            </a:pPr>
            <a:r>
              <a:rPr lang="it-IT" sz="2400" b="1" u="sng" dirty="0">
                <a:solidFill>
                  <a:srgbClr val="000000"/>
                </a:solidFill>
                <a:latin typeface="+mn-lt"/>
                <a:cs typeface="+mn-cs"/>
              </a:rPr>
              <a:t>2 tesi contrapposte</a:t>
            </a:r>
          </a:p>
          <a:p>
            <a:pPr algn="r" fontAlgn="auto">
              <a:spcBef>
                <a:spcPct val="20000"/>
              </a:spcBef>
              <a:spcAft>
                <a:spcPts val="0"/>
              </a:spcAft>
              <a:buFont typeface="Arial" pitchFamily="34" charset="0"/>
              <a:buNone/>
              <a:defRPr/>
            </a:pPr>
            <a:r>
              <a:rPr lang="it-IT" sz="2400" b="1" dirty="0">
                <a:solidFill>
                  <a:srgbClr val="000000"/>
                </a:solidFill>
                <a:latin typeface="+mn-lt"/>
                <a:cs typeface="+mn-cs"/>
                <a:sym typeface="Wingdings" pitchFamily="2" charset="2"/>
              </a:rPr>
              <a:t></a:t>
            </a:r>
            <a:r>
              <a:rPr lang="it-IT" sz="2400" b="1" u="sng" dirty="0">
                <a:solidFill>
                  <a:srgbClr val="000000"/>
                </a:solidFill>
                <a:latin typeface="+mn-lt"/>
                <a:cs typeface="+mn-cs"/>
              </a:rPr>
              <a:t> </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01522581-3FF9-480B-B9B6-2BC26734FA34}" type="slidenum">
              <a:rPr lang="it-IT" smtClean="0"/>
              <a:pPr>
                <a:defRPr/>
              </a:pPr>
              <a:t>197</a:t>
            </a:fld>
            <a:endParaRPr lang="it-IT"/>
          </a:p>
        </p:txBody>
      </p:sp>
      <p:pic>
        <p:nvPicPr>
          <p:cNvPr id="22221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2221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endParaRPr lang="it-IT" sz="800" b="1" u="sng" dirty="0">
              <a:latin typeface="+mn-lt"/>
              <a:ea typeface="ＭＳ Ｐゴシック" pitchFamily="34" charset="-128"/>
              <a:cs typeface="+mn-cs"/>
            </a:endParaRPr>
          </a:p>
          <a:p>
            <a:pPr algn="ctr" fontAlgn="auto">
              <a:spcBef>
                <a:spcPct val="20000"/>
              </a:spcBef>
              <a:spcAft>
                <a:spcPts val="0"/>
              </a:spcAft>
              <a:buFont typeface="Arial" pitchFamily="34" charset="0"/>
              <a:buNone/>
              <a:defRPr/>
            </a:pPr>
            <a:r>
              <a:rPr lang="it-IT" sz="2200" b="1" u="sng" dirty="0">
                <a:solidFill>
                  <a:srgbClr val="000000"/>
                </a:solidFill>
                <a:latin typeface="+mn-lt"/>
                <a:ea typeface="ＭＳ Ｐゴシック" pitchFamily="34" charset="-128"/>
                <a:cs typeface="+mn-cs"/>
              </a:rPr>
              <a:t>Il dibattito sulla insussistenza del fatto contestato</a:t>
            </a:r>
          </a:p>
          <a:p>
            <a:pPr algn="ctr" fontAlgn="auto">
              <a:spcBef>
                <a:spcPct val="20000"/>
              </a:spcBef>
              <a:spcAft>
                <a:spcPts val="0"/>
              </a:spcAft>
              <a:buFont typeface="Arial" pitchFamily="34" charset="0"/>
              <a:buNone/>
              <a:defRPr/>
            </a:pPr>
            <a:endParaRPr lang="it-IT" sz="800" b="1" u="sng" dirty="0">
              <a:solidFill>
                <a:srgbClr val="000000"/>
              </a:solidFill>
              <a:latin typeface="+mn-lt"/>
              <a:ea typeface="ＭＳ Ｐゴシック" pitchFamily="34" charset="-128"/>
              <a:cs typeface="+mn-cs"/>
            </a:endParaRPr>
          </a:p>
          <a:p>
            <a:pPr algn="just" fontAlgn="auto">
              <a:spcBef>
                <a:spcPct val="20000"/>
              </a:spcBef>
              <a:spcAft>
                <a:spcPts val="0"/>
              </a:spcAft>
              <a:buFont typeface="Arial" pitchFamily="34" charset="0"/>
              <a:buAutoNum type="arabicParenR"/>
              <a:defRPr/>
            </a:pPr>
            <a:r>
              <a:rPr lang="it-IT" altLang="it-IT" sz="2000" dirty="0">
                <a:solidFill>
                  <a:srgbClr val="000000"/>
                </a:solidFill>
                <a:latin typeface="+mn-lt"/>
                <a:ea typeface="ＭＳ Ｐゴシック" pitchFamily="34" charset="-128"/>
              </a:rPr>
              <a:t>“</a:t>
            </a:r>
            <a:r>
              <a:rPr lang="it-IT" altLang="ja-JP" sz="2000" b="1" i="1" u="sng" dirty="0">
                <a:solidFill>
                  <a:srgbClr val="000000"/>
                </a:solidFill>
                <a:latin typeface="+mn-lt"/>
              </a:rPr>
              <a:t>fatto materiale</a:t>
            </a:r>
            <a:r>
              <a:rPr lang="it-IT" altLang="it-IT" sz="2000" dirty="0">
                <a:solidFill>
                  <a:srgbClr val="000000"/>
                </a:solidFill>
                <a:latin typeface="+mn-lt"/>
                <a:ea typeface="ＭＳ Ｐゴシック" pitchFamily="34" charset="-128"/>
              </a:rPr>
              <a:t>”</a:t>
            </a:r>
            <a:r>
              <a:rPr lang="it-IT" altLang="ja-JP" sz="2000" dirty="0">
                <a:solidFill>
                  <a:srgbClr val="000000"/>
                </a:solidFill>
                <a:latin typeface="+mn-lt"/>
              </a:rPr>
              <a:t>: identifica il “</a:t>
            </a:r>
            <a:r>
              <a:rPr lang="it-IT" altLang="ja-JP" sz="2000" i="1" dirty="0">
                <a:solidFill>
                  <a:srgbClr val="000000"/>
                </a:solidFill>
                <a:latin typeface="+mn-lt"/>
              </a:rPr>
              <a:t>fatto</a:t>
            </a:r>
            <a:r>
              <a:rPr lang="it-IT" altLang="ja-JP" sz="2000" dirty="0">
                <a:solidFill>
                  <a:srgbClr val="000000"/>
                </a:solidFill>
                <a:latin typeface="+mn-lt"/>
              </a:rPr>
              <a:t>” nella sola </a:t>
            </a:r>
            <a:r>
              <a:rPr lang="it-IT" altLang="ja-JP" sz="2000" u="sng" dirty="0">
                <a:solidFill>
                  <a:srgbClr val="000000"/>
                </a:solidFill>
                <a:latin typeface="+mn-lt"/>
              </a:rPr>
              <a:t>condotta materiale </a:t>
            </a:r>
            <a:r>
              <a:rPr lang="it-IT" altLang="ja-JP" sz="2000" dirty="0">
                <a:solidFill>
                  <a:srgbClr val="000000"/>
                </a:solidFill>
                <a:latin typeface="+mn-lt"/>
              </a:rPr>
              <a:t>(ad es. danneggiamento di un impianto), per cui il Giudice deve limitarsi alla accertamento positivo o negativo del </a:t>
            </a:r>
            <a:r>
              <a:rPr lang="it-IT" altLang="ja-JP" sz="2000" u="sng" dirty="0">
                <a:solidFill>
                  <a:srgbClr val="000000"/>
                </a:solidFill>
                <a:latin typeface="+mn-lt"/>
              </a:rPr>
              <a:t>fatto storico </a:t>
            </a:r>
            <a:r>
              <a:rPr lang="it-IT" altLang="ja-JP" sz="2000" dirty="0">
                <a:solidFill>
                  <a:srgbClr val="000000"/>
                </a:solidFill>
                <a:latin typeface="+mn-lt"/>
              </a:rPr>
              <a:t>(se si è verificato o meno)</a:t>
            </a:r>
          </a:p>
          <a:p>
            <a:pPr algn="just" fontAlgn="auto">
              <a:spcBef>
                <a:spcPct val="20000"/>
              </a:spcBef>
              <a:spcAft>
                <a:spcPts val="0"/>
              </a:spcAft>
              <a:buFont typeface="Arial" pitchFamily="34" charset="0"/>
              <a:buAutoNum type="arabicParenR"/>
              <a:defRPr/>
            </a:pPr>
            <a:endParaRPr lang="it-IT" sz="800" dirty="0">
              <a:solidFill>
                <a:srgbClr val="000000"/>
              </a:solidFill>
              <a:latin typeface="+mn-lt"/>
              <a:ea typeface="ＭＳ Ｐゴシック" pitchFamily="34" charset="-128"/>
            </a:endParaRPr>
          </a:p>
          <a:p>
            <a:pPr algn="just" fontAlgn="auto">
              <a:spcBef>
                <a:spcPct val="20000"/>
              </a:spcBef>
              <a:spcAft>
                <a:spcPts val="0"/>
              </a:spcAft>
              <a:buFont typeface="Arial" pitchFamily="34" charset="0"/>
              <a:buAutoNum type="arabicParenR"/>
              <a:defRPr/>
            </a:pPr>
            <a:r>
              <a:rPr lang="it-IT" altLang="it-IT" sz="2000" dirty="0">
                <a:solidFill>
                  <a:srgbClr val="000000"/>
                </a:solidFill>
                <a:latin typeface="+mn-lt"/>
                <a:ea typeface="ＭＳ Ｐゴシック" pitchFamily="34" charset="-128"/>
              </a:rPr>
              <a:t>“</a:t>
            </a:r>
            <a:r>
              <a:rPr lang="it-IT" altLang="ja-JP" sz="2000" b="1" i="1" u="sng" dirty="0">
                <a:solidFill>
                  <a:srgbClr val="000000"/>
                </a:solidFill>
                <a:latin typeface="+mn-lt"/>
              </a:rPr>
              <a:t>fatto giuridico</a:t>
            </a:r>
            <a:r>
              <a:rPr lang="it-IT" altLang="it-IT" sz="2000" dirty="0">
                <a:solidFill>
                  <a:srgbClr val="000000"/>
                </a:solidFill>
                <a:latin typeface="+mn-lt"/>
                <a:ea typeface="ＭＳ Ｐゴシック" pitchFamily="34" charset="-128"/>
              </a:rPr>
              <a:t>”</a:t>
            </a:r>
            <a:r>
              <a:rPr lang="it-IT" altLang="ja-JP" sz="2000" dirty="0">
                <a:solidFill>
                  <a:srgbClr val="000000"/>
                </a:solidFill>
                <a:latin typeface="+mn-lt"/>
              </a:rPr>
              <a:t>: il “</a:t>
            </a:r>
            <a:r>
              <a:rPr lang="it-IT" altLang="ja-JP" sz="2000" i="1" dirty="0">
                <a:solidFill>
                  <a:srgbClr val="000000"/>
                </a:solidFill>
                <a:latin typeface="+mn-lt"/>
              </a:rPr>
              <a:t>fatto</a:t>
            </a:r>
            <a:r>
              <a:rPr lang="it-IT" altLang="ja-JP" sz="2000" dirty="0">
                <a:solidFill>
                  <a:srgbClr val="000000"/>
                </a:solidFill>
                <a:latin typeface="+mn-lt"/>
              </a:rPr>
              <a:t>” è comprensivo anche delle sue connotazioni giuridiche e disciplinari. Il Giudice procede ad un </a:t>
            </a:r>
            <a:r>
              <a:rPr lang="it-IT" altLang="ja-JP" sz="2000" i="1" u="sng" dirty="0">
                <a:solidFill>
                  <a:srgbClr val="000000"/>
                </a:solidFill>
                <a:latin typeface="+mn-lt"/>
                <a:cs typeface="+mn-cs"/>
              </a:rPr>
              <a:t>doppio giudizio</a:t>
            </a:r>
            <a:r>
              <a:rPr lang="it-IT" altLang="ja-JP" sz="2000" dirty="0">
                <a:solidFill>
                  <a:srgbClr val="000000"/>
                </a:solidFill>
                <a:latin typeface="+mn-lt"/>
                <a:cs typeface="+mn-cs"/>
              </a:rPr>
              <a:t>: considerato sussistente il fatto, come </a:t>
            </a:r>
            <a:r>
              <a:rPr lang="ja-JP" altLang="it-IT" sz="2000" dirty="0">
                <a:solidFill>
                  <a:srgbClr val="000000"/>
                </a:solidFill>
                <a:latin typeface="+mn-lt"/>
                <a:cs typeface="+mn-cs"/>
              </a:rPr>
              <a:t>“</a:t>
            </a:r>
            <a:r>
              <a:rPr lang="it-IT" altLang="ja-JP" sz="2000" i="1" dirty="0">
                <a:solidFill>
                  <a:srgbClr val="000000"/>
                </a:solidFill>
                <a:latin typeface="+mn-lt"/>
                <a:cs typeface="+mn-cs"/>
              </a:rPr>
              <a:t>fatto materiale</a:t>
            </a:r>
            <a:r>
              <a:rPr lang="ja-JP" altLang="it-IT" sz="2000" dirty="0">
                <a:solidFill>
                  <a:srgbClr val="000000"/>
                </a:solidFill>
                <a:latin typeface="+mn-lt"/>
                <a:cs typeface="+mn-cs"/>
              </a:rPr>
              <a:t>”</a:t>
            </a:r>
            <a:r>
              <a:rPr lang="it-IT" altLang="ja-JP" sz="2000" dirty="0">
                <a:solidFill>
                  <a:srgbClr val="000000"/>
                </a:solidFill>
                <a:latin typeface="+mn-lt"/>
                <a:cs typeface="+mn-cs"/>
              </a:rPr>
              <a:t>, esso deve essere “</a:t>
            </a:r>
            <a:r>
              <a:rPr lang="it-IT" altLang="ja-JP" sz="2000" i="1" dirty="0">
                <a:solidFill>
                  <a:srgbClr val="000000"/>
                </a:solidFill>
                <a:latin typeface="+mn-lt"/>
                <a:cs typeface="+mn-cs"/>
              </a:rPr>
              <a:t>imputabile</a:t>
            </a:r>
            <a:r>
              <a:rPr lang="it-IT" altLang="ja-JP" sz="2000" dirty="0">
                <a:solidFill>
                  <a:srgbClr val="000000"/>
                </a:solidFill>
                <a:latin typeface="+mn-lt"/>
                <a:cs typeface="+mn-cs"/>
              </a:rPr>
              <a:t>” al lavoratore … cioè occorre valutare </a:t>
            </a:r>
            <a:r>
              <a:rPr lang="it-IT" altLang="ja-JP" sz="2000" u="sng" dirty="0">
                <a:solidFill>
                  <a:srgbClr val="000000"/>
                </a:solidFill>
                <a:latin typeface="+mn-lt"/>
                <a:cs typeface="+mn-cs"/>
              </a:rPr>
              <a:t>l’elemento soggettivo </a:t>
            </a:r>
            <a:r>
              <a:rPr lang="it-IT" altLang="ja-JP" sz="2000" dirty="0">
                <a:solidFill>
                  <a:srgbClr val="000000"/>
                </a:solidFill>
                <a:latin typeface="+mn-lt"/>
                <a:cs typeface="+mn-cs"/>
              </a:rPr>
              <a:t>(colpa o dolo) e le c.d. attenuanti (se cioè il danneggiamento dell’impianto è stato causato quale effetto di uno stato di necessità).</a:t>
            </a:r>
          </a:p>
          <a:p>
            <a:pPr algn="just" fontAlgn="auto">
              <a:spcBef>
                <a:spcPct val="20000"/>
              </a:spcBef>
              <a:spcAft>
                <a:spcPts val="0"/>
              </a:spcAft>
              <a:buFont typeface="Arial" pitchFamily="34" charset="0"/>
              <a:buNone/>
              <a:defRPr/>
            </a:pPr>
            <a:r>
              <a:rPr lang="it-IT" altLang="ja-JP" sz="2000" dirty="0">
                <a:solidFill>
                  <a:srgbClr val="000000"/>
                </a:solidFill>
                <a:latin typeface="+mn-lt"/>
              </a:rPr>
              <a:t>Occorre poi superare il filtro del </a:t>
            </a:r>
            <a:r>
              <a:rPr lang="it-IT" altLang="ja-JP" sz="2000" u="sng" dirty="0">
                <a:solidFill>
                  <a:srgbClr val="000000"/>
                </a:solidFill>
                <a:latin typeface="+mn-lt"/>
              </a:rPr>
              <a:t>Codice disciplinare</a:t>
            </a:r>
            <a:r>
              <a:rPr lang="it-IT" altLang="ja-JP" sz="2000" dirty="0">
                <a:solidFill>
                  <a:srgbClr val="000000"/>
                </a:solidFill>
                <a:latin typeface="+mn-lt"/>
              </a:rPr>
              <a:t>: se ad esempio il </a:t>
            </a:r>
            <a:r>
              <a:rPr lang="it-IT" sz="2000" dirty="0">
                <a:solidFill>
                  <a:srgbClr val="000000"/>
                </a:solidFill>
                <a:latin typeface="+mn-lt"/>
                <a:cs typeface="+mn-cs"/>
              </a:rPr>
              <a:t>preveda che la condotta contestata, e posta a base del recesso, sia riconducibile alle sanzioni conservative, la reintegrazione è sempre dovuta</a:t>
            </a:r>
            <a:endParaRPr lang="it-IT" altLang="ja-JP" sz="2000" dirty="0">
              <a:solidFill>
                <a:srgbClr val="000000"/>
              </a:solidFill>
              <a:latin typeface="+mn-lt"/>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26C4EB4-4ECB-492A-A1AE-3054D72E057B}" type="slidenum">
              <a:rPr lang="it-IT" smtClean="0"/>
              <a:pPr>
                <a:defRPr/>
              </a:pPr>
              <a:t>198</a:t>
            </a:fld>
            <a:endParaRPr lang="it-IT"/>
          </a:p>
        </p:txBody>
      </p:sp>
      <p:pic>
        <p:nvPicPr>
          <p:cNvPr id="22323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2323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556792"/>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endParaRPr lang="it-IT" sz="2000" b="1" dirty="0">
              <a:latin typeface="+mn-lt"/>
              <a:ea typeface="ＭＳ Ｐゴシック" pitchFamily="34" charset="-128"/>
              <a:cs typeface="+mn-cs"/>
            </a:endParaRPr>
          </a:p>
          <a:p>
            <a:pPr algn="ctr" fontAlgn="auto">
              <a:spcBef>
                <a:spcPct val="20000"/>
              </a:spcBef>
              <a:spcAft>
                <a:spcPts val="0"/>
              </a:spcAft>
              <a:buFont typeface="Arial" pitchFamily="34" charset="0"/>
              <a:buNone/>
              <a:defRPr/>
            </a:pPr>
            <a:r>
              <a:rPr lang="it-IT" sz="2000" b="1" dirty="0">
                <a:solidFill>
                  <a:srgbClr val="000000"/>
                </a:solidFill>
                <a:latin typeface="+mn-lt"/>
                <a:ea typeface="ＭＳ Ｐゴシック" pitchFamily="34" charset="-128"/>
                <a:cs typeface="+mn-cs"/>
              </a:rPr>
              <a:t>Secondo la casistica giurisprudenziale post Fornero, questi i possibili scenari:</a:t>
            </a:r>
          </a:p>
          <a:p>
            <a:pPr algn="ctr" fontAlgn="auto">
              <a:spcBef>
                <a:spcPct val="20000"/>
              </a:spcBef>
              <a:spcAft>
                <a:spcPts val="0"/>
              </a:spcAft>
              <a:buFont typeface="Arial" pitchFamily="34" charset="0"/>
              <a:buNone/>
              <a:defRPr/>
            </a:pPr>
            <a:endParaRPr lang="it-IT" sz="2000" b="1" dirty="0">
              <a:solidFill>
                <a:srgbClr val="000000"/>
              </a:solidFill>
              <a:latin typeface="+mn-lt"/>
              <a:ea typeface="ＭＳ Ｐゴシック" pitchFamily="34" charset="-128"/>
              <a:cs typeface="+mn-cs"/>
            </a:endParaRPr>
          </a:p>
          <a:p>
            <a:pPr algn="ctr" fontAlgn="auto">
              <a:spcBef>
                <a:spcPts val="600"/>
              </a:spcBef>
              <a:spcAft>
                <a:spcPts val="600"/>
              </a:spcAft>
              <a:buFont typeface="Arial" pitchFamily="34" charset="0"/>
              <a:buNone/>
              <a:defRPr/>
            </a:pPr>
            <a:r>
              <a:rPr lang="it-IT" sz="2400" b="1" dirty="0">
                <a:solidFill>
                  <a:srgbClr val="000000"/>
                </a:solidFill>
                <a:latin typeface="+mn-lt"/>
                <a:ea typeface="ＭＳ Ｐゴシック" pitchFamily="34" charset="-128"/>
                <a:cs typeface="+mn-cs"/>
              </a:rPr>
              <a:t>a) La reintegra ricorre:</a:t>
            </a:r>
          </a:p>
          <a:p>
            <a:pPr algn="just" fontAlgn="auto">
              <a:spcBef>
                <a:spcPts val="600"/>
              </a:spcBef>
              <a:spcAft>
                <a:spcPts val="600"/>
              </a:spcAft>
              <a:buFont typeface="Arial" pitchFamily="34" charset="0"/>
              <a:buNone/>
              <a:defRPr/>
            </a:pPr>
            <a:r>
              <a:rPr lang="it-IT" sz="2000" dirty="0">
                <a:solidFill>
                  <a:srgbClr val="000000"/>
                </a:solidFill>
                <a:latin typeface="+mn-lt"/>
                <a:cs typeface="+mn-cs"/>
              </a:rPr>
              <a:t>- se il datore di lavoro non prova che la condotta contestata al lavoratore si è </a:t>
            </a:r>
            <a:r>
              <a:rPr lang="it-IT" sz="2000" b="1" dirty="0">
                <a:solidFill>
                  <a:srgbClr val="000000"/>
                </a:solidFill>
                <a:latin typeface="+mn-lt"/>
                <a:cs typeface="+mn-cs"/>
              </a:rPr>
              <a:t>verificata</a:t>
            </a:r>
            <a:r>
              <a:rPr lang="it-IT" sz="2000" dirty="0">
                <a:solidFill>
                  <a:srgbClr val="000000"/>
                </a:solidFill>
                <a:latin typeface="+mn-lt"/>
                <a:cs typeface="+mn-cs"/>
              </a:rPr>
              <a:t>, o non prova che la stessa è </a:t>
            </a:r>
            <a:r>
              <a:rPr lang="it-IT" sz="2000" b="1" dirty="0">
                <a:solidFill>
                  <a:srgbClr val="000000"/>
                </a:solidFill>
                <a:latin typeface="+mn-lt"/>
                <a:cs typeface="+mn-cs"/>
              </a:rPr>
              <a:t>materialmente</a:t>
            </a:r>
            <a:r>
              <a:rPr lang="it-IT" sz="2000" dirty="0">
                <a:solidFill>
                  <a:srgbClr val="000000"/>
                </a:solidFill>
                <a:latin typeface="+mn-lt"/>
                <a:cs typeface="+mn-cs"/>
              </a:rPr>
              <a:t> attribuibile a quel lavoratore; </a:t>
            </a:r>
          </a:p>
          <a:p>
            <a:pPr algn="just" fontAlgn="auto">
              <a:spcBef>
                <a:spcPts val="600"/>
              </a:spcBef>
              <a:spcAft>
                <a:spcPts val="600"/>
              </a:spcAft>
              <a:buFont typeface="Arial" pitchFamily="34" charset="0"/>
              <a:buNone/>
              <a:defRPr/>
            </a:pPr>
            <a:r>
              <a:rPr lang="it-IT" sz="2000" dirty="0">
                <a:solidFill>
                  <a:srgbClr val="000000"/>
                </a:solidFill>
                <a:latin typeface="+mn-lt"/>
                <a:cs typeface="+mn-cs"/>
              </a:rPr>
              <a:t>- se il giudice ritiene che la condotta, pur verificatasi e attribuibile al lavoratore, non costituisce un inadempimento o è priva dell’</a:t>
            </a:r>
            <a:r>
              <a:rPr lang="it-IT" sz="2000" b="1" dirty="0">
                <a:solidFill>
                  <a:srgbClr val="000000"/>
                </a:solidFill>
                <a:latin typeface="+mn-lt"/>
                <a:cs typeface="+mn-cs"/>
              </a:rPr>
              <a:t>elemento soggettivo </a:t>
            </a:r>
            <a:r>
              <a:rPr lang="it-IT" sz="2000" dirty="0">
                <a:solidFill>
                  <a:srgbClr val="000000"/>
                </a:solidFill>
                <a:latin typeface="+mn-lt"/>
                <a:cs typeface="+mn-cs"/>
              </a:rPr>
              <a:t>(non era voluta dal lavoratore, nemmeno colpevolmente); </a:t>
            </a:r>
          </a:p>
          <a:p>
            <a:pPr algn="just" fontAlgn="auto">
              <a:spcBef>
                <a:spcPts val="600"/>
              </a:spcBef>
              <a:spcAft>
                <a:spcPts val="600"/>
              </a:spcAft>
              <a:buFont typeface="Arial" pitchFamily="34" charset="0"/>
              <a:buNone/>
              <a:defRPr/>
            </a:pPr>
            <a:r>
              <a:rPr lang="it-IT" sz="2000" dirty="0">
                <a:solidFill>
                  <a:srgbClr val="000000"/>
                </a:solidFill>
                <a:latin typeface="+mn-lt"/>
                <a:cs typeface="+mn-cs"/>
              </a:rPr>
              <a:t>- se il giudice ritiene che la condotta contestata sia riconducibile ad una ipotesi per la quale il </a:t>
            </a:r>
            <a:r>
              <a:rPr lang="it-IT" sz="2000" b="1" dirty="0">
                <a:solidFill>
                  <a:srgbClr val="000000"/>
                </a:solidFill>
                <a:latin typeface="+mn-lt"/>
                <a:cs typeface="+mn-cs"/>
              </a:rPr>
              <a:t>codice disciplinare </a:t>
            </a:r>
            <a:r>
              <a:rPr lang="it-IT" sz="2000" dirty="0">
                <a:solidFill>
                  <a:srgbClr val="000000"/>
                </a:solidFill>
                <a:latin typeface="+mn-lt"/>
                <a:cs typeface="+mn-cs"/>
              </a:rPr>
              <a:t>prevedeva una sanzione conservativa.</a:t>
            </a:r>
            <a:endParaRPr lang="it-IT" sz="2000" b="1" dirty="0">
              <a:solidFill>
                <a:srgbClr val="000000"/>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0472DD6-7566-4F47-B1E0-E5C2176165BE}" type="slidenum">
              <a:rPr lang="it-IT" smtClean="0"/>
              <a:pPr>
                <a:defRPr/>
              </a:pPr>
              <a:t>199</a:t>
            </a:fld>
            <a:endParaRPr lang="it-IT"/>
          </a:p>
        </p:txBody>
      </p:sp>
      <p:pic>
        <p:nvPicPr>
          <p:cNvPr id="22426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2426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556792"/>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endParaRPr lang="it-IT" sz="2000" b="1" dirty="0">
              <a:latin typeface="+mn-lt"/>
              <a:ea typeface="ＭＳ Ｐゴシック" pitchFamily="34" charset="-128"/>
              <a:cs typeface="+mn-cs"/>
            </a:endParaRPr>
          </a:p>
          <a:p>
            <a:pPr algn="ctr" fontAlgn="auto">
              <a:spcBef>
                <a:spcPct val="20000"/>
              </a:spcBef>
              <a:spcAft>
                <a:spcPts val="0"/>
              </a:spcAft>
              <a:buFont typeface="Arial" pitchFamily="34" charset="0"/>
              <a:buNone/>
              <a:defRPr/>
            </a:pPr>
            <a:r>
              <a:rPr lang="it-IT" sz="2000" b="1" dirty="0">
                <a:solidFill>
                  <a:srgbClr val="000000"/>
                </a:solidFill>
                <a:latin typeface="+mn-lt"/>
                <a:ea typeface="ＭＳ Ｐゴシック" pitchFamily="34" charset="-128"/>
                <a:cs typeface="+mn-cs"/>
              </a:rPr>
              <a:t>Secondo la casistica giurisprudenziale post Fornero, questi i possibili scenari:</a:t>
            </a:r>
          </a:p>
          <a:p>
            <a:pPr algn="ctr" fontAlgn="auto">
              <a:spcBef>
                <a:spcPct val="20000"/>
              </a:spcBef>
              <a:spcAft>
                <a:spcPts val="0"/>
              </a:spcAft>
              <a:buFont typeface="Arial" pitchFamily="34" charset="0"/>
              <a:buNone/>
              <a:defRPr/>
            </a:pPr>
            <a:endParaRPr lang="it-IT" sz="2000" b="1" dirty="0">
              <a:solidFill>
                <a:srgbClr val="000000"/>
              </a:solidFill>
              <a:latin typeface="+mn-lt"/>
              <a:ea typeface="ＭＳ Ｐゴシック" pitchFamily="34" charset="-128"/>
              <a:cs typeface="+mn-cs"/>
            </a:endParaRPr>
          </a:p>
          <a:p>
            <a:pPr algn="ctr" fontAlgn="auto">
              <a:spcBef>
                <a:spcPct val="20000"/>
              </a:spcBef>
              <a:spcAft>
                <a:spcPts val="0"/>
              </a:spcAft>
              <a:buFont typeface="Arial" pitchFamily="34" charset="0"/>
              <a:buNone/>
              <a:defRPr/>
            </a:pPr>
            <a:endParaRPr lang="it-IT" sz="2000" b="1" dirty="0">
              <a:solidFill>
                <a:srgbClr val="000000"/>
              </a:solidFill>
              <a:latin typeface="+mn-lt"/>
              <a:ea typeface="ＭＳ Ｐゴシック" pitchFamily="34" charset="-128"/>
              <a:cs typeface="+mn-cs"/>
            </a:endParaRPr>
          </a:p>
          <a:p>
            <a:pPr algn="ctr" fontAlgn="auto">
              <a:spcBef>
                <a:spcPts val="600"/>
              </a:spcBef>
              <a:spcAft>
                <a:spcPts val="600"/>
              </a:spcAft>
              <a:buFont typeface="Arial" pitchFamily="34" charset="0"/>
              <a:buNone/>
              <a:defRPr/>
            </a:pPr>
            <a:r>
              <a:rPr lang="it-IT" sz="2400" b="1" dirty="0">
                <a:solidFill>
                  <a:srgbClr val="000000"/>
                </a:solidFill>
                <a:latin typeface="+mn-lt"/>
                <a:ea typeface="ＭＳ Ｐゴシック" pitchFamily="34" charset="-128"/>
                <a:cs typeface="+mn-cs"/>
              </a:rPr>
              <a:t>b) La sola sanzione economica ricorre:</a:t>
            </a:r>
          </a:p>
          <a:p>
            <a:pPr algn="just" fontAlgn="auto">
              <a:spcBef>
                <a:spcPct val="20000"/>
              </a:spcBef>
              <a:spcAft>
                <a:spcPts val="0"/>
              </a:spcAft>
              <a:buFont typeface="Arial" pitchFamily="34" charset="0"/>
              <a:buNone/>
              <a:defRPr/>
            </a:pPr>
            <a:r>
              <a:rPr lang="it-IT" sz="2000" dirty="0">
                <a:solidFill>
                  <a:srgbClr val="000000"/>
                </a:solidFill>
                <a:latin typeface="+mn-lt"/>
                <a:cs typeface="+mn-cs"/>
              </a:rPr>
              <a:t>- se la condotta contestata sia riconducibile a un’ipotesi per la quale il codice disciplinare prevedeva il licenziamento, ma il giudice ritenga egualmente ingiustificato il recesso per via di altre circostanze (ad esempio perché il lavoratore, pur colpevole di una grave insubordinazione, aveva subito una provocazione o era in stato di acuta tensione per problemi di lavoro). </a:t>
            </a:r>
            <a:endParaRPr lang="it-IT" sz="2000" b="1" dirty="0">
              <a:solidFill>
                <a:srgbClr val="000000"/>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8E017F2-7FDE-4D5B-B794-10519AFCFA5C}" type="slidenum">
              <a:rPr lang="it-IT" smtClean="0"/>
              <a:pPr>
                <a:defRPr/>
              </a:pPr>
              <a:t>2</a:t>
            </a:fld>
            <a:endParaRPr lang="it-IT"/>
          </a:p>
        </p:txBody>
      </p:sp>
      <p:pic>
        <p:nvPicPr>
          <p:cNvPr id="2253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22533" name="Sottotitolo 2"/>
          <p:cNvSpPr txBox="1">
            <a:spLocks/>
          </p:cNvSpPr>
          <p:nvPr/>
        </p:nvSpPr>
        <p:spPr bwMode="auto">
          <a:xfrm>
            <a:off x="755650" y="1916113"/>
            <a:ext cx="7704138" cy="4392612"/>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endParaRPr lang="it-IT" altLang="it-IT" sz="2400">
              <a:solidFill>
                <a:srgbClr val="000000"/>
              </a:solidFill>
              <a:latin typeface="Calibri" pitchFamily="34" charset="0"/>
            </a:endParaRPr>
          </a:p>
          <a:p>
            <a:pPr algn="ctr">
              <a:spcBef>
                <a:spcPct val="20000"/>
              </a:spcBef>
              <a:buFont typeface="Arial" pitchFamily="34" charset="0"/>
              <a:buNone/>
            </a:pPr>
            <a:r>
              <a:rPr lang="it-IT" altLang="it-IT" sz="2400" b="1">
                <a:solidFill>
                  <a:srgbClr val="000000"/>
                </a:solidFill>
                <a:latin typeface="Calibri" pitchFamily="34" charset="0"/>
              </a:rPr>
              <a:t>Contrattazione collettiva</a:t>
            </a:r>
          </a:p>
          <a:p>
            <a:pPr algn="ctr">
              <a:spcBef>
                <a:spcPct val="20000"/>
              </a:spcBef>
              <a:buFont typeface="Arial" pitchFamily="34" charset="0"/>
              <a:buNone/>
            </a:pPr>
            <a:endParaRPr lang="it-IT" altLang="it-IT" sz="2400">
              <a:solidFill>
                <a:srgbClr val="000000"/>
              </a:solidFill>
              <a:latin typeface="Calibri" pitchFamily="34" charset="0"/>
            </a:endParaRPr>
          </a:p>
          <a:p>
            <a:pPr algn="ctr">
              <a:spcBef>
                <a:spcPct val="20000"/>
              </a:spcBef>
              <a:buFont typeface="Arial" pitchFamily="34" charset="0"/>
              <a:buNone/>
            </a:pPr>
            <a:r>
              <a:rPr lang="it-IT" altLang="it-IT" sz="2400">
                <a:solidFill>
                  <a:srgbClr val="000000"/>
                </a:solidFill>
                <a:latin typeface="Calibri" pitchFamily="34" charset="0"/>
              </a:rPr>
              <a:t>Definizione</a:t>
            </a:r>
          </a:p>
          <a:p>
            <a:pPr algn="ctr">
              <a:spcBef>
                <a:spcPct val="20000"/>
              </a:spcBef>
              <a:buFont typeface="Arial" pitchFamily="34" charset="0"/>
              <a:buNone/>
            </a:pPr>
            <a:endParaRPr lang="it-IT" altLang="it-IT" sz="2400">
              <a:solidFill>
                <a:srgbClr val="000000"/>
              </a:solidFill>
              <a:latin typeface="Calibri" pitchFamily="34" charset="0"/>
            </a:endParaRPr>
          </a:p>
          <a:p>
            <a:pPr algn="ctr">
              <a:spcBef>
                <a:spcPct val="20000"/>
              </a:spcBef>
              <a:buFont typeface="Arial" pitchFamily="34" charset="0"/>
              <a:buNone/>
            </a:pPr>
            <a:endParaRPr lang="it-IT" altLang="it-IT" sz="2400">
              <a:solidFill>
                <a:srgbClr val="000000"/>
              </a:solidFill>
              <a:latin typeface="Calibri" pitchFamily="34" charset="0"/>
            </a:endParaRPr>
          </a:p>
          <a:p>
            <a:pPr algn="ctr">
              <a:spcBef>
                <a:spcPct val="20000"/>
              </a:spcBef>
              <a:buFont typeface="Arial" pitchFamily="34" charset="0"/>
              <a:buNone/>
            </a:pPr>
            <a:r>
              <a:rPr lang="it-IT" altLang="it-IT" sz="2400">
                <a:solidFill>
                  <a:srgbClr val="000000"/>
                </a:solidFill>
                <a:latin typeface="Calibri" pitchFamily="34" charset="0"/>
              </a:rPr>
              <a:t>Processo di negoziazione tra datori di lavoro e loro associazioni, da una parte, e le organizzazioni rappresentative dei lavoratori</a:t>
            </a:r>
          </a:p>
        </p:txBody>
      </p:sp>
      <p:sp>
        <p:nvSpPr>
          <p:cNvPr id="3" name="Freccia in giù 2"/>
          <p:cNvSpPr/>
          <p:nvPr/>
        </p:nvSpPr>
        <p:spPr>
          <a:xfrm>
            <a:off x="4365625" y="3768725"/>
            <a:ext cx="484188" cy="668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2535"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4A16F3A-28FB-40B1-9268-8418A9838BD0}" type="slidenum">
              <a:rPr lang="it-IT" smtClean="0">
                <a:solidFill>
                  <a:prstClr val="white">
                    <a:tint val="75000"/>
                  </a:prstClr>
                </a:solidFill>
              </a:rPr>
              <a:pPr>
                <a:defRPr/>
              </a:pPr>
              <a:t>20</a:t>
            </a:fld>
            <a:endParaRPr lang="it-IT">
              <a:solidFill>
                <a:prstClr val="white">
                  <a:tint val="75000"/>
                </a:prstClr>
              </a:solidFill>
            </a:endParaRPr>
          </a:p>
        </p:txBody>
      </p:sp>
      <p:pic>
        <p:nvPicPr>
          <p:cNvPr id="4096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soggettiva del contratto collettivo</a:t>
            </a:r>
            <a:endParaRPr lang="it-IT" sz="2800" b="1" spc="-10" dirty="0">
              <a:solidFill>
                <a:prstClr val="black"/>
              </a:solidFill>
              <a:ea typeface="Calibri"/>
            </a:endParaRPr>
          </a:p>
          <a:p>
            <a:pPr algn="just" fontAlgn="auto">
              <a:spcAft>
                <a:spcPts val="0"/>
              </a:spcAft>
              <a:defRPr/>
            </a:pPr>
            <a:endParaRPr lang="it-IT" sz="2000" b="1" dirty="0" smtClean="0">
              <a:solidFill>
                <a:schemeClr val="bg1"/>
              </a:solidFill>
            </a:endParaRPr>
          </a:p>
          <a:p>
            <a:pPr algn="just" fontAlgn="auto">
              <a:spcAft>
                <a:spcPts val="0"/>
              </a:spcAft>
              <a:defRPr/>
            </a:pPr>
            <a:r>
              <a:rPr lang="it-IT" sz="2000" b="1" dirty="0" smtClean="0">
                <a:solidFill>
                  <a:schemeClr val="bg1"/>
                </a:solidFill>
              </a:rPr>
              <a:t>Precisazioni</a:t>
            </a:r>
            <a:r>
              <a:rPr lang="it-IT" sz="2000" b="1" dirty="0">
                <a:solidFill>
                  <a:schemeClr val="bg1"/>
                </a:solidFill>
              </a:rPr>
              <a:t>:</a:t>
            </a: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Non rileva il fatto che le parti abbiano aderito ad </a:t>
            </a:r>
            <a:r>
              <a:rPr lang="it-IT" sz="2000" b="1" dirty="0">
                <a:solidFill>
                  <a:sysClr val="windowText" lastClr="000000"/>
                </a:solidFill>
              </a:rPr>
              <a:t>associazioni sindacali </a:t>
            </a:r>
            <a:r>
              <a:rPr lang="it-IT" sz="2000" dirty="0">
                <a:solidFill>
                  <a:sysClr val="windowText" lastClr="000000"/>
                </a:solidFill>
              </a:rPr>
              <a:t>di categoria </a:t>
            </a:r>
            <a:r>
              <a:rPr lang="it-IT" sz="2000" b="1" dirty="0">
                <a:solidFill>
                  <a:sysClr val="windowText" lastClr="000000"/>
                </a:solidFill>
              </a:rPr>
              <a:t>non corrispondenti all’attività svolta dall’imprenditore </a:t>
            </a:r>
            <a:r>
              <a:rPr lang="it-IT" sz="2000" dirty="0">
                <a:solidFill>
                  <a:sysClr val="windowText" lastClr="000000"/>
                </a:solidFill>
              </a:rPr>
              <a:t>. In tal caso, tuttavia</a:t>
            </a:r>
            <a:r>
              <a:rPr lang="it-IT" sz="2000" b="1" dirty="0">
                <a:solidFill>
                  <a:sysClr val="windowText" lastClr="000000"/>
                </a:solidFill>
              </a:rPr>
              <a:t>, il giudice può determinare la giusta retribuzione </a:t>
            </a:r>
            <a:r>
              <a:rPr lang="it-IT" sz="2000" dirty="0">
                <a:solidFill>
                  <a:sysClr val="windowText" lastClr="000000"/>
                </a:solidFill>
              </a:rPr>
              <a:t>utilizzando come parametro i minimi tabellari previsti dal CCNL della categoria economica di appartenenza del datore di </a:t>
            </a:r>
            <a:r>
              <a:rPr lang="it-IT" sz="2000" dirty="0" smtClean="0">
                <a:solidFill>
                  <a:sysClr val="windowText" lastClr="000000"/>
                </a:solidFill>
              </a:rPr>
              <a:t>lavoro</a:t>
            </a:r>
          </a:p>
          <a:p>
            <a:pPr marL="342900" indent="-342900" algn="just" fontAlgn="auto">
              <a:spcAft>
                <a:spcPts val="0"/>
              </a:spcAft>
              <a:buFont typeface="Arial" panose="020B0604020202020204" pitchFamily="34" charset="0"/>
              <a:buChar char="•"/>
              <a:defRPr/>
            </a:pPr>
            <a:endParaRPr lang="it-IT" sz="2000"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smtClean="0">
                <a:solidFill>
                  <a:sysClr val="windowText" lastClr="000000"/>
                </a:solidFill>
              </a:rPr>
              <a:t>Il </a:t>
            </a:r>
            <a:r>
              <a:rPr lang="it-IT" sz="2000" dirty="0">
                <a:solidFill>
                  <a:sysClr val="windowText" lastClr="000000"/>
                </a:solidFill>
              </a:rPr>
              <a:t>datore di lavoro può inserire nel contratto individuale alcune </a:t>
            </a:r>
            <a:r>
              <a:rPr lang="it-IT" sz="2000" b="1" dirty="0">
                <a:solidFill>
                  <a:sysClr val="windowText" lastClr="000000"/>
                </a:solidFill>
              </a:rPr>
              <a:t>clausole di un CCNL diverso </a:t>
            </a:r>
            <a:r>
              <a:rPr lang="it-IT" sz="2000" dirty="0">
                <a:solidFill>
                  <a:sysClr val="windowText" lastClr="000000"/>
                </a:solidFill>
              </a:rPr>
              <a:t>da quello della categoria economica di appartenenza  solo al fine di praticare al singolo lavoratore un </a:t>
            </a:r>
            <a:r>
              <a:rPr lang="it-IT" sz="2000" b="1" dirty="0">
                <a:solidFill>
                  <a:sysClr val="windowText" lastClr="000000"/>
                </a:solidFill>
              </a:rPr>
              <a:t>trattamento più favorevole</a:t>
            </a:r>
          </a:p>
          <a:p>
            <a:pPr algn="just" fontAlgn="auto">
              <a:spcAft>
                <a:spcPts val="0"/>
              </a:spcAft>
              <a:defRPr/>
            </a:pPr>
            <a:endParaRPr lang="it-IT" sz="2000" dirty="0">
              <a:solidFill>
                <a:sysClr val="windowText" lastClr="000000"/>
              </a:solidFill>
            </a:endParaRPr>
          </a:p>
          <a:p>
            <a:pPr marL="457200" indent="-457200" algn="just" fontAlgn="auto">
              <a:spcAft>
                <a:spcPts val="0"/>
              </a:spcAft>
              <a:buFont typeface="+mj-lt"/>
              <a:buAutoNum type="arabicPeriod"/>
              <a:defRPr/>
            </a:pPr>
            <a:endParaRPr lang="it-IT" sz="2000" dirty="0">
              <a:solidFill>
                <a:sysClr val="windowText" lastClr="000000"/>
              </a:solidFill>
            </a:endParaRPr>
          </a:p>
          <a:p>
            <a:pPr algn="just" fontAlgn="auto">
              <a:spcAft>
                <a:spcPts val="0"/>
              </a:spcAft>
              <a:defRPr/>
            </a:pPr>
            <a:endParaRPr lang="it-IT" sz="2000" dirty="0">
              <a:solidFill>
                <a:sysClr val="windowText" lastClr="000000"/>
              </a:solidFill>
            </a:endParaRPr>
          </a:p>
        </p:txBody>
      </p:sp>
      <p:pic>
        <p:nvPicPr>
          <p:cNvPr id="4096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C1BD488-66E9-4690-A9A4-628DD50AC1C9}" type="slidenum">
              <a:rPr lang="it-IT" smtClean="0"/>
              <a:pPr>
                <a:defRPr/>
              </a:pPr>
              <a:t>200</a:t>
            </a:fld>
            <a:endParaRPr lang="it-IT"/>
          </a:p>
        </p:txBody>
      </p:sp>
      <p:pic>
        <p:nvPicPr>
          <p:cNvPr id="22528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2528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556792"/>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endParaRPr lang="it-IT" sz="2000" b="1" dirty="0">
              <a:latin typeface="+mn-lt"/>
              <a:ea typeface="ＭＳ Ｐゴシック" pitchFamily="34" charset="-128"/>
              <a:cs typeface="+mn-cs"/>
            </a:endParaRPr>
          </a:p>
          <a:p>
            <a:pPr algn="ctr" fontAlgn="auto">
              <a:spcBef>
                <a:spcPct val="20000"/>
              </a:spcBef>
              <a:spcAft>
                <a:spcPts val="0"/>
              </a:spcAft>
              <a:buFont typeface="Arial" pitchFamily="34" charset="0"/>
              <a:buNone/>
              <a:defRPr/>
            </a:pPr>
            <a:r>
              <a:rPr lang="it-IT" sz="2000" b="1" dirty="0">
                <a:solidFill>
                  <a:srgbClr val="000000"/>
                </a:solidFill>
                <a:latin typeface="+mn-lt"/>
                <a:ea typeface="ＭＳ Ｐゴシック" pitchFamily="34" charset="-128"/>
                <a:cs typeface="+mn-cs"/>
              </a:rPr>
              <a:t>Secondo la casistica giurisprudenziale post Fornero, questi i possibili scenari:</a:t>
            </a:r>
          </a:p>
          <a:p>
            <a:pPr algn="ctr" fontAlgn="auto">
              <a:spcBef>
                <a:spcPct val="20000"/>
              </a:spcBef>
              <a:spcAft>
                <a:spcPts val="0"/>
              </a:spcAft>
              <a:buFont typeface="Arial" pitchFamily="34" charset="0"/>
              <a:buNone/>
              <a:defRPr/>
            </a:pPr>
            <a:endParaRPr lang="it-IT" sz="2000" b="1" dirty="0">
              <a:solidFill>
                <a:srgbClr val="000000"/>
              </a:solidFill>
              <a:latin typeface="+mn-lt"/>
              <a:ea typeface="ＭＳ Ｐゴシック" pitchFamily="34" charset="-128"/>
              <a:cs typeface="+mn-cs"/>
            </a:endParaRPr>
          </a:p>
          <a:p>
            <a:pPr algn="ctr" fontAlgn="auto">
              <a:spcBef>
                <a:spcPct val="20000"/>
              </a:spcBef>
              <a:spcAft>
                <a:spcPts val="0"/>
              </a:spcAft>
              <a:buFont typeface="Arial" pitchFamily="34" charset="0"/>
              <a:buNone/>
              <a:defRPr/>
            </a:pPr>
            <a:endParaRPr lang="it-IT" sz="2000" b="1" dirty="0">
              <a:solidFill>
                <a:srgbClr val="000000"/>
              </a:solidFill>
              <a:latin typeface="+mn-lt"/>
              <a:ea typeface="ＭＳ Ｐゴシック" pitchFamily="34" charset="-128"/>
              <a:cs typeface="+mn-cs"/>
            </a:endParaRPr>
          </a:p>
          <a:p>
            <a:pPr algn="ctr" fontAlgn="auto">
              <a:spcBef>
                <a:spcPts val="0"/>
              </a:spcBef>
              <a:spcAft>
                <a:spcPts val="0"/>
              </a:spcAft>
              <a:buFont typeface="Arial" pitchFamily="34" charset="0"/>
              <a:buNone/>
              <a:defRPr/>
            </a:pPr>
            <a:r>
              <a:rPr lang="it-IT" sz="2400" b="1" dirty="0">
                <a:solidFill>
                  <a:srgbClr val="000000"/>
                </a:solidFill>
                <a:latin typeface="+mn-lt"/>
                <a:ea typeface="ＭＳ Ｐゴシック" pitchFamily="34" charset="-128"/>
                <a:cs typeface="+mn-cs"/>
              </a:rPr>
              <a:t>c) Ricorre la reintegra o il mero indennizzo </a:t>
            </a:r>
          </a:p>
          <a:p>
            <a:pPr algn="ctr" fontAlgn="auto">
              <a:spcBef>
                <a:spcPts val="0"/>
              </a:spcBef>
              <a:spcAft>
                <a:spcPts val="0"/>
              </a:spcAft>
              <a:buFont typeface="Arial" pitchFamily="34" charset="0"/>
              <a:buNone/>
              <a:defRPr/>
            </a:pPr>
            <a:r>
              <a:rPr lang="it-IT" sz="2400" b="1" dirty="0">
                <a:solidFill>
                  <a:srgbClr val="000000"/>
                </a:solidFill>
                <a:latin typeface="+mn-lt"/>
                <a:ea typeface="ＭＳ Ｐゴシック" pitchFamily="34" charset="-128"/>
                <a:cs typeface="+mn-cs"/>
              </a:rPr>
              <a:t>(incertezza giurisprudenziale):</a:t>
            </a:r>
          </a:p>
          <a:p>
            <a:pPr algn="just" fontAlgn="auto">
              <a:spcBef>
                <a:spcPts val="1200"/>
              </a:spcBef>
              <a:spcAft>
                <a:spcPts val="600"/>
              </a:spcAft>
              <a:buFont typeface="Arial" pitchFamily="34" charset="0"/>
              <a:buNone/>
              <a:defRPr/>
            </a:pPr>
            <a:r>
              <a:rPr lang="it-IT" sz="2000" dirty="0">
                <a:solidFill>
                  <a:srgbClr val="000000"/>
                </a:solidFill>
                <a:latin typeface="+mn-lt"/>
                <a:cs typeface="+mn-cs"/>
              </a:rPr>
              <a:t>- nel caso in cui l’illegittimità del licenziamento derivi da una valutazione di </a:t>
            </a:r>
            <a:r>
              <a:rPr lang="it-IT" sz="2000" b="1" i="1" dirty="0">
                <a:solidFill>
                  <a:srgbClr val="000000"/>
                </a:solidFill>
                <a:latin typeface="+mn-lt"/>
                <a:cs typeface="+mn-cs"/>
              </a:rPr>
              <a:t>proporzionalità</a:t>
            </a:r>
            <a:r>
              <a:rPr lang="it-IT" sz="2000" dirty="0">
                <a:solidFill>
                  <a:srgbClr val="000000"/>
                </a:solidFill>
                <a:latin typeface="+mn-lt"/>
                <a:cs typeface="+mn-cs"/>
              </a:rPr>
              <a:t> tra condotta e reazione del datore di lavoro, ma in assenza di previsioni specifiche del codice disciplinare, la conseguenza sarà la reintegrazione o il mero indennizzo, a seconda dell’orientamento interpretativo del singolo giudice</a:t>
            </a:r>
            <a:endParaRPr lang="it-IT" sz="2000" b="1" dirty="0">
              <a:solidFill>
                <a:srgbClr val="000000"/>
              </a:solidFill>
              <a:latin typeface="+mn-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F3F569A-D40E-4AA6-85DD-79C3F1650554}" type="slidenum">
              <a:rPr lang="it-IT" smtClean="0"/>
              <a:pPr>
                <a:defRPr/>
              </a:pPr>
              <a:t>201</a:t>
            </a:fld>
            <a:endParaRPr lang="it-IT"/>
          </a:p>
        </p:txBody>
      </p:sp>
      <p:pic>
        <p:nvPicPr>
          <p:cNvPr id="2263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263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395536" y="1628800"/>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charset="0"/>
              <a:buNone/>
              <a:defRPr/>
            </a:pPr>
            <a:endParaRPr lang="it-IT" sz="2400" b="1" dirty="0">
              <a:latin typeface="+mn-lt"/>
              <a:cs typeface="+mn-cs"/>
            </a:endParaRPr>
          </a:p>
          <a:p>
            <a:pPr algn="ctr" fontAlgn="auto">
              <a:spcBef>
                <a:spcPct val="20000"/>
              </a:spcBef>
              <a:spcAft>
                <a:spcPts val="0"/>
              </a:spcAft>
              <a:buFont typeface="Arial" charset="0"/>
              <a:buNone/>
              <a:defRPr/>
            </a:pPr>
            <a:r>
              <a:rPr lang="it-IT" sz="2400" b="1" dirty="0">
                <a:solidFill>
                  <a:srgbClr val="000000"/>
                </a:solidFill>
                <a:latin typeface="+mn-lt"/>
                <a:cs typeface="+mn-cs"/>
              </a:rPr>
              <a:t>3. </a:t>
            </a:r>
            <a:r>
              <a:rPr lang="it-IT" sz="2400" b="1" u="sng" dirty="0">
                <a:solidFill>
                  <a:srgbClr val="000000"/>
                </a:solidFill>
                <a:latin typeface="+mn-lt"/>
                <a:cs typeface="+mn-cs"/>
              </a:rPr>
              <a:t>Regime sanzionatorio CTC</a:t>
            </a:r>
            <a:r>
              <a:rPr lang="it-IT" sz="2400" b="1" dirty="0">
                <a:solidFill>
                  <a:srgbClr val="000000"/>
                </a:solidFill>
                <a:latin typeface="+mn-lt"/>
                <a:cs typeface="+mn-cs"/>
              </a:rPr>
              <a:t> (d.lgs. n. 23/2015)</a:t>
            </a:r>
          </a:p>
          <a:p>
            <a:pPr algn="ctr" fontAlgn="auto">
              <a:spcBef>
                <a:spcPct val="20000"/>
              </a:spcBef>
              <a:spcAft>
                <a:spcPts val="0"/>
              </a:spcAft>
              <a:buFont typeface="Arial" charset="0"/>
              <a:buNone/>
              <a:defRPr/>
            </a:pPr>
            <a:endParaRPr lang="it-IT" sz="1600" dirty="0">
              <a:solidFill>
                <a:srgbClr val="000000"/>
              </a:solidFill>
              <a:latin typeface="+mn-lt"/>
              <a:cs typeface="+mn-cs"/>
            </a:endParaRPr>
          </a:p>
          <a:p>
            <a:pPr algn="ctr" fontAlgn="auto">
              <a:spcBef>
                <a:spcPct val="20000"/>
              </a:spcBef>
              <a:spcAft>
                <a:spcPts val="0"/>
              </a:spcAft>
              <a:buFont typeface="Arial" charset="0"/>
              <a:buNone/>
              <a:defRPr/>
            </a:pPr>
            <a:r>
              <a:rPr lang="it-IT" sz="2400" dirty="0">
                <a:solidFill>
                  <a:srgbClr val="000000"/>
                </a:solidFill>
                <a:latin typeface="+mn-lt"/>
                <a:cs typeface="+mn-cs"/>
              </a:rPr>
              <a:t>La soluzione adottata dal d.lgs. n. 23/2015 </a:t>
            </a:r>
          </a:p>
          <a:p>
            <a:pPr algn="ctr" fontAlgn="auto">
              <a:spcBef>
                <a:spcPct val="20000"/>
              </a:spcBef>
              <a:spcAft>
                <a:spcPts val="0"/>
              </a:spcAft>
              <a:buFont typeface="Arial" charset="0"/>
              <a:buNone/>
              <a:defRPr/>
            </a:pPr>
            <a:r>
              <a:rPr lang="it-IT" sz="2400" dirty="0">
                <a:solidFill>
                  <a:srgbClr val="000000"/>
                </a:solidFill>
                <a:latin typeface="+mn-lt"/>
                <a:cs typeface="+mn-cs"/>
              </a:rPr>
              <a:t>è un </a:t>
            </a:r>
            <a:r>
              <a:rPr lang="it-IT" sz="2400" b="1" dirty="0">
                <a:solidFill>
                  <a:srgbClr val="000000"/>
                </a:solidFill>
                <a:latin typeface="+mn-lt"/>
                <a:cs typeface="+mn-cs"/>
              </a:rPr>
              <a:t>compromesso</a:t>
            </a:r>
            <a:r>
              <a:rPr lang="it-IT" sz="2400" dirty="0">
                <a:solidFill>
                  <a:srgbClr val="000000"/>
                </a:solidFill>
                <a:latin typeface="+mn-lt"/>
                <a:cs typeface="+mn-cs"/>
              </a:rPr>
              <a:t> tra:</a:t>
            </a:r>
          </a:p>
          <a:p>
            <a:pPr algn="just" fontAlgn="auto">
              <a:spcBef>
                <a:spcPct val="20000"/>
              </a:spcBef>
              <a:spcAft>
                <a:spcPts val="0"/>
              </a:spcAft>
              <a:buFont typeface="Arial" charset="0"/>
              <a:buNone/>
              <a:defRPr/>
            </a:pPr>
            <a:endParaRPr lang="it-IT" sz="1000" dirty="0">
              <a:solidFill>
                <a:srgbClr val="000000"/>
              </a:solidFill>
              <a:latin typeface="+mn-lt"/>
              <a:cs typeface="+mn-cs"/>
            </a:endParaRPr>
          </a:p>
          <a:p>
            <a:pPr marL="457200" indent="-457200" algn="just" fontAlgn="auto">
              <a:spcBef>
                <a:spcPct val="20000"/>
              </a:spcBef>
              <a:spcAft>
                <a:spcPts val="0"/>
              </a:spcAft>
              <a:buFont typeface="Arial" pitchFamily="34" charset="0"/>
              <a:buNone/>
              <a:defRPr/>
            </a:pPr>
            <a:r>
              <a:rPr lang="it-IT" sz="2400" b="1" dirty="0">
                <a:solidFill>
                  <a:srgbClr val="000000"/>
                </a:solidFill>
                <a:latin typeface="+mn-lt"/>
                <a:cs typeface="+mn-cs"/>
              </a:rPr>
              <a:t>1.</a:t>
            </a:r>
            <a:r>
              <a:rPr lang="it-IT" sz="2400" dirty="0">
                <a:solidFill>
                  <a:srgbClr val="000000"/>
                </a:solidFill>
                <a:latin typeface="+mn-lt"/>
                <a:cs typeface="+mn-cs"/>
              </a:rPr>
              <a:t> </a:t>
            </a:r>
            <a:r>
              <a:rPr lang="it-IT" sz="2200" dirty="0">
                <a:solidFill>
                  <a:srgbClr val="000000"/>
                </a:solidFill>
                <a:latin typeface="+mn-lt"/>
                <a:cs typeface="+mn-cs"/>
              </a:rPr>
              <a:t>coloro che spingevano per il superamento generalizzato della tutela </a:t>
            </a:r>
            <a:r>
              <a:rPr lang="it-IT" sz="2200" dirty="0" err="1">
                <a:solidFill>
                  <a:srgbClr val="000000"/>
                </a:solidFill>
                <a:latin typeface="+mn-lt"/>
                <a:cs typeface="+mn-cs"/>
              </a:rPr>
              <a:t>reintegratoria</a:t>
            </a:r>
            <a:r>
              <a:rPr lang="it-IT" sz="2200" dirty="0">
                <a:solidFill>
                  <a:srgbClr val="000000"/>
                </a:solidFill>
                <a:latin typeface="+mn-lt"/>
                <a:cs typeface="+mn-cs"/>
              </a:rPr>
              <a:t>, invocando esigenze di certezza del datore di lavoro sui rischi e costi del recesso, stante l’ambiguità della Riforma Fornero</a:t>
            </a:r>
            <a:r>
              <a:rPr lang="it-IT" sz="2400" dirty="0">
                <a:solidFill>
                  <a:srgbClr val="000000"/>
                </a:solidFill>
                <a:latin typeface="+mn-lt"/>
                <a:cs typeface="+mn-cs"/>
              </a:rPr>
              <a:t>;</a:t>
            </a:r>
          </a:p>
          <a:p>
            <a:pPr marL="457200" indent="-457200" algn="just" fontAlgn="auto">
              <a:spcBef>
                <a:spcPct val="20000"/>
              </a:spcBef>
              <a:spcAft>
                <a:spcPts val="0"/>
              </a:spcAft>
              <a:buFont typeface="Arial" pitchFamily="34" charset="0"/>
              <a:buNone/>
              <a:defRPr/>
            </a:pPr>
            <a:r>
              <a:rPr lang="it-IT" sz="2400" b="1" dirty="0">
                <a:solidFill>
                  <a:srgbClr val="000000"/>
                </a:solidFill>
                <a:latin typeface="+mn-lt"/>
                <a:cs typeface="+mn-cs"/>
              </a:rPr>
              <a:t>2.</a:t>
            </a:r>
            <a:r>
              <a:rPr lang="it-IT" sz="2400" dirty="0">
                <a:solidFill>
                  <a:srgbClr val="000000"/>
                </a:solidFill>
                <a:latin typeface="+mn-lt"/>
                <a:cs typeface="+mn-cs"/>
              </a:rPr>
              <a:t> </a:t>
            </a:r>
            <a:r>
              <a:rPr lang="it-IT" sz="2200" dirty="0">
                <a:solidFill>
                  <a:srgbClr val="000000"/>
                </a:solidFill>
                <a:latin typeface="+mn-lt"/>
                <a:cs typeface="+mn-cs"/>
              </a:rPr>
              <a:t>coloro che ritenevano che se un dipendente viene licenziato e la sanzione risulta del tutto sproporzionata rispetto al fatto commesso, ha diritto a riavere il posto di lavoro</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27331"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5C1B049A-1517-4425-8A5C-C30C5D7CE51B}" type="slidenum">
              <a:rPr lang="it-IT" smtClean="0"/>
              <a:pPr>
                <a:defRPr/>
              </a:pPr>
              <a:t>202</a:t>
            </a:fld>
            <a:endParaRPr lang="it-IT"/>
          </a:p>
        </p:txBody>
      </p:sp>
      <p:pic>
        <p:nvPicPr>
          <p:cNvPr id="22733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2733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p14="http://schemas.microsoft.com/office/powerpoint/2010/main" xmlns="" val="3267238540"/>
              </p:ext>
            </p:extLst>
          </p:nvPr>
        </p:nvGraphicFramePr>
        <p:xfrm>
          <a:off x="250825" y="1484313"/>
          <a:ext cx="8641333" cy="5153891"/>
        </p:xfrm>
        <a:graphic>
          <a:graphicData uri="http://schemas.openxmlformats.org/drawingml/2006/table">
            <a:tbl>
              <a:tblPr/>
              <a:tblGrid>
                <a:gridCol w="4464496"/>
                <a:gridCol w="4176837"/>
              </a:tblGrid>
              <a:tr h="34528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FFFFFF"/>
                          </a:solidFill>
                          <a:effectLst/>
                          <a:latin typeface="Calibri" pitchFamily="34" charset="0"/>
                          <a:ea typeface="ＭＳ Ｐゴシック" pitchFamily="34" charset="-128"/>
                        </a:rPr>
                        <a:t>IL NEOREGIME SANZIONATORIO  DEL LICENZIAMENTO DISCIPLINARE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87BBFF"/>
                    </a:solidFill>
                  </a:tcPr>
                </a:tc>
                <a:tc hMerge="1">
                  <a:txBody>
                    <a:bodyPr/>
                    <a:lstStyle/>
                    <a:p>
                      <a:endParaRPr lang="it-IT"/>
                    </a:p>
                  </a:txBody>
                  <a:tcPr/>
                </a:tc>
              </a:tr>
              <a:tr h="3452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sng" strike="noStrike" cap="none" normalizeH="0" baseline="0" dirty="0" smtClean="0">
                          <a:ln>
                            <a:noFill/>
                          </a:ln>
                          <a:solidFill>
                            <a:srgbClr val="000000"/>
                          </a:solidFill>
                          <a:effectLst/>
                          <a:latin typeface="Calibri" pitchFamily="34" charset="0"/>
                          <a:ea typeface="ＭＳ Ｐゴシック" pitchFamily="34" charset="-128"/>
                        </a:rPr>
                        <a:t>ART. 3, </a:t>
                      </a:r>
                      <a:r>
                        <a:rPr kumimoji="0" lang="it-IT" sz="1800" b="1" i="0" u="sng" strike="noStrike" cap="none" normalizeH="0" baseline="0" dirty="0" err="1" smtClean="0">
                          <a:ln>
                            <a:noFill/>
                          </a:ln>
                          <a:solidFill>
                            <a:srgbClr val="000000"/>
                          </a:solidFill>
                          <a:effectLst/>
                          <a:latin typeface="Calibri" pitchFamily="34" charset="0"/>
                          <a:ea typeface="ＭＳ Ｐゴシック" pitchFamily="34" charset="-128"/>
                        </a:rPr>
                        <a:t>CO</a:t>
                      </a:r>
                      <a:r>
                        <a:rPr kumimoji="0" lang="it-IT" sz="1800" b="1" i="0" u="sng" strike="noStrike" cap="none" normalizeH="0" baseline="0" dirty="0" smtClean="0">
                          <a:ln>
                            <a:noFill/>
                          </a:ln>
                          <a:solidFill>
                            <a:srgbClr val="000000"/>
                          </a:solidFill>
                          <a:effectLst/>
                          <a:latin typeface="Calibri" pitchFamily="34" charset="0"/>
                          <a:ea typeface="ＭＳ Ｐゴシック" pitchFamily="34" charset="-128"/>
                        </a:rPr>
                        <a:t>. 1, </a:t>
                      </a:r>
                      <a:r>
                        <a:rPr kumimoji="0" lang="it-IT" sz="1800" b="1" i="0" u="sng" strike="noStrike" cap="none" normalizeH="0" baseline="0" dirty="0" err="1" smtClean="0">
                          <a:ln>
                            <a:noFill/>
                          </a:ln>
                          <a:solidFill>
                            <a:srgbClr val="000000"/>
                          </a:solidFill>
                          <a:effectLst/>
                          <a:latin typeface="Calibri" pitchFamily="34" charset="0"/>
                          <a:ea typeface="ＭＳ Ｐゴシック" pitchFamily="34" charset="-128"/>
                        </a:rPr>
                        <a:t>D.LGS.</a:t>
                      </a:r>
                      <a:r>
                        <a:rPr kumimoji="0" lang="it-IT" sz="1800" b="1" i="0" u="sng" strike="noStrike" cap="none" normalizeH="0" baseline="0" dirty="0" smtClean="0">
                          <a:ln>
                            <a:noFill/>
                          </a:ln>
                          <a:solidFill>
                            <a:srgbClr val="000000"/>
                          </a:solidFill>
                          <a:effectLst/>
                          <a:latin typeface="Calibri" pitchFamily="34" charset="0"/>
                          <a:ea typeface="ＭＳ Ｐゴシック" pitchFamily="34" charset="-128"/>
                        </a:rPr>
                        <a:t> 23/2015 </a:t>
                      </a:r>
                      <a:endParaRPr kumimoji="0" lang="it-IT"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sng" strike="noStrike" cap="none" normalizeH="0" baseline="0" dirty="0" smtClean="0">
                          <a:ln>
                            <a:noFill/>
                          </a:ln>
                          <a:solidFill>
                            <a:srgbClr val="000000"/>
                          </a:solidFill>
                          <a:effectLst/>
                          <a:latin typeface="Calibri" pitchFamily="34" charset="0"/>
                          <a:ea typeface="ＭＳ Ｐゴシック" pitchFamily="34" charset="-128"/>
                        </a:rPr>
                        <a:t>ART. 3, </a:t>
                      </a:r>
                      <a:r>
                        <a:rPr kumimoji="0" lang="it-IT" sz="1800" b="1" i="0" u="sng" strike="noStrike" cap="none" normalizeH="0" baseline="0" dirty="0" err="1" smtClean="0">
                          <a:ln>
                            <a:noFill/>
                          </a:ln>
                          <a:solidFill>
                            <a:srgbClr val="000000"/>
                          </a:solidFill>
                          <a:effectLst/>
                          <a:latin typeface="Calibri" pitchFamily="34" charset="0"/>
                          <a:ea typeface="ＭＳ Ｐゴシック" pitchFamily="34" charset="-128"/>
                        </a:rPr>
                        <a:t>CO</a:t>
                      </a:r>
                      <a:r>
                        <a:rPr kumimoji="0" lang="it-IT" sz="1800" b="1" i="0" u="sng" strike="noStrike" cap="none" normalizeH="0" baseline="0" dirty="0" smtClean="0">
                          <a:ln>
                            <a:noFill/>
                          </a:ln>
                          <a:solidFill>
                            <a:srgbClr val="000000"/>
                          </a:solidFill>
                          <a:effectLst/>
                          <a:latin typeface="Calibri" pitchFamily="34" charset="0"/>
                          <a:ea typeface="ＭＳ Ｐゴシック" pitchFamily="34" charset="-128"/>
                        </a:rPr>
                        <a:t>. 2, </a:t>
                      </a:r>
                      <a:r>
                        <a:rPr kumimoji="0" lang="it-IT" sz="1800" b="1" i="0" u="sng" strike="noStrike" cap="none" normalizeH="0" baseline="0" dirty="0" err="1" smtClean="0">
                          <a:ln>
                            <a:noFill/>
                          </a:ln>
                          <a:solidFill>
                            <a:srgbClr val="000000"/>
                          </a:solidFill>
                          <a:effectLst/>
                          <a:latin typeface="Calibri" pitchFamily="34" charset="0"/>
                          <a:ea typeface="ＭＳ Ｐゴシック" pitchFamily="34" charset="-128"/>
                        </a:rPr>
                        <a:t>D.LGS.</a:t>
                      </a:r>
                      <a:r>
                        <a:rPr kumimoji="0" lang="it-IT" sz="1800" b="1" i="0" u="sng" strike="noStrike" cap="none" normalizeH="0" baseline="0" dirty="0" smtClean="0">
                          <a:ln>
                            <a:noFill/>
                          </a:ln>
                          <a:solidFill>
                            <a:srgbClr val="000000"/>
                          </a:solidFill>
                          <a:effectLst/>
                          <a:latin typeface="Calibri" pitchFamily="34" charset="0"/>
                          <a:ea typeface="ＭＳ Ｐゴシック" pitchFamily="34" charset="-128"/>
                        </a:rPr>
                        <a:t> 23/2015 </a:t>
                      </a:r>
                      <a:endParaRPr kumimoji="0" lang="it-IT"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F"/>
                    </a:solidFill>
                  </a:tcPr>
                </a:tc>
              </a:tr>
              <a:tr h="442234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Calibri" pitchFamily="34" charset="0"/>
                          <a:ea typeface="ＭＳ Ｐゴシック" pitchFamily="34" charset="-128"/>
                        </a:rPr>
                        <a:t>“</a:t>
                      </a:r>
                      <a:r>
                        <a:rPr lang="it-IT" sz="1800" dirty="0" smtClean="0">
                          <a:solidFill>
                            <a:srgbClr val="000000"/>
                          </a:solidFill>
                          <a:ea typeface="ＭＳ Ｐゴシック" pitchFamily="34" charset="-128"/>
                        </a:rPr>
                        <a:t>Salvo quanto disposto dal comma 2 del presente articolo, </a:t>
                      </a:r>
                      <a:r>
                        <a:rPr lang="it-IT" sz="1800" b="1" dirty="0" smtClean="0">
                          <a:solidFill>
                            <a:srgbClr val="000000"/>
                          </a:solidFill>
                          <a:ea typeface="ＭＳ Ｐゴシック" pitchFamily="34" charset="-128"/>
                        </a:rPr>
                        <a:t>nei casi in cui risulta accertato che non ricorrono gli estremi del licenziamento per giustificato motivo oggettivo o per giustificato motivo soggettivo o giusta causa</a:t>
                      </a:r>
                      <a:r>
                        <a:rPr lang="it-IT" sz="1800" dirty="0" smtClean="0">
                          <a:solidFill>
                            <a:srgbClr val="000000"/>
                          </a:solidFill>
                          <a:ea typeface="ＭＳ Ｐゴシック" pitchFamily="34" charset="-128"/>
                        </a:rPr>
                        <a:t>, il giudice dichiara </a:t>
                      </a:r>
                      <a:r>
                        <a:rPr lang="it-IT" sz="1800" b="1" u="sng" dirty="0" smtClean="0">
                          <a:solidFill>
                            <a:srgbClr val="000000"/>
                          </a:solidFill>
                          <a:ea typeface="ＭＳ Ｐゴシック" pitchFamily="34" charset="-128"/>
                        </a:rPr>
                        <a:t>estinto il rapporto di lavoro </a:t>
                      </a:r>
                      <a:r>
                        <a:rPr lang="it-IT" sz="1800" dirty="0" smtClean="0">
                          <a:solidFill>
                            <a:srgbClr val="000000"/>
                          </a:solidFill>
                          <a:ea typeface="ＭＳ Ｐゴシック" pitchFamily="34" charset="-128"/>
                        </a:rPr>
                        <a:t>alla data del licenziamento e condanna il datore di lavoro al </a:t>
                      </a:r>
                      <a:r>
                        <a:rPr lang="it-IT" sz="1800" b="1" dirty="0" smtClean="0">
                          <a:solidFill>
                            <a:srgbClr val="000000"/>
                          </a:solidFill>
                          <a:ea typeface="ＭＳ Ｐゴシック" pitchFamily="34" charset="-128"/>
                        </a:rPr>
                        <a:t>pagamento di un’</a:t>
                      </a:r>
                      <a:r>
                        <a:rPr lang="it-IT" altLang="ja-JP" sz="1800" b="1" dirty="0" smtClean="0">
                          <a:solidFill>
                            <a:srgbClr val="000000"/>
                          </a:solidFill>
                          <a:ea typeface="ＭＳ Ｐゴシック" pitchFamily="34" charset="-128"/>
                        </a:rPr>
                        <a:t>indennità </a:t>
                      </a:r>
                      <a:r>
                        <a:rPr lang="it-IT" altLang="ja-JP" sz="1800" dirty="0" smtClean="0">
                          <a:solidFill>
                            <a:srgbClr val="000000"/>
                          </a:solidFill>
                          <a:ea typeface="ＭＳ Ｐゴシック" pitchFamily="34" charset="-128"/>
                        </a:rPr>
                        <a:t>non assoggettata a contribuzione previdenziale </a:t>
                      </a:r>
                      <a:r>
                        <a:rPr lang="it-IT" altLang="ja-JP" sz="1800" b="1" dirty="0" smtClean="0">
                          <a:solidFill>
                            <a:srgbClr val="000000"/>
                          </a:solidFill>
                          <a:ea typeface="ＭＳ Ｐゴシック" pitchFamily="34" charset="-128"/>
                        </a:rPr>
                        <a:t>di importo pari a due mensilità</a:t>
                      </a:r>
                      <a:r>
                        <a:rPr lang="it-IT" altLang="ja-JP" sz="1800" dirty="0" smtClean="0">
                          <a:solidFill>
                            <a:srgbClr val="000000"/>
                          </a:solidFill>
                          <a:ea typeface="ＭＳ Ｐゴシック" pitchFamily="34" charset="-128"/>
                        </a:rPr>
                        <a:t> dell’ultima retribuzione </a:t>
                      </a:r>
                      <a:r>
                        <a:rPr lang="it-IT" sz="1800" dirty="0" smtClean="0">
                          <a:solidFill>
                            <a:srgbClr val="000000"/>
                          </a:solidFill>
                          <a:ea typeface="ＭＳ Ｐゴシック" pitchFamily="34" charset="-128"/>
                        </a:rPr>
                        <a:t>di riferimento per il calcolo del TFR </a:t>
                      </a:r>
                      <a:r>
                        <a:rPr lang="it-IT" sz="1800" b="1" dirty="0" smtClean="0">
                          <a:solidFill>
                            <a:srgbClr val="000000"/>
                          </a:solidFill>
                          <a:ea typeface="ＭＳ Ｐゴシック" pitchFamily="34" charset="-128"/>
                        </a:rPr>
                        <a:t>per ogni anno di servizio</a:t>
                      </a:r>
                      <a:r>
                        <a:rPr lang="it-IT" altLang="ja-JP" sz="1800" dirty="0" smtClean="0">
                          <a:solidFill>
                            <a:srgbClr val="000000"/>
                          </a:solidFill>
                          <a:ea typeface="ＭＳ Ｐゴシック" pitchFamily="34" charset="-128"/>
                        </a:rPr>
                        <a:t>, in misura comunque </a:t>
                      </a:r>
                      <a:r>
                        <a:rPr lang="it-IT" altLang="ja-JP" sz="1800" b="1" dirty="0" smtClean="0">
                          <a:solidFill>
                            <a:srgbClr val="000000"/>
                          </a:solidFill>
                          <a:ea typeface="ＭＳ Ｐゴシック" pitchFamily="34" charset="-128"/>
                        </a:rPr>
                        <a:t>non inferiore a quattro e non superiore a ventiquattro mensilità</a:t>
                      </a:r>
                      <a:r>
                        <a:rPr kumimoji="0" lang="it-IT" sz="1800" b="0" i="0" u="none" strike="noStrike" cap="none" normalizeH="0" baseline="0" dirty="0" smtClean="0">
                          <a:ln>
                            <a:noFill/>
                          </a:ln>
                          <a:solidFill>
                            <a:srgbClr val="000000"/>
                          </a:solidFill>
                          <a:effectLst/>
                          <a:latin typeface="Calibri" pitchFamily="34" charset="0"/>
                          <a:ea typeface="ＭＳ Ｐゴシック" pitchFamily="34" charset="-128"/>
                        </a:rPr>
                        <a:t>”</a:t>
                      </a:r>
                      <a:endParaRPr kumimoji="0" lang="it-IT" sz="1800" b="1"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Calibri" pitchFamily="34" charset="0"/>
                          <a:ea typeface="ＭＳ Ｐゴシック" pitchFamily="34" charset="-128"/>
                        </a:rPr>
                        <a:t>“Esclusivamente nelle ipotesi di licenziamento per </a:t>
                      </a:r>
                      <a:r>
                        <a:rPr kumimoji="0" lang="it-IT" sz="1800" b="1" i="0" u="none" strike="noStrike" cap="none" normalizeH="0" baseline="0" dirty="0" smtClean="0">
                          <a:ln>
                            <a:noFill/>
                          </a:ln>
                          <a:solidFill>
                            <a:srgbClr val="000000"/>
                          </a:solidFill>
                          <a:effectLst/>
                          <a:latin typeface="Calibri" pitchFamily="34" charset="0"/>
                          <a:ea typeface="ＭＳ Ｐゴシック" pitchFamily="34" charset="-128"/>
                        </a:rPr>
                        <a:t>giustificato motivo soggettivo o per giusta causa</a:t>
                      </a:r>
                      <a:r>
                        <a:rPr kumimoji="0" lang="it-IT" sz="1800" b="0" i="0" u="none" strike="noStrike" cap="none" normalizeH="0" baseline="0" dirty="0" smtClean="0">
                          <a:ln>
                            <a:noFill/>
                          </a:ln>
                          <a:solidFill>
                            <a:srgbClr val="000000"/>
                          </a:solidFill>
                          <a:effectLst/>
                          <a:latin typeface="Calibri" pitchFamily="34" charset="0"/>
                          <a:ea typeface="ＭＳ Ｐゴシック" pitchFamily="34" charset="-128"/>
                        </a:rPr>
                        <a:t> in cui sia direttamente dimostrata in giudizio </a:t>
                      </a:r>
                      <a:r>
                        <a:rPr kumimoji="0" lang="it-IT" sz="1800" b="0" i="1" u="sng" strike="noStrike" cap="none" normalizeH="0" baseline="0" dirty="0" smtClean="0">
                          <a:ln>
                            <a:noFill/>
                          </a:ln>
                          <a:solidFill>
                            <a:srgbClr val="000000"/>
                          </a:solidFill>
                          <a:effectLst>
                            <a:outerShdw blurRad="38100" dist="38100" dir="2700000" algn="tl">
                              <a:srgbClr val="FFFFFF"/>
                            </a:outerShdw>
                          </a:effectLst>
                          <a:latin typeface="Calibri" pitchFamily="34" charset="0"/>
                          <a:ea typeface="ＭＳ Ｐゴシック" pitchFamily="34" charset="-128"/>
                        </a:rPr>
                        <a:t>l</a:t>
                      </a:r>
                      <a:r>
                        <a:rPr kumimoji="0" lang="it-IT" sz="1800" b="1" i="1" u="sng" strike="noStrike" cap="none" normalizeH="0" baseline="0" dirty="0" smtClean="0">
                          <a:ln>
                            <a:noFill/>
                          </a:ln>
                          <a:solidFill>
                            <a:srgbClr val="000000"/>
                          </a:solidFill>
                          <a:effectLst>
                            <a:outerShdw blurRad="38100" dist="38100" dir="2700000" algn="tl">
                              <a:srgbClr val="FFFFFF"/>
                            </a:outerShdw>
                          </a:effectLst>
                          <a:latin typeface="Calibri" pitchFamily="34" charset="0"/>
                          <a:ea typeface="ＭＳ Ｐゴシック" pitchFamily="34" charset="-128"/>
                        </a:rPr>
                        <a:t>’</a:t>
                      </a:r>
                      <a:r>
                        <a:rPr kumimoji="0" lang="it-IT" altLang="ja-JP" sz="1800" b="1" i="1" u="sng" strike="noStrike" cap="none" normalizeH="0" baseline="0" dirty="0" smtClean="0">
                          <a:ln>
                            <a:noFill/>
                          </a:ln>
                          <a:solidFill>
                            <a:srgbClr val="000000"/>
                          </a:solidFill>
                          <a:effectLst>
                            <a:outerShdw blurRad="38100" dist="38100" dir="2700000" algn="tl">
                              <a:srgbClr val="FFFFFF"/>
                            </a:outerShdw>
                          </a:effectLst>
                          <a:latin typeface="Calibri" pitchFamily="34" charset="0"/>
                          <a:ea typeface="ＭＳ Ｐゴシック" pitchFamily="34" charset="-128"/>
                        </a:rPr>
                        <a:t>insussistenza del fatto materiale</a:t>
                      </a:r>
                      <a:r>
                        <a:rPr kumimoji="0" lang="it-IT" altLang="ja-JP" sz="1800" b="1" i="1" u="none" strike="noStrike" cap="none" normalizeH="0" baseline="0" dirty="0" smtClean="0">
                          <a:ln>
                            <a:noFill/>
                          </a:ln>
                          <a:solidFill>
                            <a:srgbClr val="000000"/>
                          </a:solidFill>
                          <a:effectLst>
                            <a:outerShdw blurRad="38100" dist="38100" dir="2700000" algn="tl">
                              <a:srgbClr val="FFFFFF"/>
                            </a:outerShdw>
                          </a:effectLst>
                          <a:latin typeface="Calibri" pitchFamily="34" charset="0"/>
                          <a:ea typeface="ＭＳ Ｐゴシック" pitchFamily="34" charset="-128"/>
                        </a:rPr>
                        <a:t> </a:t>
                      </a:r>
                      <a:r>
                        <a:rPr kumimoji="0" lang="it-IT" altLang="ja-JP" sz="1800" b="1" i="0" u="sng" strike="noStrike" cap="none" normalizeH="0" baseline="0" dirty="0" smtClean="0">
                          <a:ln>
                            <a:noFill/>
                          </a:ln>
                          <a:solidFill>
                            <a:srgbClr val="000000"/>
                          </a:solidFill>
                          <a:effectLst/>
                          <a:latin typeface="Calibri" pitchFamily="34" charset="0"/>
                          <a:ea typeface="ＭＳ Ｐゴシック" pitchFamily="34" charset="-128"/>
                        </a:rPr>
                        <a:t>contestato</a:t>
                      </a:r>
                      <a:r>
                        <a:rPr kumimoji="0" lang="it-IT" altLang="ja-JP" sz="1800" b="1" i="0" u="none" strike="noStrike" cap="none" normalizeH="0" baseline="0" dirty="0" smtClean="0">
                          <a:ln>
                            <a:noFill/>
                          </a:ln>
                          <a:solidFill>
                            <a:srgbClr val="000000"/>
                          </a:solidFill>
                          <a:effectLst/>
                          <a:latin typeface="Calibri" pitchFamily="34" charset="0"/>
                          <a:ea typeface="ＭＳ Ｐゴシック" pitchFamily="34" charset="-128"/>
                        </a:rPr>
                        <a:t> al lavoratore</a:t>
                      </a:r>
                      <a:r>
                        <a:rPr kumimoji="0" lang="it-IT" altLang="ja-JP" sz="1800" b="0" i="0" u="none" strike="noStrike" cap="none" normalizeH="0" baseline="0" dirty="0" smtClean="0">
                          <a:ln>
                            <a:noFill/>
                          </a:ln>
                          <a:solidFill>
                            <a:srgbClr val="000000"/>
                          </a:solidFill>
                          <a:effectLst/>
                          <a:latin typeface="Calibri" pitchFamily="34" charset="0"/>
                          <a:ea typeface="ＭＳ Ｐゴシック" pitchFamily="34" charset="-128"/>
                        </a:rPr>
                        <a:t>, rispetto alla quale </a:t>
                      </a:r>
                      <a:r>
                        <a:rPr kumimoji="0" lang="it-IT" altLang="ja-JP" sz="1800" b="1" i="0" u="none" strike="noStrike" cap="none" normalizeH="0" baseline="0" dirty="0" smtClean="0">
                          <a:ln>
                            <a:noFill/>
                          </a:ln>
                          <a:solidFill>
                            <a:srgbClr val="000000"/>
                          </a:solidFill>
                          <a:effectLst/>
                          <a:latin typeface="Calibri" pitchFamily="34" charset="0"/>
                          <a:ea typeface="ＭＳ Ｐゴシック" pitchFamily="34" charset="-128"/>
                        </a:rPr>
                        <a:t>resta estranea ogni valutazione circa la sproporzione del licenziamento</a:t>
                      </a:r>
                      <a:r>
                        <a:rPr kumimoji="0" lang="it-IT" altLang="ja-JP" sz="1800" b="0" i="0" u="none" strike="noStrike" cap="none" normalizeH="0" baseline="0" dirty="0" smtClean="0">
                          <a:ln>
                            <a:noFill/>
                          </a:ln>
                          <a:solidFill>
                            <a:srgbClr val="000000"/>
                          </a:solidFill>
                          <a:effectLst/>
                          <a:latin typeface="Calibri" pitchFamily="34" charset="0"/>
                          <a:ea typeface="ＭＳ Ｐゴシック" pitchFamily="34" charset="-128"/>
                        </a:rPr>
                        <a:t>, il giudice annulla il licenziamento e condanna il datore di lavoro alla </a:t>
                      </a:r>
                      <a:r>
                        <a:rPr kumimoji="0" lang="it-IT" altLang="ja-JP" sz="1800" b="1" i="0" u="none" strike="noStrike" cap="none" normalizeH="0" baseline="0" dirty="0" smtClean="0">
                          <a:ln>
                            <a:noFill/>
                          </a:ln>
                          <a:solidFill>
                            <a:srgbClr val="000000"/>
                          </a:solidFill>
                          <a:effectLst/>
                          <a:latin typeface="Calibri" pitchFamily="34" charset="0"/>
                          <a:ea typeface="ＭＳ Ｐゴシック" pitchFamily="34" charset="-128"/>
                        </a:rPr>
                        <a:t>reintegrazione del lavoratore </a:t>
                      </a:r>
                      <a:r>
                        <a:rPr kumimoji="0" lang="it-IT" altLang="ja-JP" sz="1800" b="0" i="0" u="none" strike="noStrike" cap="none" normalizeH="0" baseline="0" dirty="0" smtClean="0">
                          <a:ln>
                            <a:noFill/>
                          </a:ln>
                          <a:solidFill>
                            <a:srgbClr val="000000"/>
                          </a:solidFill>
                          <a:effectLst/>
                          <a:latin typeface="Calibri" pitchFamily="34" charset="0"/>
                          <a:ea typeface="ＭＳ Ｐゴシック" pitchFamily="34" charset="-128"/>
                        </a:rPr>
                        <a:t>nel posto di lavoro e al pagamento di un’indennità risarcitoria commisurata  … </a:t>
                      </a:r>
                      <a:r>
                        <a:rPr kumimoji="0" lang="it-IT" altLang="ja-JP" sz="1800" b="0" i="0" u="none" strike="noStrike" cap="none" normalizeH="0" baseline="0" dirty="0" err="1" smtClean="0">
                          <a:ln>
                            <a:noFill/>
                          </a:ln>
                          <a:solidFill>
                            <a:srgbClr val="000000"/>
                          </a:solidFill>
                          <a:effectLst/>
                          <a:latin typeface="Calibri" pitchFamily="34" charset="0"/>
                          <a:ea typeface="ＭＳ Ｐゴシック" pitchFamily="34" charset="-128"/>
                        </a:rPr>
                        <a:t>…</a:t>
                      </a:r>
                      <a:r>
                        <a:rPr kumimoji="0" lang="it-IT" altLang="ja-JP" sz="1800" b="0" i="0" u="none" strike="noStrike" cap="none" normalizeH="0" baseline="0" dirty="0" smtClean="0">
                          <a:ln>
                            <a:noFill/>
                          </a:ln>
                          <a:solidFill>
                            <a:srgbClr val="000000"/>
                          </a:solidFill>
                          <a:effectLst/>
                          <a:latin typeface="Calibri" pitchFamily="34" charset="0"/>
                          <a:ea typeface="ＭＳ Ｐゴシック" pitchFamily="34" charset="-128"/>
                        </a:rPr>
                        <a:t>”</a:t>
                      </a:r>
                      <a:endParaRPr kumimoji="0" lang="it-IT" altLang="ja-JP" sz="1800" b="1"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FF"/>
                    </a:solidFill>
                  </a:tcPr>
                </a:tc>
              </a:tr>
            </a:tbl>
          </a:graphicData>
        </a:graphic>
      </p:graphicFrame>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38E69EE-C388-446A-8061-B786D698ACD7}" type="slidenum">
              <a:rPr lang="it-IT" smtClean="0"/>
              <a:pPr>
                <a:defRPr/>
              </a:pPr>
              <a:t>203</a:t>
            </a:fld>
            <a:endParaRPr lang="it-IT"/>
          </a:p>
        </p:txBody>
      </p:sp>
      <p:pic>
        <p:nvPicPr>
          <p:cNvPr id="22835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2835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endParaRPr lang="it-IT" sz="2400" b="1" dirty="0">
              <a:latin typeface="+mn-lt"/>
              <a:cs typeface="+mn-cs"/>
            </a:endParaRPr>
          </a:p>
          <a:p>
            <a:pPr algn="ctr" fontAlgn="auto">
              <a:spcBef>
                <a:spcPct val="20000"/>
              </a:spcBef>
              <a:spcAft>
                <a:spcPts val="0"/>
              </a:spcAft>
              <a:buFont typeface="Arial" pitchFamily="34" charset="0"/>
              <a:buNone/>
              <a:defRPr/>
            </a:pPr>
            <a:r>
              <a:rPr lang="it-IT" sz="2400" b="1" dirty="0">
                <a:solidFill>
                  <a:srgbClr val="000000"/>
                </a:solidFill>
                <a:latin typeface="+mn-lt"/>
                <a:cs typeface="+mn-cs"/>
              </a:rPr>
              <a:t>3. </a:t>
            </a:r>
            <a:r>
              <a:rPr lang="it-IT" sz="2400" b="1" u="sng" dirty="0">
                <a:solidFill>
                  <a:srgbClr val="000000"/>
                </a:solidFill>
                <a:latin typeface="+mn-lt"/>
                <a:cs typeface="+mn-cs"/>
              </a:rPr>
              <a:t>Regime sanzionatorio CTC</a:t>
            </a:r>
            <a:r>
              <a:rPr lang="it-IT" sz="2400" b="1" dirty="0">
                <a:solidFill>
                  <a:srgbClr val="000000"/>
                </a:solidFill>
                <a:latin typeface="+mn-lt"/>
                <a:cs typeface="+mn-cs"/>
              </a:rPr>
              <a:t> (d.lgs. n. 23/2015)</a:t>
            </a:r>
          </a:p>
          <a:p>
            <a:pPr algn="ctr" fontAlgn="auto">
              <a:spcBef>
                <a:spcPct val="20000"/>
              </a:spcBef>
              <a:spcAft>
                <a:spcPts val="0"/>
              </a:spcAft>
              <a:buFont typeface="Arial" charset="0"/>
              <a:buNone/>
              <a:defRPr/>
            </a:pPr>
            <a:endParaRPr lang="it-IT" sz="1600" dirty="0">
              <a:solidFill>
                <a:srgbClr val="000000"/>
              </a:solidFill>
              <a:latin typeface="+mn-lt"/>
              <a:cs typeface="+mn-cs"/>
            </a:endParaRPr>
          </a:p>
          <a:p>
            <a:pPr algn="just" fontAlgn="auto">
              <a:spcBef>
                <a:spcPct val="20000"/>
              </a:spcBef>
              <a:spcAft>
                <a:spcPts val="0"/>
              </a:spcAft>
              <a:buFont typeface="Arial" charset="0"/>
              <a:buNone/>
              <a:defRPr/>
            </a:pPr>
            <a:r>
              <a:rPr lang="it-IT" sz="2400" dirty="0">
                <a:solidFill>
                  <a:srgbClr val="000000"/>
                </a:solidFill>
                <a:latin typeface="+mn-lt"/>
                <a:cs typeface="+mn-cs"/>
              </a:rPr>
              <a:t>Anche qui i dubbi interpretativi riguardano il significato da attribuire al concetto di “</a:t>
            </a:r>
            <a:r>
              <a:rPr lang="it-IT" sz="2400" b="1" i="1" dirty="0">
                <a:solidFill>
                  <a:srgbClr val="000000"/>
                </a:solidFill>
                <a:latin typeface="+mn-lt"/>
                <a:cs typeface="+mn-cs"/>
              </a:rPr>
              <a:t>insussistenza del fatto </a:t>
            </a:r>
            <a:r>
              <a:rPr lang="it-IT" sz="2400" b="1" i="1" u="sng" dirty="0">
                <a:solidFill>
                  <a:srgbClr val="000000"/>
                </a:solidFill>
                <a:latin typeface="+mn-lt"/>
                <a:cs typeface="+mn-cs"/>
              </a:rPr>
              <a:t>materiale</a:t>
            </a:r>
            <a:r>
              <a:rPr lang="it-IT" sz="2400" b="1" i="1" dirty="0">
                <a:solidFill>
                  <a:srgbClr val="000000"/>
                </a:solidFill>
                <a:latin typeface="+mn-lt"/>
                <a:cs typeface="+mn-cs"/>
              </a:rPr>
              <a:t> contestato</a:t>
            </a:r>
            <a:r>
              <a:rPr lang="it-IT" sz="2400" dirty="0">
                <a:solidFill>
                  <a:srgbClr val="000000"/>
                </a:solidFill>
                <a:latin typeface="+mn-lt"/>
                <a:cs typeface="+mn-cs"/>
              </a:rPr>
              <a:t>” (presupposto della </a:t>
            </a:r>
            <a:r>
              <a:rPr lang="it-IT" sz="2400" b="1" dirty="0">
                <a:solidFill>
                  <a:srgbClr val="000000"/>
                </a:solidFill>
                <a:latin typeface="+mn-lt"/>
                <a:cs typeface="+mn-cs"/>
              </a:rPr>
              <a:t>reintegrazione</a:t>
            </a:r>
            <a:r>
              <a:rPr lang="it-IT" sz="2400" dirty="0">
                <a:solidFill>
                  <a:srgbClr val="000000"/>
                </a:solidFill>
                <a:latin typeface="+mn-lt"/>
                <a:cs typeface="+mn-cs"/>
              </a:rPr>
              <a:t>). </a:t>
            </a:r>
          </a:p>
          <a:p>
            <a:pPr algn="ctr" fontAlgn="auto">
              <a:spcBef>
                <a:spcPct val="20000"/>
              </a:spcBef>
              <a:spcAft>
                <a:spcPts val="0"/>
              </a:spcAft>
              <a:buFont typeface="Arial" pitchFamily="34" charset="0"/>
              <a:buNone/>
              <a:defRPr/>
            </a:pPr>
            <a:endParaRPr lang="it-IT" sz="2400" dirty="0">
              <a:solidFill>
                <a:srgbClr val="000000"/>
              </a:solidFill>
              <a:latin typeface="+mn-lt"/>
              <a:cs typeface="+mn-cs"/>
            </a:endParaRPr>
          </a:p>
          <a:p>
            <a:pPr algn="r" fontAlgn="auto">
              <a:spcBef>
                <a:spcPct val="20000"/>
              </a:spcBef>
              <a:spcAft>
                <a:spcPts val="0"/>
              </a:spcAft>
              <a:buFont typeface="Arial" pitchFamily="34" charset="0"/>
              <a:buNone/>
              <a:defRPr/>
            </a:pPr>
            <a:r>
              <a:rPr lang="it-IT" sz="2400" b="1" u="sng" dirty="0">
                <a:solidFill>
                  <a:srgbClr val="000000"/>
                </a:solidFill>
                <a:latin typeface="+mn-lt"/>
                <a:cs typeface="+mn-cs"/>
              </a:rPr>
              <a:t>2 tesi contrapposte</a:t>
            </a:r>
          </a:p>
          <a:p>
            <a:pPr algn="r" fontAlgn="auto">
              <a:spcBef>
                <a:spcPct val="20000"/>
              </a:spcBef>
              <a:spcAft>
                <a:spcPts val="0"/>
              </a:spcAft>
              <a:buFont typeface="Arial" pitchFamily="34" charset="0"/>
              <a:buNone/>
              <a:defRPr/>
            </a:pPr>
            <a:r>
              <a:rPr lang="it-IT" sz="2400" b="1" dirty="0">
                <a:solidFill>
                  <a:srgbClr val="FF0000"/>
                </a:solidFill>
                <a:latin typeface="+mn-lt"/>
                <a:cs typeface="+mn-cs"/>
                <a:sym typeface="Wingdings" pitchFamily="2" charset="2"/>
              </a:rPr>
              <a:t></a:t>
            </a:r>
            <a:r>
              <a:rPr lang="it-IT" sz="2400" b="1" u="sng" dirty="0">
                <a:latin typeface="+mn-lt"/>
                <a:cs typeface="+mn-cs"/>
              </a:rPr>
              <a:t> </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BCB2377-B1D7-44A0-85D8-A4347048B3C5}" type="slidenum">
              <a:rPr lang="it-IT" smtClean="0"/>
              <a:pPr>
                <a:defRPr/>
              </a:pPr>
              <a:t>204</a:t>
            </a:fld>
            <a:endParaRPr lang="it-IT"/>
          </a:p>
        </p:txBody>
      </p:sp>
      <p:pic>
        <p:nvPicPr>
          <p:cNvPr id="22938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2938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395536" y="1628800"/>
            <a:ext cx="8351838" cy="4895850"/>
          </a:xfrm>
          <a:prstGeom prst="rect">
            <a:avLst/>
          </a:prstGeom>
          <a:ln>
            <a:solidFill>
              <a:schemeClr val="tx2">
                <a:lumMod val="20000"/>
                <a:lumOff val="80000"/>
              </a:schemeClr>
            </a:solidFill>
          </a:ln>
        </p:spPr>
        <p:txBody>
          <a:bodyPr>
            <a:normAutofit/>
          </a:bodyPr>
          <a:lstStyle/>
          <a:p>
            <a:pPr algn="ctr" fontAlgn="auto">
              <a:spcBef>
                <a:spcPct val="20000"/>
              </a:spcBef>
              <a:spcAft>
                <a:spcPts val="0"/>
              </a:spcAft>
              <a:buFont typeface="Arial" pitchFamily="34" charset="0"/>
              <a:buNone/>
              <a:defRPr/>
            </a:pPr>
            <a:endParaRPr lang="it-IT" sz="800" b="1" u="sng" dirty="0">
              <a:latin typeface="+mn-lt"/>
              <a:ea typeface="ＭＳ Ｐゴシック" pitchFamily="34" charset="-128"/>
              <a:cs typeface="+mn-cs"/>
            </a:endParaRPr>
          </a:p>
          <a:p>
            <a:pPr algn="ctr" fontAlgn="auto">
              <a:spcBef>
                <a:spcPct val="20000"/>
              </a:spcBef>
              <a:spcAft>
                <a:spcPts val="0"/>
              </a:spcAft>
              <a:buFont typeface="Arial" pitchFamily="34" charset="0"/>
              <a:buNone/>
              <a:defRPr/>
            </a:pPr>
            <a:r>
              <a:rPr lang="it-IT" sz="2200" b="1" u="sng" dirty="0">
                <a:solidFill>
                  <a:srgbClr val="000000"/>
                </a:solidFill>
                <a:latin typeface="+mn-lt"/>
                <a:ea typeface="ＭＳ Ｐゴシック" pitchFamily="34" charset="-128"/>
                <a:cs typeface="+mn-cs"/>
              </a:rPr>
              <a:t>Il dibattito sulla insussistenza del fatto materiale contestato</a:t>
            </a:r>
          </a:p>
          <a:p>
            <a:pPr algn="ctr" fontAlgn="auto">
              <a:spcBef>
                <a:spcPct val="20000"/>
              </a:spcBef>
              <a:spcAft>
                <a:spcPts val="0"/>
              </a:spcAft>
              <a:buFont typeface="Arial" pitchFamily="34" charset="0"/>
              <a:buNone/>
              <a:defRPr/>
            </a:pPr>
            <a:endParaRPr lang="it-IT" sz="800" b="1" u="sng" dirty="0">
              <a:solidFill>
                <a:srgbClr val="000000"/>
              </a:solidFill>
              <a:latin typeface="+mn-lt"/>
              <a:ea typeface="ＭＳ Ｐゴシック" pitchFamily="34" charset="-128"/>
              <a:cs typeface="+mn-cs"/>
            </a:endParaRPr>
          </a:p>
          <a:p>
            <a:pPr algn="just" fontAlgn="auto">
              <a:spcBef>
                <a:spcPct val="20000"/>
              </a:spcBef>
              <a:spcAft>
                <a:spcPts val="0"/>
              </a:spcAft>
              <a:buFont typeface="Arial" pitchFamily="34" charset="0"/>
              <a:buAutoNum type="arabicParenR"/>
              <a:defRPr/>
            </a:pPr>
            <a:r>
              <a:rPr lang="it-IT" altLang="it-IT" sz="2200" dirty="0">
                <a:solidFill>
                  <a:srgbClr val="000000"/>
                </a:solidFill>
                <a:latin typeface="+mn-lt"/>
                <a:ea typeface="ＭＳ Ｐゴシック" pitchFamily="34" charset="-128"/>
              </a:rPr>
              <a:t>“</a:t>
            </a:r>
            <a:r>
              <a:rPr lang="it-IT" altLang="ja-JP" sz="2200" b="1" i="1" u="sng" dirty="0">
                <a:solidFill>
                  <a:srgbClr val="000000"/>
                </a:solidFill>
                <a:latin typeface="+mn-lt"/>
              </a:rPr>
              <a:t>fatto materiale</a:t>
            </a:r>
            <a:r>
              <a:rPr lang="it-IT" altLang="it-IT" sz="2200" dirty="0">
                <a:solidFill>
                  <a:srgbClr val="000000"/>
                </a:solidFill>
                <a:latin typeface="+mn-lt"/>
                <a:ea typeface="ＭＳ Ｐゴシック" pitchFamily="34" charset="-128"/>
              </a:rPr>
              <a:t>”</a:t>
            </a:r>
            <a:r>
              <a:rPr lang="it-IT" altLang="ja-JP" sz="2200" dirty="0">
                <a:solidFill>
                  <a:srgbClr val="000000"/>
                </a:solidFill>
                <a:latin typeface="+mn-lt"/>
              </a:rPr>
              <a:t>: identifica il “</a:t>
            </a:r>
            <a:r>
              <a:rPr lang="it-IT" altLang="ja-JP" sz="2200" i="1" dirty="0">
                <a:solidFill>
                  <a:srgbClr val="000000"/>
                </a:solidFill>
                <a:latin typeface="+mn-lt"/>
              </a:rPr>
              <a:t>fatto</a:t>
            </a:r>
            <a:r>
              <a:rPr lang="it-IT" altLang="ja-JP" sz="2200" dirty="0">
                <a:solidFill>
                  <a:srgbClr val="000000"/>
                </a:solidFill>
                <a:latin typeface="+mn-lt"/>
              </a:rPr>
              <a:t>” nella sola </a:t>
            </a:r>
            <a:r>
              <a:rPr lang="it-IT" altLang="ja-JP" sz="2200" u="sng" dirty="0">
                <a:solidFill>
                  <a:srgbClr val="000000"/>
                </a:solidFill>
                <a:latin typeface="+mn-lt"/>
              </a:rPr>
              <a:t>condotta materiale </a:t>
            </a:r>
            <a:r>
              <a:rPr lang="it-IT" altLang="ja-JP" sz="2200" dirty="0">
                <a:solidFill>
                  <a:srgbClr val="000000"/>
                </a:solidFill>
                <a:latin typeface="+mn-lt"/>
              </a:rPr>
              <a:t>(ad es. danneggiamento di un impianto), per cui il Giudice deve limitarsi alla accertamento positivo o negativo del </a:t>
            </a:r>
            <a:r>
              <a:rPr lang="it-IT" altLang="ja-JP" sz="2200" u="sng" dirty="0">
                <a:solidFill>
                  <a:srgbClr val="000000"/>
                </a:solidFill>
                <a:latin typeface="+mn-lt"/>
              </a:rPr>
              <a:t>fatto storico </a:t>
            </a:r>
            <a:r>
              <a:rPr lang="it-IT" altLang="ja-JP" sz="2200" dirty="0">
                <a:solidFill>
                  <a:srgbClr val="000000"/>
                </a:solidFill>
                <a:latin typeface="+mn-lt"/>
              </a:rPr>
              <a:t>(se si è verificato o meno)</a:t>
            </a:r>
          </a:p>
          <a:p>
            <a:pPr algn="just" fontAlgn="auto">
              <a:spcBef>
                <a:spcPct val="20000"/>
              </a:spcBef>
              <a:spcAft>
                <a:spcPts val="0"/>
              </a:spcAft>
              <a:buFont typeface="Arial" pitchFamily="34" charset="0"/>
              <a:buAutoNum type="arabicParenR"/>
              <a:defRPr/>
            </a:pPr>
            <a:endParaRPr lang="it-IT" sz="800" dirty="0">
              <a:solidFill>
                <a:srgbClr val="000000"/>
              </a:solidFill>
              <a:latin typeface="+mn-lt"/>
              <a:ea typeface="ＭＳ Ｐゴシック" pitchFamily="34" charset="-128"/>
            </a:endParaRPr>
          </a:p>
          <a:p>
            <a:pPr algn="just" fontAlgn="auto">
              <a:spcBef>
                <a:spcPct val="20000"/>
              </a:spcBef>
              <a:spcAft>
                <a:spcPts val="0"/>
              </a:spcAft>
              <a:buFont typeface="Arial" pitchFamily="34" charset="0"/>
              <a:buAutoNum type="arabicParenR"/>
              <a:defRPr/>
            </a:pPr>
            <a:endParaRPr lang="it-IT" sz="800" dirty="0">
              <a:solidFill>
                <a:srgbClr val="000000"/>
              </a:solidFill>
              <a:latin typeface="+mn-lt"/>
              <a:ea typeface="ＭＳ Ｐゴシック" pitchFamily="34" charset="-128"/>
            </a:endParaRPr>
          </a:p>
          <a:p>
            <a:pPr algn="just" fontAlgn="auto">
              <a:spcBef>
                <a:spcPct val="20000"/>
              </a:spcBef>
              <a:spcAft>
                <a:spcPts val="0"/>
              </a:spcAft>
              <a:buFont typeface="Arial" pitchFamily="34" charset="0"/>
              <a:buAutoNum type="arabicParenR"/>
              <a:defRPr/>
            </a:pPr>
            <a:r>
              <a:rPr lang="it-IT" altLang="it-IT" sz="2200" dirty="0">
                <a:solidFill>
                  <a:srgbClr val="000000"/>
                </a:solidFill>
                <a:latin typeface="+mn-lt"/>
                <a:ea typeface="ＭＳ Ｐゴシック" pitchFamily="34" charset="-128"/>
              </a:rPr>
              <a:t>“</a:t>
            </a:r>
            <a:r>
              <a:rPr lang="it-IT" altLang="ja-JP" sz="2200" b="1" i="1" u="sng" dirty="0">
                <a:solidFill>
                  <a:srgbClr val="000000"/>
                </a:solidFill>
                <a:latin typeface="+mn-lt"/>
              </a:rPr>
              <a:t>fatto materiale contestato</a:t>
            </a:r>
            <a:r>
              <a:rPr lang="it-IT" altLang="it-IT" sz="2200" dirty="0">
                <a:solidFill>
                  <a:srgbClr val="000000"/>
                </a:solidFill>
                <a:latin typeface="+mn-lt"/>
                <a:ea typeface="ＭＳ Ｐゴシック" pitchFamily="34" charset="-128"/>
              </a:rPr>
              <a:t>”</a:t>
            </a:r>
            <a:r>
              <a:rPr lang="it-IT" altLang="ja-JP" sz="2200" dirty="0">
                <a:solidFill>
                  <a:srgbClr val="000000"/>
                </a:solidFill>
                <a:latin typeface="+mn-lt"/>
              </a:rPr>
              <a:t>: </a:t>
            </a:r>
            <a:r>
              <a:rPr lang="it-IT" sz="2200" dirty="0">
                <a:solidFill>
                  <a:srgbClr val="000000"/>
                </a:solidFill>
                <a:latin typeface="+mn-lt"/>
                <a:cs typeface="+mn-cs"/>
              </a:rPr>
              <a:t>il riferimento al fatto “</a:t>
            </a:r>
            <a:r>
              <a:rPr lang="it-IT" sz="2200" b="1" dirty="0">
                <a:solidFill>
                  <a:srgbClr val="000000"/>
                </a:solidFill>
                <a:latin typeface="+mn-lt"/>
                <a:cs typeface="+mn-cs"/>
              </a:rPr>
              <a:t>contestato</a:t>
            </a:r>
            <a:r>
              <a:rPr lang="it-IT" sz="2200" dirty="0">
                <a:solidFill>
                  <a:srgbClr val="000000"/>
                </a:solidFill>
                <a:latin typeface="+mn-lt"/>
                <a:cs typeface="+mn-cs"/>
              </a:rPr>
              <a:t>” impedisce di limitare la verifica di sussistenza alla “materia” intesa in senso fisico, almeno tutte le volte in cui la contestazione inglobi un elemento di </a:t>
            </a:r>
            <a:r>
              <a:rPr lang="it-IT" sz="2200" b="1" i="1" dirty="0">
                <a:solidFill>
                  <a:srgbClr val="000000"/>
                </a:solidFill>
                <a:latin typeface="+mn-lt"/>
                <a:cs typeface="+mn-cs"/>
              </a:rPr>
              <a:t>carattere soggettivo </a:t>
            </a:r>
          </a:p>
          <a:p>
            <a:pPr algn="ctr" fontAlgn="auto">
              <a:spcBef>
                <a:spcPct val="20000"/>
              </a:spcBef>
              <a:spcAft>
                <a:spcPts val="0"/>
              </a:spcAft>
              <a:buFont typeface="Arial" pitchFamily="34" charset="0"/>
              <a:buNone/>
              <a:defRPr/>
            </a:pPr>
            <a:endParaRPr lang="it-IT" altLang="ja-JP" sz="800" dirty="0">
              <a:solidFill>
                <a:srgbClr val="000000"/>
              </a:solidFill>
              <a:latin typeface="+mn-lt"/>
            </a:endParaRPr>
          </a:p>
          <a:p>
            <a:pPr algn="ctr" fontAlgn="auto">
              <a:spcBef>
                <a:spcPct val="20000"/>
              </a:spcBef>
              <a:spcAft>
                <a:spcPts val="0"/>
              </a:spcAft>
              <a:buFont typeface="Arial" pitchFamily="34" charset="0"/>
              <a:buNone/>
              <a:defRPr/>
            </a:pPr>
            <a:endParaRPr lang="it-IT" altLang="ja-JP" sz="800" dirty="0">
              <a:solidFill>
                <a:srgbClr val="000000"/>
              </a:solidFill>
              <a:latin typeface="+mn-lt"/>
            </a:endParaRPr>
          </a:p>
          <a:p>
            <a:pPr algn="ctr" fontAlgn="auto">
              <a:spcBef>
                <a:spcPct val="20000"/>
              </a:spcBef>
              <a:spcAft>
                <a:spcPts val="0"/>
              </a:spcAft>
              <a:buFont typeface="Arial" pitchFamily="34" charset="0"/>
              <a:buNone/>
              <a:defRPr/>
            </a:pPr>
            <a:endParaRPr lang="it-IT" altLang="ja-JP" sz="800" dirty="0">
              <a:solidFill>
                <a:srgbClr val="000000"/>
              </a:solidFill>
              <a:latin typeface="+mn-lt"/>
            </a:endParaRPr>
          </a:p>
          <a:p>
            <a:pPr algn="ctr" fontAlgn="auto">
              <a:spcBef>
                <a:spcPct val="20000"/>
              </a:spcBef>
              <a:spcAft>
                <a:spcPts val="0"/>
              </a:spcAft>
              <a:buFont typeface="Arial" pitchFamily="34" charset="0"/>
              <a:buNone/>
              <a:defRPr/>
            </a:pPr>
            <a:r>
              <a:rPr lang="it-IT" altLang="ja-JP" sz="2000" b="1" dirty="0">
                <a:solidFill>
                  <a:srgbClr val="000000"/>
                </a:solidFill>
                <a:latin typeface="+mn-lt"/>
              </a:rPr>
              <a:t>Molto dipenderà dalla casistica giurisprudenziale </a:t>
            </a:r>
            <a:r>
              <a:rPr lang="it-IT" sz="2000" b="1" dirty="0">
                <a:solidFill>
                  <a:srgbClr val="000000"/>
                </a:solidFill>
                <a:latin typeface="+mn-lt"/>
                <a:cs typeface="+mn-cs"/>
                <a:sym typeface="Wingdings" pitchFamily="2" charset="2"/>
              </a:rPr>
              <a:t></a:t>
            </a:r>
            <a:endParaRPr lang="it-IT" altLang="ja-JP" sz="2000" b="1" dirty="0">
              <a:solidFill>
                <a:srgbClr val="000000"/>
              </a:solidFill>
              <a:latin typeface="+mn-lt"/>
            </a:endParaRPr>
          </a:p>
          <a:p>
            <a:pPr algn="ctr" fontAlgn="auto">
              <a:spcBef>
                <a:spcPct val="20000"/>
              </a:spcBef>
              <a:spcAft>
                <a:spcPts val="0"/>
              </a:spcAft>
              <a:buFont typeface="Arial" pitchFamily="34" charset="0"/>
              <a:buNone/>
              <a:defRPr/>
            </a:pPr>
            <a:endParaRPr lang="it-IT" altLang="ja-JP" sz="800" dirty="0">
              <a:solidFill>
                <a:srgbClr val="000000"/>
              </a:solidFill>
              <a:latin typeface="+mn-lt"/>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9780260A-44E8-469D-8F73-1EC99FC9C3AA}" type="slidenum">
              <a:rPr lang="it-IT" smtClean="0"/>
              <a:pPr>
                <a:defRPr/>
              </a:pPr>
              <a:t>205</a:t>
            </a:fld>
            <a:endParaRPr lang="it-IT"/>
          </a:p>
        </p:txBody>
      </p:sp>
      <p:pic>
        <p:nvPicPr>
          <p:cNvPr id="23040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3040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895850"/>
          </a:xfrm>
          <a:prstGeom prst="rect">
            <a:avLst/>
          </a:prstGeom>
          <a:ln>
            <a:solidFill>
              <a:schemeClr val="tx2">
                <a:lumMod val="20000"/>
                <a:lumOff val="80000"/>
              </a:schemeClr>
            </a:solidFill>
          </a:ln>
        </p:spPr>
        <p:txBody>
          <a:bodyPr>
            <a:normAutofit fontScale="92500" lnSpcReduction="10000"/>
          </a:bodyPr>
          <a:lstStyle/>
          <a:p>
            <a:pPr algn="ctr" fontAlgn="auto">
              <a:spcBef>
                <a:spcPct val="20000"/>
              </a:spcBef>
              <a:spcAft>
                <a:spcPts val="0"/>
              </a:spcAft>
              <a:buFont typeface="Arial" pitchFamily="34" charset="0"/>
              <a:buNone/>
              <a:defRPr/>
            </a:pPr>
            <a:r>
              <a:rPr lang="it-IT" sz="2000" b="1" dirty="0">
                <a:solidFill>
                  <a:srgbClr val="000000"/>
                </a:solidFill>
                <a:latin typeface="+mn-lt"/>
                <a:cs typeface="+mn-cs"/>
              </a:rPr>
              <a:t>Per fare degli esempi:</a:t>
            </a:r>
          </a:p>
          <a:p>
            <a:pPr algn="just" fontAlgn="auto">
              <a:spcBef>
                <a:spcPct val="20000"/>
              </a:spcBef>
              <a:spcAft>
                <a:spcPts val="0"/>
              </a:spcAft>
              <a:buFont typeface="Arial" pitchFamily="34" charset="0"/>
              <a:buNone/>
              <a:defRPr/>
            </a:pPr>
            <a:r>
              <a:rPr lang="it-IT" sz="2000" b="1" dirty="0">
                <a:solidFill>
                  <a:srgbClr val="000000"/>
                </a:solidFill>
                <a:latin typeface="+mn-lt"/>
                <a:cs typeface="+mn-cs"/>
              </a:rPr>
              <a:t>1.  </a:t>
            </a:r>
            <a:r>
              <a:rPr lang="it-IT" sz="2000" dirty="0">
                <a:solidFill>
                  <a:srgbClr val="000000"/>
                </a:solidFill>
                <a:latin typeface="+mn-lt"/>
                <a:cs typeface="+mn-cs"/>
              </a:rPr>
              <a:t>laddove al lavoratore venga contestato di </a:t>
            </a:r>
            <a:r>
              <a:rPr lang="it-IT" sz="2000" b="1" dirty="0">
                <a:solidFill>
                  <a:srgbClr val="000000"/>
                </a:solidFill>
                <a:latin typeface="+mn-lt"/>
                <a:cs typeface="+mn-cs"/>
              </a:rPr>
              <a:t>avere tirato un pugno ad un collega </a:t>
            </a:r>
            <a:r>
              <a:rPr lang="it-IT" sz="2000" dirty="0">
                <a:solidFill>
                  <a:srgbClr val="000000"/>
                </a:solidFill>
                <a:latin typeface="+mn-lt"/>
                <a:cs typeface="+mn-cs"/>
              </a:rPr>
              <a:t>la verifica del fatto materiale appare abbastanza semplice (il pugno o vi è stato, o non vi è stato); </a:t>
            </a:r>
          </a:p>
          <a:p>
            <a:pPr algn="just" fontAlgn="auto">
              <a:spcBef>
                <a:spcPct val="20000"/>
              </a:spcBef>
              <a:spcAft>
                <a:spcPts val="0"/>
              </a:spcAft>
              <a:buFont typeface="Arial" pitchFamily="34" charset="0"/>
              <a:buNone/>
              <a:defRPr/>
            </a:pPr>
            <a:endParaRPr lang="it-IT" sz="900" dirty="0">
              <a:solidFill>
                <a:srgbClr val="000000"/>
              </a:solidFill>
              <a:latin typeface="+mn-lt"/>
              <a:cs typeface="+mn-cs"/>
            </a:endParaRPr>
          </a:p>
          <a:p>
            <a:pPr algn="just" fontAlgn="auto">
              <a:spcBef>
                <a:spcPct val="20000"/>
              </a:spcBef>
              <a:spcAft>
                <a:spcPts val="0"/>
              </a:spcAft>
              <a:buFont typeface="Arial" pitchFamily="34" charset="0"/>
              <a:buNone/>
              <a:defRPr/>
            </a:pPr>
            <a:r>
              <a:rPr lang="it-IT" sz="2000" b="1" dirty="0">
                <a:solidFill>
                  <a:srgbClr val="000000"/>
                </a:solidFill>
                <a:latin typeface="+mn-lt"/>
                <a:cs typeface="+mn-cs"/>
              </a:rPr>
              <a:t>2. </a:t>
            </a:r>
            <a:r>
              <a:rPr lang="it-IT" sz="2000" dirty="0">
                <a:solidFill>
                  <a:srgbClr val="000000"/>
                </a:solidFill>
                <a:latin typeface="+mn-lt"/>
                <a:cs typeface="+mn-cs"/>
              </a:rPr>
              <a:t>laddove invece venga contestato il </a:t>
            </a:r>
            <a:r>
              <a:rPr lang="it-IT" sz="2000" b="1" dirty="0">
                <a:solidFill>
                  <a:srgbClr val="000000"/>
                </a:solidFill>
                <a:latin typeface="+mn-lt"/>
                <a:cs typeface="+mn-cs"/>
              </a:rPr>
              <a:t>danneggiamento volontario degli impianti</a:t>
            </a:r>
            <a:r>
              <a:rPr lang="it-IT" sz="2000" dirty="0">
                <a:solidFill>
                  <a:srgbClr val="000000"/>
                </a:solidFill>
                <a:latin typeface="+mn-lt"/>
                <a:cs typeface="+mn-cs"/>
              </a:rPr>
              <a:t>, la verifica del fatto materiale non può limitarsi all’effettiva sussistenza del danno e della sua riconducibilità al lavoratore, ma dovrà estendersi all’elemento soggettivo della coscienza e volontà del danneggiamento (al </a:t>
            </a:r>
            <a:r>
              <a:rPr lang="it-IT" sz="2000" b="1" dirty="0">
                <a:solidFill>
                  <a:srgbClr val="000000"/>
                </a:solidFill>
                <a:latin typeface="+mn-lt"/>
                <a:cs typeface="+mn-cs"/>
              </a:rPr>
              <a:t>dolo</a:t>
            </a:r>
            <a:r>
              <a:rPr lang="it-IT" sz="2000" dirty="0">
                <a:solidFill>
                  <a:srgbClr val="000000"/>
                </a:solidFill>
                <a:latin typeface="+mn-lt"/>
                <a:cs typeface="+mn-cs"/>
              </a:rPr>
              <a:t>). </a:t>
            </a:r>
          </a:p>
          <a:p>
            <a:pPr algn="ctr" fontAlgn="auto">
              <a:spcBef>
                <a:spcPct val="20000"/>
              </a:spcBef>
              <a:spcAft>
                <a:spcPts val="0"/>
              </a:spcAft>
              <a:buFont typeface="Arial" pitchFamily="34" charset="0"/>
              <a:buNone/>
              <a:defRPr/>
            </a:pPr>
            <a:r>
              <a:rPr lang="it-IT" sz="1100" dirty="0">
                <a:solidFill>
                  <a:srgbClr val="000000"/>
                </a:solidFill>
                <a:latin typeface="+mn-lt"/>
                <a:cs typeface="+mn-cs"/>
              </a:rPr>
              <a:t>*******</a:t>
            </a:r>
          </a:p>
          <a:p>
            <a:pPr algn="just" fontAlgn="auto">
              <a:spcBef>
                <a:spcPct val="20000"/>
              </a:spcBef>
              <a:spcAft>
                <a:spcPts val="0"/>
              </a:spcAft>
              <a:buFont typeface="Arial" pitchFamily="34" charset="0"/>
              <a:buNone/>
              <a:defRPr/>
            </a:pPr>
            <a:r>
              <a:rPr lang="it-IT" sz="2000" dirty="0">
                <a:solidFill>
                  <a:srgbClr val="000000"/>
                </a:solidFill>
                <a:latin typeface="+mn-lt"/>
                <a:cs typeface="+mn-cs"/>
              </a:rPr>
              <a:t>Nel </a:t>
            </a:r>
            <a:r>
              <a:rPr lang="it-IT" sz="2000" b="1" dirty="0">
                <a:solidFill>
                  <a:srgbClr val="000000"/>
                </a:solidFill>
                <a:latin typeface="+mn-lt"/>
                <a:cs typeface="+mn-cs"/>
              </a:rPr>
              <a:t>primo caso</a:t>
            </a:r>
            <a:r>
              <a:rPr lang="it-IT" sz="2000" dirty="0">
                <a:solidFill>
                  <a:srgbClr val="000000"/>
                </a:solidFill>
                <a:latin typeface="+mn-lt"/>
                <a:cs typeface="+mn-cs"/>
              </a:rPr>
              <a:t>, laddove il giudice verifichi che il pugno vi è stato, sembra che non possa aversi la reintegrazione nemmeno se per altri motivi (ad esempio le circostanze del fatto, la provocazione del collega, la carriera specchiata del colpevole, ecc.) il giudice debba ritenere non giustificato il licenziamento (e in tal caso condannerà il datore di lavoro al solo indennizzo). </a:t>
            </a:r>
          </a:p>
          <a:p>
            <a:pPr algn="just" fontAlgn="auto">
              <a:spcBef>
                <a:spcPct val="20000"/>
              </a:spcBef>
              <a:spcAft>
                <a:spcPts val="0"/>
              </a:spcAft>
              <a:buFont typeface="Arial" pitchFamily="34" charset="0"/>
              <a:buNone/>
              <a:defRPr/>
            </a:pPr>
            <a:r>
              <a:rPr lang="it-IT" sz="2000" dirty="0">
                <a:solidFill>
                  <a:srgbClr val="000000"/>
                </a:solidFill>
                <a:latin typeface="+mn-lt"/>
                <a:cs typeface="+mn-cs"/>
              </a:rPr>
              <a:t>Nel </a:t>
            </a:r>
            <a:r>
              <a:rPr lang="it-IT" sz="2000" b="1" dirty="0">
                <a:solidFill>
                  <a:srgbClr val="000000"/>
                </a:solidFill>
                <a:latin typeface="+mn-lt"/>
                <a:cs typeface="+mn-cs"/>
              </a:rPr>
              <a:t>secondo caso</a:t>
            </a:r>
            <a:r>
              <a:rPr lang="it-IT" sz="2000" dirty="0">
                <a:solidFill>
                  <a:srgbClr val="000000"/>
                </a:solidFill>
                <a:latin typeface="+mn-lt"/>
                <a:cs typeface="+mn-cs"/>
              </a:rPr>
              <a:t>, la mancanza di prova della volontà del danneggiamento, che risulti solo colposo, dovrebbe necessariamente condurre alla reintegrazione per insussistenza del fatto contestato</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1428AD2-D859-4B65-B6C8-ECCFBDAA5F34}" type="slidenum">
              <a:rPr lang="it-IT" smtClean="0"/>
              <a:pPr>
                <a:defRPr/>
              </a:pPr>
              <a:t>206</a:t>
            </a:fld>
            <a:endParaRPr lang="it-IT"/>
          </a:p>
        </p:txBody>
      </p:sp>
      <p:pic>
        <p:nvPicPr>
          <p:cNvPr id="23142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3143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00808"/>
            <a:ext cx="8351838" cy="4895850"/>
          </a:xfrm>
          <a:prstGeom prst="rect">
            <a:avLst/>
          </a:prstGeom>
          <a:ln>
            <a:solidFill>
              <a:schemeClr val="tx2">
                <a:lumMod val="20000"/>
                <a:lumOff val="80000"/>
              </a:schemeClr>
            </a:solidFill>
          </a:ln>
        </p:spPr>
        <p:txBody>
          <a:bodyPr>
            <a:normAutofit lnSpcReduction="10000"/>
          </a:bodyPr>
          <a:lstStyle/>
          <a:p>
            <a:pPr algn="just" fontAlgn="auto">
              <a:spcBef>
                <a:spcPct val="20000"/>
              </a:spcBef>
              <a:spcAft>
                <a:spcPts val="0"/>
              </a:spcAft>
              <a:buFont typeface="Arial" pitchFamily="34" charset="0"/>
              <a:buNone/>
              <a:defRPr/>
            </a:pPr>
            <a:endParaRPr lang="it-IT" sz="800" dirty="0">
              <a:latin typeface="+mn-lt"/>
              <a:cs typeface="+mn-cs"/>
            </a:endParaRPr>
          </a:p>
          <a:p>
            <a:pPr algn="just" fontAlgn="auto">
              <a:spcBef>
                <a:spcPct val="20000"/>
              </a:spcBef>
              <a:spcAft>
                <a:spcPts val="0"/>
              </a:spcAft>
              <a:buFont typeface="Arial" pitchFamily="34" charset="0"/>
              <a:buNone/>
              <a:defRPr/>
            </a:pPr>
            <a:r>
              <a:rPr lang="it-IT" sz="2200" dirty="0">
                <a:solidFill>
                  <a:srgbClr val="000000"/>
                </a:solidFill>
                <a:latin typeface="+mn-lt"/>
                <a:cs typeface="+mn-cs"/>
              </a:rPr>
              <a:t>Ai fini della applicabilità della sanzione della reintegra, dunque, rimane il dubbio interpretativo del c.d. </a:t>
            </a:r>
            <a:r>
              <a:rPr lang="it-IT" sz="2200" b="1" dirty="0">
                <a:solidFill>
                  <a:srgbClr val="000000"/>
                </a:solidFill>
                <a:latin typeface="+mn-lt"/>
                <a:cs typeface="+mn-cs"/>
              </a:rPr>
              <a:t>elemento soggettivo</a:t>
            </a:r>
            <a:r>
              <a:rPr lang="it-IT" sz="2200" dirty="0">
                <a:solidFill>
                  <a:srgbClr val="000000"/>
                </a:solidFill>
                <a:latin typeface="+mn-lt"/>
                <a:cs typeface="+mn-cs"/>
              </a:rPr>
              <a:t> della intenzionalità della infrazione (appunto perché la norma fa riferimento al “</a:t>
            </a:r>
            <a:r>
              <a:rPr lang="it-IT" altLang="ja-JP" sz="2200" i="1" u="sng" dirty="0">
                <a:solidFill>
                  <a:srgbClr val="000000"/>
                </a:solidFill>
                <a:latin typeface="+mn-lt"/>
              </a:rPr>
              <a:t>fatto materiale </a:t>
            </a:r>
            <a:r>
              <a:rPr lang="it-IT" altLang="ja-JP" sz="2200" b="1" i="1" u="sng" dirty="0">
                <a:solidFill>
                  <a:srgbClr val="000000"/>
                </a:solidFill>
                <a:latin typeface="+mn-lt"/>
              </a:rPr>
              <a:t>contestato</a:t>
            </a:r>
            <a:r>
              <a:rPr lang="it-IT" sz="2200" dirty="0">
                <a:solidFill>
                  <a:srgbClr val="000000"/>
                </a:solidFill>
                <a:latin typeface="+mn-lt"/>
                <a:cs typeface="+mn-cs"/>
              </a:rPr>
              <a:t>” …</a:t>
            </a:r>
          </a:p>
          <a:p>
            <a:pPr algn="just" fontAlgn="auto">
              <a:spcBef>
                <a:spcPct val="20000"/>
              </a:spcBef>
              <a:spcAft>
                <a:spcPts val="0"/>
              </a:spcAft>
              <a:buFont typeface="Arial" pitchFamily="34" charset="0"/>
              <a:buNone/>
              <a:defRPr/>
            </a:pPr>
            <a:endParaRPr lang="it-IT" sz="2000" dirty="0">
              <a:solidFill>
                <a:srgbClr val="000000"/>
              </a:solidFill>
              <a:latin typeface="+mn-lt"/>
              <a:cs typeface="+mn-cs"/>
            </a:endParaRPr>
          </a:p>
          <a:p>
            <a:pPr algn="just" fontAlgn="auto">
              <a:spcBef>
                <a:spcPct val="20000"/>
              </a:spcBef>
              <a:spcAft>
                <a:spcPts val="0"/>
              </a:spcAft>
              <a:buFont typeface="Arial" pitchFamily="34" charset="0"/>
              <a:buNone/>
              <a:defRPr/>
            </a:pPr>
            <a:r>
              <a:rPr lang="it-IT" sz="2200" b="1" dirty="0">
                <a:solidFill>
                  <a:srgbClr val="000000"/>
                </a:solidFill>
                <a:latin typeface="+mn-lt"/>
                <a:cs typeface="+mn-cs"/>
              </a:rPr>
              <a:t>Restano invece esclusi dal processo cognitivo del Giudice DUE elementi presenti nell’indagine </a:t>
            </a:r>
            <a:r>
              <a:rPr lang="it-IT" sz="2200" b="1" i="1" dirty="0">
                <a:solidFill>
                  <a:srgbClr val="000000"/>
                </a:solidFill>
                <a:latin typeface="+mn-lt"/>
                <a:cs typeface="+mn-cs"/>
              </a:rPr>
              <a:t>ex</a:t>
            </a:r>
            <a:r>
              <a:rPr lang="it-IT" sz="2200" b="1" dirty="0">
                <a:solidFill>
                  <a:srgbClr val="000000"/>
                </a:solidFill>
                <a:latin typeface="+mn-lt"/>
                <a:cs typeface="+mn-cs"/>
              </a:rPr>
              <a:t> art.18 </a:t>
            </a:r>
            <a:r>
              <a:rPr lang="it-IT" sz="2200" b="1" dirty="0" err="1">
                <a:solidFill>
                  <a:srgbClr val="000000"/>
                </a:solidFill>
                <a:latin typeface="+mn-lt"/>
                <a:cs typeface="+mn-cs"/>
              </a:rPr>
              <a:t>stat</a:t>
            </a:r>
            <a:r>
              <a:rPr lang="it-IT" sz="2200" b="1" dirty="0">
                <a:solidFill>
                  <a:srgbClr val="000000"/>
                </a:solidFill>
                <a:latin typeface="+mn-lt"/>
                <a:cs typeface="+mn-cs"/>
              </a:rPr>
              <a:t>. lav.:</a:t>
            </a:r>
          </a:p>
          <a:p>
            <a:pPr algn="just" fontAlgn="auto">
              <a:spcBef>
                <a:spcPct val="20000"/>
              </a:spcBef>
              <a:spcAft>
                <a:spcPts val="0"/>
              </a:spcAft>
              <a:buFont typeface="Arial" pitchFamily="34" charset="0"/>
              <a:buNone/>
              <a:defRPr/>
            </a:pPr>
            <a:r>
              <a:rPr lang="it-IT" sz="2000" b="1" dirty="0">
                <a:solidFill>
                  <a:srgbClr val="000000"/>
                </a:solidFill>
                <a:latin typeface="+mn-lt"/>
                <a:cs typeface="+mn-cs"/>
              </a:rPr>
              <a:t>1. </a:t>
            </a:r>
            <a:r>
              <a:rPr lang="it-IT" sz="2000" dirty="0">
                <a:solidFill>
                  <a:srgbClr val="000000"/>
                </a:solidFill>
                <a:latin typeface="+mn-lt"/>
                <a:cs typeface="+mn-cs"/>
              </a:rPr>
              <a:t>il difetto di proporzionalità del licenziamento;</a:t>
            </a:r>
          </a:p>
          <a:p>
            <a:pPr algn="just" fontAlgn="auto">
              <a:spcBef>
                <a:spcPct val="20000"/>
              </a:spcBef>
              <a:spcAft>
                <a:spcPts val="0"/>
              </a:spcAft>
              <a:buFont typeface="Arial" pitchFamily="34" charset="0"/>
              <a:buNone/>
              <a:defRPr/>
            </a:pPr>
            <a:r>
              <a:rPr lang="it-IT" sz="2000" b="1" dirty="0">
                <a:solidFill>
                  <a:srgbClr val="000000"/>
                </a:solidFill>
                <a:latin typeface="+mn-lt"/>
                <a:cs typeface="+mn-cs"/>
              </a:rPr>
              <a:t>2.</a:t>
            </a:r>
            <a:r>
              <a:rPr lang="it-IT" sz="2000" dirty="0">
                <a:solidFill>
                  <a:srgbClr val="000000"/>
                </a:solidFill>
                <a:latin typeface="+mn-lt"/>
                <a:cs typeface="+mn-cs"/>
              </a:rPr>
              <a:t> la sua illegittimità perché in contrasto con il codice disciplinare (nel senso che per l’addebito contestato il Codice prevede una sanzione conservativa).</a:t>
            </a:r>
          </a:p>
          <a:p>
            <a:pPr algn="r" fontAlgn="auto">
              <a:spcBef>
                <a:spcPct val="20000"/>
              </a:spcBef>
              <a:spcAft>
                <a:spcPts val="0"/>
              </a:spcAft>
              <a:buFont typeface="Arial" pitchFamily="34" charset="0"/>
              <a:buNone/>
              <a:defRPr/>
            </a:pPr>
            <a:endParaRPr lang="it-IT" sz="2000" b="1" dirty="0">
              <a:solidFill>
                <a:srgbClr val="000000"/>
              </a:solidFill>
              <a:latin typeface="+mn-lt"/>
              <a:cs typeface="+mn-cs"/>
            </a:endParaRPr>
          </a:p>
          <a:p>
            <a:pPr algn="r" fontAlgn="auto">
              <a:spcBef>
                <a:spcPct val="20000"/>
              </a:spcBef>
              <a:spcAft>
                <a:spcPts val="0"/>
              </a:spcAft>
              <a:buFont typeface="Arial" pitchFamily="34" charset="0"/>
              <a:buNone/>
              <a:defRPr/>
            </a:pPr>
            <a:endParaRPr lang="it-IT" sz="2000" b="1" dirty="0">
              <a:solidFill>
                <a:srgbClr val="FF0000"/>
              </a:solidFill>
              <a:latin typeface="+mn-lt"/>
              <a:cs typeface="+mn-cs"/>
            </a:endParaRPr>
          </a:p>
          <a:p>
            <a:pPr algn="r" fontAlgn="auto">
              <a:spcBef>
                <a:spcPct val="20000"/>
              </a:spcBef>
              <a:spcAft>
                <a:spcPts val="0"/>
              </a:spcAft>
              <a:buFont typeface="Arial" pitchFamily="34" charset="0"/>
              <a:buNone/>
              <a:defRPr/>
            </a:pPr>
            <a:r>
              <a:rPr lang="it-IT" sz="2000" b="1" dirty="0">
                <a:solidFill>
                  <a:srgbClr val="FF0000"/>
                </a:solidFill>
                <a:latin typeface="+mn-lt"/>
                <a:cs typeface="+mn-cs"/>
              </a:rPr>
              <a:t>Quali effetti ???????</a:t>
            </a:r>
          </a:p>
          <a:p>
            <a:pPr algn="r" fontAlgn="auto">
              <a:spcBef>
                <a:spcPct val="20000"/>
              </a:spcBef>
              <a:spcAft>
                <a:spcPts val="0"/>
              </a:spcAft>
              <a:buFont typeface="Arial" pitchFamily="34" charset="0"/>
              <a:buNone/>
              <a:defRPr/>
            </a:pPr>
            <a:r>
              <a:rPr lang="it-IT" sz="2000" b="1" dirty="0">
                <a:solidFill>
                  <a:srgbClr val="FF0000"/>
                </a:solidFill>
                <a:latin typeface="+mn-lt"/>
                <a:cs typeface="+mn-cs"/>
                <a:sym typeface="Wingdings" pitchFamily="2" charset="2"/>
              </a:rPr>
              <a:t></a:t>
            </a:r>
            <a:endParaRPr lang="it-IT" sz="2000" dirty="0">
              <a:latin typeface="+mn-lt"/>
              <a:cs typeface="+mn-cs"/>
            </a:endParaRPr>
          </a:p>
          <a:p>
            <a:pPr algn="r" fontAlgn="auto">
              <a:spcBef>
                <a:spcPct val="20000"/>
              </a:spcBef>
              <a:spcAft>
                <a:spcPts val="0"/>
              </a:spcAft>
              <a:buFont typeface="Arial" pitchFamily="34" charset="0"/>
              <a:buNone/>
              <a:defRPr/>
            </a:pPr>
            <a:endParaRPr lang="it-IT" sz="2000" b="1" dirty="0">
              <a:solidFill>
                <a:srgbClr val="FF0000"/>
              </a:solidFill>
              <a:latin typeface="+mn-lt"/>
              <a:cs typeface="+mn-cs"/>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A674498-EADC-4AA6-B0E1-638F248CC205}" type="slidenum">
              <a:rPr lang="it-IT" smtClean="0"/>
              <a:pPr>
                <a:defRPr/>
              </a:pPr>
              <a:t>207</a:t>
            </a:fld>
            <a:endParaRPr lang="it-IT"/>
          </a:p>
        </p:txBody>
      </p:sp>
      <p:pic>
        <p:nvPicPr>
          <p:cNvPr id="23245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3245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00808"/>
            <a:ext cx="8351838" cy="4895850"/>
          </a:xfrm>
          <a:prstGeom prst="rect">
            <a:avLst/>
          </a:prstGeom>
          <a:ln>
            <a:solidFill>
              <a:schemeClr val="tx2">
                <a:lumMod val="20000"/>
                <a:lumOff val="80000"/>
              </a:schemeClr>
            </a:solidFill>
          </a:ln>
        </p:spPr>
        <p:txBody>
          <a:bodyPr>
            <a:normAutofit/>
          </a:bodyPr>
          <a:lstStyle/>
          <a:p>
            <a:pPr algn="just" fontAlgn="auto">
              <a:spcBef>
                <a:spcPct val="20000"/>
              </a:spcBef>
              <a:spcAft>
                <a:spcPts val="0"/>
              </a:spcAft>
              <a:buFont typeface="Arial" pitchFamily="34" charset="0"/>
              <a:buNone/>
              <a:defRPr/>
            </a:pPr>
            <a:endParaRPr lang="it-IT" sz="800" dirty="0">
              <a:latin typeface="+mn-lt"/>
              <a:cs typeface="+mn-cs"/>
            </a:endParaRPr>
          </a:p>
          <a:p>
            <a:pPr algn="ctr" fontAlgn="auto">
              <a:spcBef>
                <a:spcPct val="20000"/>
              </a:spcBef>
              <a:spcAft>
                <a:spcPts val="0"/>
              </a:spcAft>
              <a:buFont typeface="Arial" pitchFamily="34" charset="0"/>
              <a:buNone/>
              <a:defRPr/>
            </a:pPr>
            <a:r>
              <a:rPr lang="it-IT" sz="2000" b="1" dirty="0">
                <a:solidFill>
                  <a:srgbClr val="000000"/>
                </a:solidFill>
                <a:latin typeface="+mn-lt"/>
                <a:cs typeface="+mn-cs"/>
              </a:rPr>
              <a:t>Quali possibili effetti … </a:t>
            </a:r>
          </a:p>
          <a:p>
            <a:pPr algn="just" fontAlgn="auto">
              <a:spcBef>
                <a:spcPct val="20000"/>
              </a:spcBef>
              <a:spcAft>
                <a:spcPts val="0"/>
              </a:spcAft>
              <a:buFont typeface="Arial" pitchFamily="34" charset="0"/>
              <a:buNone/>
              <a:defRPr/>
            </a:pPr>
            <a:endParaRPr lang="it-IT" sz="2000" dirty="0">
              <a:solidFill>
                <a:srgbClr val="000000"/>
              </a:solidFill>
              <a:latin typeface="+mn-lt"/>
              <a:cs typeface="+mn-cs"/>
            </a:endParaRPr>
          </a:p>
          <a:p>
            <a:pPr algn="just" fontAlgn="auto">
              <a:spcBef>
                <a:spcPct val="20000"/>
              </a:spcBef>
              <a:spcAft>
                <a:spcPts val="0"/>
              </a:spcAft>
              <a:buFont typeface="Arial" pitchFamily="34" charset="0"/>
              <a:buNone/>
              <a:defRPr/>
            </a:pPr>
            <a:r>
              <a:rPr lang="it-IT" sz="2000" dirty="0">
                <a:solidFill>
                  <a:srgbClr val="000000"/>
                </a:solidFill>
                <a:latin typeface="+mn-lt"/>
                <a:cs typeface="+mn-cs"/>
              </a:rPr>
              <a:t>… pensiamo all’ipotesi del </a:t>
            </a:r>
            <a:r>
              <a:rPr lang="it-IT" sz="2000" b="1" dirty="0">
                <a:solidFill>
                  <a:srgbClr val="000000"/>
                </a:solidFill>
                <a:latin typeface="+mn-lt"/>
                <a:cs typeface="+mn-cs"/>
              </a:rPr>
              <a:t>licenziamento motivato per l’assenza ingiustificata di un giorno</a:t>
            </a:r>
            <a:r>
              <a:rPr lang="it-IT" sz="2000" dirty="0">
                <a:solidFill>
                  <a:srgbClr val="000000"/>
                </a:solidFill>
                <a:latin typeface="+mn-lt"/>
                <a:cs typeface="+mn-cs"/>
              </a:rPr>
              <a:t>, o per la </a:t>
            </a:r>
            <a:r>
              <a:rPr lang="it-IT" sz="2000" b="1" dirty="0">
                <a:solidFill>
                  <a:srgbClr val="000000"/>
                </a:solidFill>
                <a:latin typeface="+mn-lt"/>
                <a:cs typeface="+mn-cs"/>
              </a:rPr>
              <a:t>violazione del divieto di fumo</a:t>
            </a:r>
            <a:r>
              <a:rPr lang="it-IT" sz="2000" dirty="0">
                <a:solidFill>
                  <a:srgbClr val="000000"/>
                </a:solidFill>
                <a:latin typeface="+mn-lt"/>
                <a:cs typeface="+mn-cs"/>
              </a:rPr>
              <a:t>, in un’impresa il cui </a:t>
            </a:r>
            <a:r>
              <a:rPr lang="it-IT" sz="2000" u="sng" dirty="0">
                <a:solidFill>
                  <a:srgbClr val="000000"/>
                </a:solidFill>
                <a:latin typeface="+mn-lt"/>
                <a:cs typeface="+mn-cs"/>
              </a:rPr>
              <a:t>Codice disciplinare</a:t>
            </a:r>
            <a:r>
              <a:rPr lang="it-IT" sz="2000" dirty="0">
                <a:solidFill>
                  <a:srgbClr val="000000"/>
                </a:solidFill>
                <a:latin typeface="+mn-lt"/>
                <a:cs typeface="+mn-cs"/>
              </a:rPr>
              <a:t> riconduca a tali condotte una mera multa. </a:t>
            </a:r>
          </a:p>
          <a:p>
            <a:pPr algn="just" fontAlgn="auto">
              <a:spcBef>
                <a:spcPct val="20000"/>
              </a:spcBef>
              <a:spcAft>
                <a:spcPts val="0"/>
              </a:spcAft>
              <a:buFont typeface="Arial" pitchFamily="34" charset="0"/>
              <a:buNone/>
              <a:defRPr/>
            </a:pPr>
            <a:endParaRPr lang="it-IT" sz="2000" dirty="0">
              <a:solidFill>
                <a:srgbClr val="000000"/>
              </a:solidFill>
              <a:latin typeface="+mn-lt"/>
              <a:cs typeface="+mn-cs"/>
            </a:endParaRPr>
          </a:p>
          <a:p>
            <a:pPr algn="just" fontAlgn="auto">
              <a:spcBef>
                <a:spcPct val="20000"/>
              </a:spcBef>
              <a:spcAft>
                <a:spcPts val="0"/>
              </a:spcAft>
              <a:buFont typeface="Arial" pitchFamily="34" charset="0"/>
              <a:buNone/>
              <a:defRPr/>
            </a:pPr>
            <a:r>
              <a:rPr lang="it-IT" sz="2000" dirty="0">
                <a:solidFill>
                  <a:srgbClr val="000000"/>
                </a:solidFill>
                <a:latin typeface="+mn-lt"/>
                <a:cs typeface="+mn-cs"/>
              </a:rPr>
              <a:t>Se il datore di lavoro, pur sapendo bene di non potere farlo, licenzia egualmente il lavoratore, la regola introdotta dal decreto sembra consentire soltanto la tutela economica, e con un indennizzo di entità per lungo tempo modesta</a:t>
            </a:r>
          </a:p>
          <a:p>
            <a:pPr algn="just" fontAlgn="auto">
              <a:spcBef>
                <a:spcPct val="20000"/>
              </a:spcBef>
              <a:spcAft>
                <a:spcPts val="0"/>
              </a:spcAft>
              <a:buFontTx/>
              <a:buChar char="-"/>
              <a:defRPr/>
            </a:pPr>
            <a:endParaRPr lang="it-IT" sz="2000" dirty="0">
              <a:solidFill>
                <a:srgbClr val="000000"/>
              </a:solidFill>
              <a:latin typeface="+mn-lt"/>
              <a:cs typeface="+mn-cs"/>
            </a:endParaRPr>
          </a:p>
          <a:p>
            <a:pPr algn="just" fontAlgn="auto">
              <a:spcBef>
                <a:spcPct val="20000"/>
              </a:spcBef>
              <a:spcAft>
                <a:spcPts val="0"/>
              </a:spcAft>
              <a:buFont typeface="Arial" pitchFamily="34" charset="0"/>
              <a:buNone/>
              <a:defRPr/>
            </a:pPr>
            <a:endParaRPr lang="it-IT" sz="20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81B9F75-6826-4676-8049-1B476F8FE6E5}" type="slidenum">
              <a:rPr lang="it-IT" smtClean="0"/>
              <a:pPr>
                <a:defRPr/>
              </a:pPr>
              <a:t>208</a:t>
            </a:fld>
            <a:endParaRPr lang="it-IT"/>
          </a:p>
        </p:txBody>
      </p:sp>
      <p:pic>
        <p:nvPicPr>
          <p:cNvPr id="23347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3347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700808"/>
            <a:ext cx="8351838" cy="4895850"/>
          </a:xfrm>
          <a:prstGeom prst="rect">
            <a:avLst/>
          </a:prstGeom>
          <a:ln>
            <a:solidFill>
              <a:schemeClr val="tx2">
                <a:lumMod val="20000"/>
                <a:lumOff val="80000"/>
              </a:schemeClr>
            </a:solidFill>
          </a:ln>
        </p:spPr>
        <p:txBody>
          <a:bodyPr>
            <a:normAutofit/>
          </a:bodyPr>
          <a:lstStyle/>
          <a:p>
            <a:pPr algn="just" fontAlgn="auto">
              <a:spcBef>
                <a:spcPct val="20000"/>
              </a:spcBef>
              <a:spcAft>
                <a:spcPts val="0"/>
              </a:spcAft>
              <a:buFont typeface="Arial" pitchFamily="34" charset="0"/>
              <a:buNone/>
              <a:defRPr/>
            </a:pPr>
            <a:endParaRPr lang="it-IT" sz="800" dirty="0">
              <a:latin typeface="+mn-lt"/>
              <a:cs typeface="+mn-cs"/>
            </a:endParaRPr>
          </a:p>
          <a:p>
            <a:pPr algn="ctr" fontAlgn="auto">
              <a:spcBef>
                <a:spcPct val="20000"/>
              </a:spcBef>
              <a:spcAft>
                <a:spcPts val="0"/>
              </a:spcAft>
              <a:buFont typeface="Arial" pitchFamily="34" charset="0"/>
              <a:buNone/>
              <a:defRPr/>
            </a:pPr>
            <a:endParaRPr lang="it-IT" sz="800" b="1" dirty="0">
              <a:latin typeface="+mn-lt"/>
              <a:cs typeface="+mn-cs"/>
            </a:endParaRPr>
          </a:p>
          <a:p>
            <a:pPr algn="ctr" fontAlgn="auto">
              <a:spcBef>
                <a:spcPct val="20000"/>
              </a:spcBef>
              <a:spcAft>
                <a:spcPts val="0"/>
              </a:spcAft>
              <a:buFont typeface="Arial" pitchFamily="34" charset="0"/>
              <a:buNone/>
              <a:defRPr/>
            </a:pPr>
            <a:r>
              <a:rPr lang="it-IT" sz="2200" b="1" dirty="0">
                <a:solidFill>
                  <a:srgbClr val="000000"/>
                </a:solidFill>
                <a:latin typeface="+mn-lt"/>
                <a:cs typeface="+mn-cs"/>
              </a:rPr>
              <a:t>Quali i possibili scenari giurisprudenziali per </a:t>
            </a:r>
          </a:p>
          <a:p>
            <a:pPr algn="ctr" fontAlgn="auto">
              <a:spcBef>
                <a:spcPct val="20000"/>
              </a:spcBef>
              <a:spcAft>
                <a:spcPts val="0"/>
              </a:spcAft>
              <a:buFont typeface="Arial" pitchFamily="34" charset="0"/>
              <a:buNone/>
              <a:defRPr/>
            </a:pPr>
            <a:r>
              <a:rPr lang="it-IT" sz="2200" b="1" dirty="0">
                <a:solidFill>
                  <a:srgbClr val="000000"/>
                </a:solidFill>
                <a:latin typeface="+mn-lt"/>
                <a:cs typeface="+mn-cs"/>
              </a:rPr>
              <a:t>disattivare i rischi di abusi ???</a:t>
            </a:r>
          </a:p>
          <a:p>
            <a:pPr algn="ctr" fontAlgn="auto">
              <a:spcBef>
                <a:spcPct val="20000"/>
              </a:spcBef>
              <a:spcAft>
                <a:spcPts val="0"/>
              </a:spcAft>
              <a:buFont typeface="Arial" pitchFamily="34" charset="0"/>
              <a:buNone/>
              <a:defRPr/>
            </a:pPr>
            <a:endParaRPr lang="it-IT" sz="800" b="1" dirty="0">
              <a:solidFill>
                <a:srgbClr val="000000"/>
              </a:solidFill>
              <a:latin typeface="+mn-lt"/>
              <a:cs typeface="+mn-cs"/>
            </a:endParaRPr>
          </a:p>
          <a:p>
            <a:pPr algn="ctr" fontAlgn="auto">
              <a:spcBef>
                <a:spcPct val="20000"/>
              </a:spcBef>
              <a:spcAft>
                <a:spcPts val="0"/>
              </a:spcAft>
              <a:buFont typeface="Arial" pitchFamily="34" charset="0"/>
              <a:buNone/>
              <a:defRPr/>
            </a:pPr>
            <a:endParaRPr lang="it-IT" sz="800" b="1" dirty="0">
              <a:solidFill>
                <a:srgbClr val="000000"/>
              </a:solidFill>
              <a:latin typeface="+mn-lt"/>
              <a:cs typeface="+mn-cs"/>
            </a:endParaRPr>
          </a:p>
          <a:p>
            <a:pPr algn="ctr" fontAlgn="auto">
              <a:spcBef>
                <a:spcPct val="20000"/>
              </a:spcBef>
              <a:spcAft>
                <a:spcPts val="0"/>
              </a:spcAft>
              <a:buFont typeface="Arial" pitchFamily="34" charset="0"/>
              <a:buNone/>
              <a:defRPr/>
            </a:pPr>
            <a:endParaRPr lang="it-IT" sz="2200" b="1" dirty="0">
              <a:solidFill>
                <a:srgbClr val="000000"/>
              </a:solidFill>
              <a:latin typeface="+mn-lt"/>
              <a:cs typeface="+mn-cs"/>
            </a:endParaRPr>
          </a:p>
          <a:p>
            <a:pPr algn="ctr" fontAlgn="auto">
              <a:spcBef>
                <a:spcPct val="20000"/>
              </a:spcBef>
              <a:spcAft>
                <a:spcPts val="0"/>
              </a:spcAft>
              <a:buFont typeface="Arial" pitchFamily="34" charset="0"/>
              <a:buNone/>
              <a:defRPr/>
            </a:pPr>
            <a:r>
              <a:rPr lang="it-IT" sz="2200" b="1" dirty="0">
                <a:solidFill>
                  <a:srgbClr val="000000"/>
                </a:solidFill>
                <a:latin typeface="+mn-lt"/>
                <a:cs typeface="+mn-cs"/>
              </a:rPr>
              <a:t>Ci sono principi cui i giudici potrebbero far ricorso </a:t>
            </a:r>
          </a:p>
          <a:p>
            <a:pPr algn="ctr" fontAlgn="auto">
              <a:spcBef>
                <a:spcPct val="20000"/>
              </a:spcBef>
              <a:spcAft>
                <a:spcPts val="0"/>
              </a:spcAft>
              <a:buFont typeface="Arial" pitchFamily="34" charset="0"/>
              <a:buNone/>
              <a:defRPr/>
            </a:pPr>
            <a:r>
              <a:rPr lang="it-IT" sz="2200" b="1" dirty="0">
                <a:solidFill>
                  <a:srgbClr val="000000"/>
                </a:solidFill>
                <a:latin typeface="+mn-lt"/>
                <a:cs typeface="+mn-cs"/>
              </a:rPr>
              <a:t>(o la difesa dei lavoratori invocare)  </a:t>
            </a:r>
          </a:p>
          <a:p>
            <a:pPr algn="ctr" fontAlgn="auto">
              <a:spcBef>
                <a:spcPct val="20000"/>
              </a:spcBef>
              <a:spcAft>
                <a:spcPts val="0"/>
              </a:spcAft>
              <a:buFont typeface="Arial" pitchFamily="34" charset="0"/>
              <a:buNone/>
              <a:defRPr/>
            </a:pPr>
            <a:r>
              <a:rPr lang="it-IT" sz="2200" b="1" dirty="0">
                <a:solidFill>
                  <a:srgbClr val="000000"/>
                </a:solidFill>
                <a:latin typeface="+mn-lt"/>
                <a:cs typeface="+mn-cs"/>
              </a:rPr>
              <a:t>per riconoscere (od ottenere) una tutela più ampia??? </a:t>
            </a:r>
          </a:p>
          <a:p>
            <a:pPr algn="ctr" fontAlgn="auto">
              <a:spcBef>
                <a:spcPct val="20000"/>
              </a:spcBef>
              <a:spcAft>
                <a:spcPts val="0"/>
              </a:spcAft>
              <a:buFont typeface="Arial" pitchFamily="34" charset="0"/>
              <a:buNone/>
              <a:defRPr/>
            </a:pPr>
            <a:endParaRPr lang="it-IT" sz="2200" b="1" dirty="0">
              <a:solidFill>
                <a:srgbClr val="000000"/>
              </a:solidFill>
              <a:latin typeface="+mn-lt"/>
              <a:cs typeface="+mn-cs"/>
            </a:endParaRPr>
          </a:p>
          <a:p>
            <a:pPr algn="ctr" fontAlgn="auto">
              <a:spcBef>
                <a:spcPct val="20000"/>
              </a:spcBef>
              <a:spcAft>
                <a:spcPts val="0"/>
              </a:spcAft>
              <a:buFont typeface="Arial" pitchFamily="34" charset="0"/>
              <a:buNone/>
              <a:defRPr/>
            </a:pPr>
            <a:endParaRPr lang="it-IT" sz="2400" b="1" dirty="0">
              <a:solidFill>
                <a:srgbClr val="000000"/>
              </a:solidFill>
              <a:latin typeface="+mn-lt"/>
              <a:cs typeface="+mn-cs"/>
              <a:sym typeface="Wingdings" pitchFamily="2" charset="2"/>
            </a:endParaRPr>
          </a:p>
          <a:p>
            <a:pPr algn="r" fontAlgn="auto">
              <a:spcBef>
                <a:spcPct val="20000"/>
              </a:spcBef>
              <a:spcAft>
                <a:spcPts val="0"/>
              </a:spcAft>
              <a:buFont typeface="Arial" pitchFamily="34" charset="0"/>
              <a:buNone/>
              <a:defRPr/>
            </a:pPr>
            <a:r>
              <a:rPr lang="it-IT" sz="2400" b="1" dirty="0">
                <a:solidFill>
                  <a:srgbClr val="000000"/>
                </a:solidFill>
                <a:latin typeface="+mn-lt"/>
                <a:cs typeface="+mn-cs"/>
                <a:sym typeface="Wingdings" pitchFamily="2" charset="2"/>
              </a:rPr>
              <a:t></a:t>
            </a:r>
            <a:r>
              <a:rPr lang="it-IT" sz="2400" b="1" dirty="0">
                <a:solidFill>
                  <a:srgbClr val="FF0000"/>
                </a:solidFill>
                <a:latin typeface="+mn-lt"/>
                <a:cs typeface="+mn-cs"/>
                <a:sym typeface="Wingdings" pitchFamily="2" charset="2"/>
              </a:rPr>
              <a:t></a:t>
            </a:r>
            <a:endParaRPr lang="it-IT" sz="2400" dirty="0">
              <a:latin typeface="+mn-lt"/>
              <a:cs typeface="+mn-cs"/>
            </a:endParaRPr>
          </a:p>
          <a:p>
            <a:pPr algn="ctr" fontAlgn="auto">
              <a:spcBef>
                <a:spcPct val="20000"/>
              </a:spcBef>
              <a:spcAft>
                <a:spcPts val="0"/>
              </a:spcAft>
              <a:buFont typeface="Arial" pitchFamily="34" charset="0"/>
              <a:buNone/>
              <a:defRPr/>
            </a:pPr>
            <a:endParaRPr lang="it-IT" sz="2200" b="1" dirty="0">
              <a:latin typeface="+mn-lt"/>
              <a:cs typeface="+mn-cs"/>
            </a:endParaRPr>
          </a:p>
          <a:p>
            <a:pPr algn="ctr" fontAlgn="auto">
              <a:spcBef>
                <a:spcPct val="20000"/>
              </a:spcBef>
              <a:spcAft>
                <a:spcPts val="0"/>
              </a:spcAft>
              <a:buFont typeface="Arial" pitchFamily="34" charset="0"/>
              <a:buNone/>
              <a:defRPr/>
            </a:pPr>
            <a:endParaRPr lang="it-IT" sz="2200" b="1" dirty="0">
              <a:latin typeface="+mn-lt"/>
              <a:cs typeface="+mn-cs"/>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231C4B5-3D6F-42CB-AAB0-180FB3BF4AED}" type="slidenum">
              <a:rPr lang="it-IT" smtClean="0"/>
              <a:pPr>
                <a:defRPr/>
              </a:pPr>
              <a:t>209</a:t>
            </a:fld>
            <a:endParaRPr lang="it-IT"/>
          </a:p>
        </p:txBody>
      </p:sp>
      <p:pic>
        <p:nvPicPr>
          <p:cNvPr id="23450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3450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7" name="Sottotitolo 2"/>
          <p:cNvSpPr txBox="1">
            <a:spLocks/>
          </p:cNvSpPr>
          <p:nvPr/>
        </p:nvSpPr>
        <p:spPr>
          <a:xfrm>
            <a:off x="467544" y="1628800"/>
            <a:ext cx="8351838" cy="4895850"/>
          </a:xfrm>
          <a:prstGeom prst="rect">
            <a:avLst/>
          </a:prstGeom>
          <a:ln>
            <a:solidFill>
              <a:schemeClr val="tx2">
                <a:lumMod val="20000"/>
                <a:lumOff val="80000"/>
              </a:schemeClr>
            </a:solidFill>
          </a:ln>
        </p:spPr>
        <p:txBody>
          <a:bodyPr>
            <a:normAutofit lnSpcReduction="10000"/>
          </a:bodyPr>
          <a:lstStyle/>
          <a:p>
            <a:pPr algn="just" fontAlgn="auto">
              <a:spcBef>
                <a:spcPct val="20000"/>
              </a:spcBef>
              <a:spcAft>
                <a:spcPts val="0"/>
              </a:spcAft>
              <a:buFont typeface="Arial" pitchFamily="34" charset="0"/>
              <a:buNone/>
              <a:defRPr/>
            </a:pPr>
            <a:endParaRPr lang="it-IT" sz="800" dirty="0">
              <a:latin typeface="+mn-lt"/>
              <a:cs typeface="+mn-cs"/>
            </a:endParaRPr>
          </a:p>
          <a:p>
            <a:pPr algn="just" fontAlgn="auto">
              <a:spcBef>
                <a:spcPct val="20000"/>
              </a:spcBef>
              <a:spcAft>
                <a:spcPts val="0"/>
              </a:spcAft>
              <a:buFont typeface="Arial" pitchFamily="34" charset="0"/>
              <a:buNone/>
              <a:defRPr/>
            </a:pPr>
            <a:r>
              <a:rPr lang="it-IT" sz="2200" b="1" dirty="0">
                <a:solidFill>
                  <a:srgbClr val="000000"/>
                </a:solidFill>
                <a:latin typeface="+mn-lt"/>
                <a:cs typeface="+mn-cs"/>
              </a:rPr>
              <a:t>1) La sussistenza del fatto materiale contestato deve riguardare la consistenza minima dell’inadempimento </a:t>
            </a:r>
            <a:r>
              <a:rPr lang="it-IT" sz="2200" dirty="0">
                <a:solidFill>
                  <a:srgbClr val="000000"/>
                </a:solidFill>
                <a:latin typeface="+mn-lt"/>
                <a:cs typeface="+mn-cs"/>
              </a:rPr>
              <a:t>(</a:t>
            </a:r>
            <a:r>
              <a:rPr lang="it-IT" sz="1600" dirty="0">
                <a:solidFill>
                  <a:srgbClr val="000000"/>
                </a:solidFill>
                <a:latin typeface="+mn-lt"/>
                <a:cs typeface="+mn-cs"/>
              </a:rPr>
              <a:t>è il caso in cui il datore di lavoro licenzia il dipendente contestandogli una condotta effettivamente verificatasi, ma priva di qualsiasi rilevanza disciplinare (ad esempio il fatto che non abbia risposto al saluto). In casi simili dovrà ritenersi insussistente il fatto contestato in quanto privo della consistenza minima dell’inadempimento</a:t>
            </a:r>
            <a:r>
              <a:rPr lang="it-IT" sz="2200" dirty="0">
                <a:solidFill>
                  <a:srgbClr val="000000"/>
                </a:solidFill>
                <a:latin typeface="+mn-lt"/>
                <a:cs typeface="+mn-cs"/>
              </a:rPr>
              <a:t>).</a:t>
            </a:r>
          </a:p>
          <a:p>
            <a:pPr algn="just" fontAlgn="auto">
              <a:spcBef>
                <a:spcPct val="20000"/>
              </a:spcBef>
              <a:spcAft>
                <a:spcPts val="0"/>
              </a:spcAft>
              <a:buFont typeface="Arial" pitchFamily="34" charset="0"/>
              <a:buNone/>
              <a:defRPr/>
            </a:pPr>
            <a:endParaRPr lang="it-IT" sz="800" b="1" dirty="0">
              <a:solidFill>
                <a:srgbClr val="000000"/>
              </a:solidFill>
              <a:latin typeface="+mn-lt"/>
              <a:cs typeface="+mn-cs"/>
            </a:endParaRPr>
          </a:p>
          <a:p>
            <a:pPr algn="just" fontAlgn="auto">
              <a:spcBef>
                <a:spcPct val="20000"/>
              </a:spcBef>
              <a:spcAft>
                <a:spcPts val="0"/>
              </a:spcAft>
              <a:buFont typeface="Arial" pitchFamily="34" charset="0"/>
              <a:buNone/>
              <a:defRPr/>
            </a:pPr>
            <a:r>
              <a:rPr lang="it-IT" sz="2200" b="1" dirty="0">
                <a:solidFill>
                  <a:srgbClr val="000000"/>
                </a:solidFill>
                <a:latin typeface="+mn-lt"/>
                <a:cs typeface="+mn-cs"/>
              </a:rPr>
              <a:t>2) L’istituto civilistico della frode alla legge, idoneo a rendere radicalmente nullo il licenziamento </a:t>
            </a:r>
            <a:r>
              <a:rPr lang="it-IT" sz="2200" dirty="0">
                <a:solidFill>
                  <a:srgbClr val="000000"/>
                </a:solidFill>
                <a:latin typeface="+mn-lt"/>
                <a:cs typeface="+mn-cs"/>
              </a:rPr>
              <a:t>(… </a:t>
            </a:r>
            <a:r>
              <a:rPr lang="it-IT" sz="1600" dirty="0">
                <a:solidFill>
                  <a:srgbClr val="000000"/>
                </a:solidFill>
                <a:latin typeface="+mn-lt"/>
                <a:cs typeface="+mn-cs"/>
              </a:rPr>
              <a:t>licenziamento basato su un comportamento del tutto irrilevante o risibile, al fine di disfarsi del dipendente mettendo in conto di pagare un modesto costo indennitario</a:t>
            </a:r>
            <a:r>
              <a:rPr lang="it-IT" sz="2200" dirty="0">
                <a:solidFill>
                  <a:srgbClr val="000000"/>
                </a:solidFill>
                <a:latin typeface="+mn-lt"/>
                <a:cs typeface="+mn-cs"/>
              </a:rPr>
              <a:t>)</a:t>
            </a:r>
            <a:endParaRPr lang="it-IT" sz="2200" b="1" dirty="0">
              <a:solidFill>
                <a:srgbClr val="000000"/>
              </a:solidFill>
              <a:latin typeface="+mn-lt"/>
              <a:cs typeface="+mn-cs"/>
            </a:endParaRPr>
          </a:p>
          <a:p>
            <a:pPr algn="just" fontAlgn="auto">
              <a:spcBef>
                <a:spcPct val="20000"/>
              </a:spcBef>
              <a:spcAft>
                <a:spcPts val="0"/>
              </a:spcAft>
              <a:buFont typeface="Arial" pitchFamily="34" charset="0"/>
              <a:buNone/>
              <a:defRPr/>
            </a:pPr>
            <a:r>
              <a:rPr lang="it-IT" sz="1600" dirty="0">
                <a:solidFill>
                  <a:srgbClr val="000000"/>
                </a:solidFill>
                <a:latin typeface="+mn-lt"/>
                <a:cs typeface="+mn-cs"/>
              </a:rPr>
              <a:t> </a:t>
            </a:r>
          </a:p>
          <a:p>
            <a:pPr algn="just" fontAlgn="auto">
              <a:spcBef>
                <a:spcPct val="20000"/>
              </a:spcBef>
              <a:spcAft>
                <a:spcPts val="0"/>
              </a:spcAft>
              <a:buFont typeface="Arial" pitchFamily="34" charset="0"/>
              <a:buNone/>
              <a:defRPr/>
            </a:pPr>
            <a:r>
              <a:rPr lang="it-IT" sz="2200" b="1" dirty="0">
                <a:solidFill>
                  <a:srgbClr val="000000"/>
                </a:solidFill>
                <a:latin typeface="+mn-lt"/>
                <a:cs typeface="+mn-cs"/>
              </a:rPr>
              <a:t>3) Violazione di un impegno negoziale </a:t>
            </a:r>
            <a:r>
              <a:rPr lang="it-IT" sz="2200" dirty="0">
                <a:solidFill>
                  <a:srgbClr val="000000"/>
                </a:solidFill>
                <a:latin typeface="+mn-lt"/>
                <a:cs typeface="+mn-cs"/>
              </a:rPr>
              <a:t>(</a:t>
            </a:r>
            <a:r>
              <a:rPr lang="it-IT" sz="1600" dirty="0">
                <a:solidFill>
                  <a:srgbClr val="000000"/>
                </a:solidFill>
                <a:latin typeface="+mn-lt"/>
                <a:cs typeface="+mn-cs"/>
              </a:rPr>
              <a:t>nel caso evidente di violazione da parte del datore di lavoro del Codice disciplinare potrà valutarsi la possibilità di affiancare - alla modesta tutela legale </a:t>
            </a:r>
            <a:r>
              <a:rPr lang="it-IT" sz="1600" i="1" dirty="0">
                <a:solidFill>
                  <a:srgbClr val="000000"/>
                </a:solidFill>
                <a:latin typeface="+mn-lt"/>
                <a:cs typeface="+mn-cs"/>
              </a:rPr>
              <a:t>ex</a:t>
            </a:r>
            <a:r>
              <a:rPr lang="it-IT" sz="1600" dirty="0">
                <a:solidFill>
                  <a:srgbClr val="000000"/>
                </a:solidFill>
                <a:latin typeface="+mn-lt"/>
                <a:cs typeface="+mn-cs"/>
              </a:rPr>
              <a:t> d.lgs. n. 23/2015 – le conseguenze risarcitorie della violazione di un impegno di carattere negoziale</a:t>
            </a:r>
            <a:r>
              <a:rPr lang="it-IT" sz="2200" dirty="0">
                <a:solidFill>
                  <a:srgbClr val="000000"/>
                </a:solidFill>
                <a:latin typeface="+mn-lt"/>
                <a:cs typeface="+mn-cs"/>
              </a:rPr>
              <a:t>)</a:t>
            </a:r>
          </a:p>
          <a:p>
            <a:pPr algn="just" fontAlgn="auto">
              <a:spcBef>
                <a:spcPct val="20000"/>
              </a:spcBef>
              <a:spcAft>
                <a:spcPts val="0"/>
              </a:spcAft>
              <a:buFont typeface="Arial" pitchFamily="34" charset="0"/>
              <a:buNone/>
              <a:defRPr/>
            </a:pPr>
            <a:endParaRPr lang="it-IT" sz="2200" b="1" dirty="0">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AD9DE31-DF67-4CCD-BFB4-25257A912703}" type="slidenum">
              <a:rPr lang="it-IT" smtClean="0">
                <a:solidFill>
                  <a:prstClr val="white">
                    <a:tint val="75000"/>
                  </a:prstClr>
                </a:solidFill>
              </a:rPr>
              <a:pPr>
                <a:defRPr/>
              </a:pPr>
              <a:t>21</a:t>
            </a:fld>
            <a:endParaRPr lang="it-IT">
              <a:solidFill>
                <a:prstClr val="white">
                  <a:tint val="75000"/>
                </a:prstClr>
              </a:solidFill>
            </a:endParaRPr>
          </a:p>
        </p:txBody>
      </p:sp>
      <p:pic>
        <p:nvPicPr>
          <p:cNvPr id="4198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soggettiva del contratto collettivo</a:t>
            </a:r>
            <a:endParaRPr lang="it-IT" sz="2800" b="1" spc="-10" dirty="0">
              <a:solidFill>
                <a:prstClr val="black"/>
              </a:solidFill>
              <a:ea typeface="Calibri"/>
            </a:endParaRPr>
          </a:p>
          <a:p>
            <a:pPr algn="just" fontAlgn="auto">
              <a:spcAft>
                <a:spcPts val="0"/>
              </a:spcAft>
              <a:defRPr/>
            </a:pPr>
            <a:endParaRPr lang="it-IT" sz="2000" b="1" dirty="0" smtClean="0">
              <a:solidFill>
                <a:schemeClr val="bg1"/>
              </a:solidFill>
            </a:endParaRPr>
          </a:p>
          <a:p>
            <a:pPr algn="just" fontAlgn="auto">
              <a:spcAft>
                <a:spcPts val="0"/>
              </a:spcAft>
              <a:defRPr/>
            </a:pPr>
            <a:endParaRPr lang="it-IT" sz="2000" b="1" dirty="0" smtClean="0">
              <a:solidFill>
                <a:schemeClr val="bg1"/>
              </a:solidFill>
            </a:endParaRPr>
          </a:p>
          <a:p>
            <a:pPr algn="just" fontAlgn="auto">
              <a:spcAft>
                <a:spcPts val="0"/>
              </a:spcAft>
              <a:defRPr/>
            </a:pPr>
            <a:r>
              <a:rPr lang="it-IT" sz="2000" b="1" dirty="0" smtClean="0">
                <a:solidFill>
                  <a:schemeClr val="bg1"/>
                </a:solidFill>
              </a:rPr>
              <a:t>Precisazioni</a:t>
            </a:r>
            <a:r>
              <a:rPr lang="it-IT" sz="2000" b="1" dirty="0">
                <a:solidFill>
                  <a:schemeClr val="bg1"/>
                </a:solidFill>
              </a:rPr>
              <a:t>:</a:t>
            </a: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Il datore di lavoro, che sia </a:t>
            </a:r>
            <a:r>
              <a:rPr lang="it-IT" sz="2000" b="1" dirty="0">
                <a:solidFill>
                  <a:sysClr val="windowText" lastClr="000000"/>
                </a:solidFill>
              </a:rPr>
              <a:t>aderente o abbia conferito mandato </a:t>
            </a:r>
            <a:r>
              <a:rPr lang="it-IT" sz="2000" dirty="0">
                <a:solidFill>
                  <a:sysClr val="windowText" lastClr="000000"/>
                </a:solidFill>
              </a:rPr>
              <a:t>ad </a:t>
            </a:r>
            <a:r>
              <a:rPr lang="it-IT" sz="2000" b="1" dirty="0">
                <a:solidFill>
                  <a:sysClr val="windowText" lastClr="000000"/>
                </a:solidFill>
              </a:rPr>
              <a:t>un’organizzazione datoriale </a:t>
            </a:r>
            <a:r>
              <a:rPr lang="it-IT" sz="2000" dirty="0">
                <a:solidFill>
                  <a:sysClr val="windowText" lastClr="000000"/>
                </a:solidFill>
              </a:rPr>
              <a:t>firmataria di un CCNL </a:t>
            </a:r>
            <a:r>
              <a:rPr lang="it-IT" sz="2000" b="1" dirty="0" smtClean="0">
                <a:solidFill>
                  <a:sysClr val="windowText" lastClr="000000"/>
                </a:solidFill>
              </a:rPr>
              <a:t>la quale </a:t>
            </a:r>
            <a:r>
              <a:rPr lang="it-IT" sz="2000" b="1" dirty="0">
                <a:solidFill>
                  <a:sysClr val="windowText" lastClr="000000"/>
                </a:solidFill>
              </a:rPr>
              <a:t>non abbia stipulato o aderito ad un accordo collettivo territoriale</a:t>
            </a:r>
            <a:r>
              <a:rPr lang="it-IT" sz="2000" dirty="0">
                <a:solidFill>
                  <a:sysClr val="windowText" lastClr="000000"/>
                </a:solidFill>
              </a:rPr>
              <a:t>, non è obbligato all’applicazione di tali disposizioni di secondo livello a meno che non vi dia esplicita adesione o spontanea applicazione.</a:t>
            </a:r>
          </a:p>
          <a:p>
            <a:pPr algn="just" fontAlgn="auto">
              <a:spcAft>
                <a:spcPts val="0"/>
              </a:spcAft>
              <a:defRPr/>
            </a:pPr>
            <a:endParaRPr lang="it-IT" sz="2000" dirty="0">
              <a:solidFill>
                <a:sysClr val="windowText" lastClr="000000"/>
              </a:solidFill>
            </a:endParaRPr>
          </a:p>
          <a:p>
            <a:pPr marL="457200" indent="-457200" algn="just" fontAlgn="auto">
              <a:spcAft>
                <a:spcPts val="0"/>
              </a:spcAft>
              <a:buFont typeface="+mj-lt"/>
              <a:buAutoNum type="arabicPeriod"/>
              <a:defRPr/>
            </a:pPr>
            <a:endParaRPr lang="it-IT" sz="2000" dirty="0">
              <a:solidFill>
                <a:sysClr val="windowText" lastClr="000000"/>
              </a:solidFill>
            </a:endParaRPr>
          </a:p>
          <a:p>
            <a:pPr algn="just" fontAlgn="auto">
              <a:spcAft>
                <a:spcPts val="0"/>
              </a:spcAft>
              <a:defRPr/>
            </a:pPr>
            <a:endParaRPr lang="it-IT" sz="2000" dirty="0">
              <a:solidFill>
                <a:sysClr val="windowText" lastClr="000000"/>
              </a:solidFill>
            </a:endParaRPr>
          </a:p>
        </p:txBody>
      </p:sp>
      <p:pic>
        <p:nvPicPr>
          <p:cNvPr id="4199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B64CCDA-66A6-438F-88EA-AE84AF05D5D7}" type="slidenum">
              <a:rPr lang="it-IT" smtClean="0"/>
              <a:pPr>
                <a:defRPr/>
              </a:pPr>
              <a:t>210</a:t>
            </a:fld>
            <a:endParaRPr lang="it-IT"/>
          </a:p>
        </p:txBody>
      </p:sp>
      <p:pic>
        <p:nvPicPr>
          <p:cNvPr id="23552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3552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235527" name="Rettangolo 7"/>
          <p:cNvSpPr>
            <a:spLocks noChangeArrowheads="1"/>
          </p:cNvSpPr>
          <p:nvPr/>
        </p:nvSpPr>
        <p:spPr bwMode="auto">
          <a:xfrm>
            <a:off x="2124075" y="3141663"/>
            <a:ext cx="4848225" cy="1323439"/>
          </a:xfrm>
          <a:prstGeom prst="rect">
            <a:avLst/>
          </a:prstGeom>
          <a:noFill/>
          <a:ln w="9525">
            <a:noFill/>
            <a:miter lim="800000"/>
            <a:headEnd/>
            <a:tailEnd/>
          </a:ln>
        </p:spPr>
        <p:txBody>
          <a:bodyPr>
            <a:spAutoFit/>
          </a:bodyPr>
          <a:lstStyle/>
          <a:p>
            <a:pPr algn="ctr"/>
            <a:r>
              <a:rPr lang="it-IT" sz="4000" b="1" dirty="0">
                <a:solidFill>
                  <a:srgbClr val="000000"/>
                </a:solidFill>
              </a:rPr>
              <a:t>Sanzioni conservative</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211</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8" name="Rettangolo 7"/>
          <p:cNvSpPr/>
          <p:nvPr/>
        </p:nvSpPr>
        <p:spPr>
          <a:xfrm>
            <a:off x="2123728" y="3140968"/>
            <a:ext cx="4847839" cy="707886"/>
          </a:xfrm>
          <a:prstGeom prst="rect">
            <a:avLst/>
          </a:prstGeom>
        </p:spPr>
        <p:txBody>
          <a:bodyPr wrap="square">
            <a:spAutoFit/>
          </a:bodyPr>
          <a:lstStyle/>
          <a:p>
            <a:pPr algn="ctr">
              <a:defRPr/>
            </a:pPr>
            <a:r>
              <a:rPr lang="it-IT" sz="4000" b="1" dirty="0" smtClean="0"/>
              <a:t>Sanzioni conservative</a:t>
            </a:r>
            <a:endParaRPr lang="it-IT" sz="4000" b="1"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212</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9" name="Sottotitolo 2"/>
          <p:cNvSpPr txBox="1">
            <a:spLocks/>
          </p:cNvSpPr>
          <p:nvPr/>
        </p:nvSpPr>
        <p:spPr>
          <a:xfrm>
            <a:off x="323528" y="1844824"/>
            <a:ext cx="8351838" cy="1440185"/>
          </a:xfrm>
          <a:prstGeom prst="rect">
            <a:avLst/>
          </a:prstGeom>
          <a:ln>
            <a:solidFill>
              <a:schemeClr val="tx2">
                <a:lumMod val="20000"/>
                <a:lumOff val="80000"/>
              </a:schemeClr>
            </a:solidFill>
          </a:ln>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800" b="0" i="0" u="none" strike="noStrike" kern="1200" cap="none" spc="0" normalizeH="0" baseline="0" noProof="0" dirty="0" smtClean="0">
              <a:ln>
                <a:noFill/>
              </a:ln>
              <a:solidFill>
                <a:schemeClr val="tx1"/>
              </a:solidFill>
              <a:effectLst/>
              <a:uLnTx/>
              <a:uFillTx/>
              <a:latin typeface="+mn-lt"/>
              <a:ea typeface="+mn-ea"/>
              <a:cs typeface="+mn-cs"/>
            </a:endParaRPr>
          </a:p>
          <a:p>
            <a:r>
              <a:rPr lang="it-IT" sz="2400" dirty="0">
                <a:solidFill>
                  <a:schemeClr val="bg1"/>
                </a:solidFill>
              </a:rPr>
              <a:t>Deve considerarsi </a:t>
            </a:r>
            <a:r>
              <a:rPr lang="it-IT" sz="2400" dirty="0" smtClean="0">
                <a:solidFill>
                  <a:schemeClr val="bg1"/>
                </a:solidFill>
              </a:rPr>
              <a:t>illegittimo il </a:t>
            </a:r>
            <a:r>
              <a:rPr lang="it-IT" sz="2400" dirty="0">
                <a:solidFill>
                  <a:schemeClr val="bg1"/>
                </a:solidFill>
              </a:rPr>
              <a:t>licenziamento intimato per un fatto previsto dal contratto collettivo tra le infrazioni punibili con una sanzione conservativa. </a:t>
            </a:r>
            <a:r>
              <a:rPr lang="it-IT" sz="2400" dirty="0" smtClean="0">
                <a:solidFill>
                  <a:schemeClr val="bg1"/>
                </a:solidFill>
              </a:rPr>
              <a:t>(</a:t>
            </a:r>
            <a:r>
              <a:rPr lang="it-IT" sz="2400" dirty="0" err="1">
                <a:solidFill>
                  <a:schemeClr val="bg1"/>
                </a:solidFill>
              </a:rPr>
              <a:t>Trib</a:t>
            </a:r>
            <a:r>
              <a:rPr lang="it-IT" sz="2400" dirty="0">
                <a:solidFill>
                  <a:schemeClr val="bg1"/>
                </a:solidFill>
              </a:rPr>
              <a:t>. Bologna 15/10/2012)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200" b="1"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88247680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150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213</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2115489832"/>
              </p:ext>
            </p:extLst>
          </p:nvPr>
        </p:nvGraphicFramePr>
        <p:xfrm>
          <a:off x="467544" y="2204864"/>
          <a:ext cx="8208912" cy="402844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effectLst/>
                          <a:latin typeface="+mn-lt"/>
                          <a:ea typeface="+mn-ea"/>
                          <a:cs typeface="+mn-cs"/>
                        </a:rPr>
                        <a:t>ABBIGLIAMENTO ARTIGIANATO</a:t>
                      </a:r>
                    </a:p>
                  </a:txBody>
                  <a:tcPr/>
                </a:tc>
              </a:tr>
              <a:tr h="370840">
                <a:tc>
                  <a:txBody>
                    <a:bodyPr/>
                    <a:lstStyle/>
                    <a:p>
                      <a:r>
                        <a:rPr lang="it-IT" sz="1800" kern="1200" dirty="0" smtClean="0">
                          <a:solidFill>
                            <a:schemeClr val="dk1"/>
                          </a:solidFill>
                          <a:effectLst/>
                          <a:latin typeface="+mn-lt"/>
                          <a:ea typeface="+mn-ea"/>
                          <a:cs typeface="+mn-cs"/>
                        </a:rPr>
                        <a:t>II rimprovero e la multa possono essere inflitti al lavoratore:</a:t>
                      </a:r>
                    </a:p>
                    <a:p>
                      <a:pPr marL="285750" indent="-285750">
                        <a:buFont typeface="Arial"/>
                        <a:buChar char="•"/>
                      </a:pPr>
                      <a:r>
                        <a:rPr lang="it-IT" sz="1800" kern="1200" dirty="0" smtClean="0">
                          <a:solidFill>
                            <a:schemeClr val="dk1"/>
                          </a:solidFill>
                          <a:effectLst/>
                          <a:latin typeface="+mn-lt"/>
                          <a:ea typeface="+mn-ea"/>
                          <a:cs typeface="+mn-cs"/>
                        </a:rPr>
                        <a:t>che abbandona il proprio posto senza giustificato motivo o senza l'autorizzazione prescritta;</a:t>
                      </a:r>
                    </a:p>
                    <a:p>
                      <a:pPr marL="285750" indent="-285750">
                        <a:buFont typeface="Arial"/>
                        <a:buChar char="•"/>
                      </a:pPr>
                      <a:r>
                        <a:rPr lang="it-IT" sz="1800" kern="1200" dirty="0" smtClean="0">
                          <a:solidFill>
                            <a:schemeClr val="dk1"/>
                          </a:solidFill>
                          <a:effectLst/>
                          <a:latin typeface="+mn-lt"/>
                          <a:ea typeface="+mn-ea"/>
                          <a:cs typeface="+mn-cs"/>
                        </a:rPr>
                        <a:t>che non si presenti al lavoro e non giustifichi l'assenza nei termini previsti dal presente CCNL;</a:t>
                      </a:r>
                    </a:p>
                    <a:p>
                      <a:pPr marL="285750" indent="-285750">
                        <a:buFont typeface="Arial"/>
                        <a:buChar char="•"/>
                      </a:pPr>
                      <a:r>
                        <a:rPr lang="it-IT" sz="1800" kern="1200" dirty="0" smtClean="0">
                          <a:solidFill>
                            <a:schemeClr val="dk1"/>
                          </a:solidFill>
                          <a:effectLst/>
                          <a:latin typeface="+mn-lt"/>
                          <a:ea typeface="+mn-ea"/>
                          <a:cs typeface="+mn-cs"/>
                        </a:rPr>
                        <a:t>che ritardi l'inizio del lavoro o lo sospenda o ne anticipi la cessazione senza autorizzazione o senza giustificato motivo;</a:t>
                      </a:r>
                    </a:p>
                    <a:p>
                      <a:pPr marL="285750" indent="-285750">
                        <a:buFont typeface="Arial"/>
                        <a:buChar char="•"/>
                      </a:pPr>
                      <a:r>
                        <a:rPr lang="it-IT" sz="1800" kern="1200" dirty="0" smtClean="0">
                          <a:solidFill>
                            <a:schemeClr val="dk1"/>
                          </a:solidFill>
                          <a:effectLst/>
                          <a:latin typeface="+mn-lt"/>
                          <a:ea typeface="+mn-ea"/>
                          <a:cs typeface="+mn-cs"/>
                        </a:rPr>
                        <a:t>che per disattenzione guasti il macchinario o il materiale di lavorazione, oppure non avverta i superiori diretti di rilevabili eventuali irregolarità nell'andamento del lavoro.</a:t>
                      </a:r>
                    </a:p>
                    <a:p>
                      <a:r>
                        <a:rPr lang="it-IT" sz="1800" kern="1200" dirty="0" smtClean="0">
                          <a:solidFill>
                            <a:schemeClr val="dk1"/>
                          </a:solidFill>
                          <a:effectLst/>
                          <a:latin typeface="+mn-lt"/>
                          <a:ea typeface="+mn-ea"/>
                          <a:cs typeface="+mn-cs"/>
                        </a:rPr>
                        <a:t>La sospensione può essere inflitta a coloro che risultano essere recidivi in una delle mancanze sopra elencate e l'applicazione delle norme deve essere adeguata alla minore o alla maggiore gravità della mancanza.</a:t>
                      </a:r>
                    </a:p>
                  </a:txBody>
                  <a:tcPr/>
                </a:tc>
              </a:tr>
            </a:tbl>
          </a:graphicData>
        </a:graphic>
      </p:graphicFrame>
    </p:spTree>
    <p:extLst>
      <p:ext uri="{BB962C8B-B14F-4D97-AF65-F5344CB8AC3E}">
        <p14:creationId xmlns="" xmlns:p14="http://schemas.microsoft.com/office/powerpoint/2010/main" val="138897276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214</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3299449679"/>
              </p:ext>
            </p:extLst>
          </p:nvPr>
        </p:nvGraphicFramePr>
        <p:xfrm>
          <a:off x="323528" y="1844824"/>
          <a:ext cx="8208912" cy="4297680"/>
        </p:xfrm>
        <a:graphic>
          <a:graphicData uri="http://schemas.openxmlformats.org/drawingml/2006/table">
            <a:tbl>
              <a:tblPr firstRow="1" bandRow="1">
                <a:tableStyleId>{5C22544A-7EE6-4342-B048-85BDC9FD1C3A}</a:tableStyleId>
              </a:tblPr>
              <a:tblGrid>
                <a:gridCol w="8208912"/>
              </a:tblGrid>
              <a:tr h="0">
                <a:tc>
                  <a:txBody>
                    <a:bodyPr/>
                    <a:lstStyle/>
                    <a:p>
                      <a:pPr algn="ctr"/>
                      <a:r>
                        <a:rPr lang="it-IT" sz="1800" b="1" kern="1200" dirty="0" smtClean="0">
                          <a:solidFill>
                            <a:schemeClr val="lt1"/>
                          </a:solidFill>
                          <a:effectLst/>
                          <a:latin typeface="+mn-lt"/>
                          <a:ea typeface="+mn-ea"/>
                          <a:cs typeface="+mn-cs"/>
                        </a:rPr>
                        <a:t>EDITORIA E GRAFICA INDUSTRIA (1/2)</a:t>
                      </a:r>
                    </a:p>
                  </a:txBody>
                  <a:tcPr/>
                </a:tc>
              </a:tr>
              <a:tr h="370840">
                <a:tc>
                  <a:txBody>
                    <a:bodyPr/>
                    <a:lstStyle/>
                    <a:p>
                      <a:r>
                        <a:rPr lang="it-IT" sz="1800" kern="1200" dirty="0" smtClean="0">
                          <a:solidFill>
                            <a:schemeClr val="dk1"/>
                          </a:solidFill>
                          <a:effectLst/>
                          <a:latin typeface="+mn-lt"/>
                          <a:ea typeface="+mn-ea"/>
                          <a:cs typeface="+mn-cs"/>
                        </a:rPr>
                        <a:t>Potrà essere direttamente inflitta la multa o la sospensione quando l'operaio:</a:t>
                      </a:r>
                    </a:p>
                    <a:p>
                      <a:pPr marL="285750" indent="-285750">
                        <a:buFont typeface="Arial"/>
                        <a:buChar char="•"/>
                      </a:pPr>
                      <a:r>
                        <a:rPr lang="it-IT" sz="1800" kern="1200" dirty="0" smtClean="0">
                          <a:solidFill>
                            <a:schemeClr val="dk1"/>
                          </a:solidFill>
                          <a:effectLst/>
                          <a:latin typeface="+mn-lt"/>
                          <a:ea typeface="+mn-ea"/>
                          <a:cs typeface="+mn-cs"/>
                        </a:rPr>
                        <a:t>non si presenti al lavoro o abbandoni il posto di lavoro senza giustificato motivo oppure non comunichi l'assenza o la prosecuzione della stessa secondo la procedura prevista dall'art. 10, salvo il caso di impedimento giustificato;</a:t>
                      </a:r>
                    </a:p>
                    <a:p>
                      <a:pPr marL="285750" indent="-285750">
                        <a:buFont typeface="Arial"/>
                        <a:buChar char="•"/>
                      </a:pPr>
                      <a:r>
                        <a:rPr lang="it-IT" sz="1800" kern="1200" baseline="0" dirty="0" smtClean="0">
                          <a:solidFill>
                            <a:schemeClr val="dk1"/>
                          </a:solidFill>
                          <a:effectLst/>
                          <a:latin typeface="+mn-lt"/>
                          <a:ea typeface="+mn-ea"/>
                          <a:cs typeface="+mn-cs"/>
                        </a:rPr>
                        <a:t>ritardi l'inizio del lavoro o lo sospenda o ne anticipi la cessazione;</a:t>
                      </a:r>
                    </a:p>
                    <a:p>
                      <a:pPr marL="285750" indent="-285750">
                        <a:buFont typeface="Arial"/>
                        <a:buChar char="•"/>
                      </a:pPr>
                      <a:r>
                        <a:rPr lang="it-IT" sz="1800" kern="1200" dirty="0" smtClean="0">
                          <a:solidFill>
                            <a:schemeClr val="dk1"/>
                          </a:solidFill>
                          <a:effectLst/>
                          <a:latin typeface="+mn-lt"/>
                          <a:ea typeface="+mn-ea"/>
                          <a:cs typeface="+mn-cs"/>
                        </a:rPr>
                        <a:t>non esegua il lavoro secondo le istruzioni ricevute oppure lo esegua con negligenza;</a:t>
                      </a:r>
                    </a:p>
                    <a:p>
                      <a:pPr marL="285750" indent="-285750">
                        <a:buFont typeface="Arial"/>
                        <a:buChar char="•"/>
                      </a:pPr>
                      <a:r>
                        <a:rPr lang="it-IT" sz="1800" kern="1200" dirty="0" smtClean="0">
                          <a:solidFill>
                            <a:schemeClr val="dk1"/>
                          </a:solidFill>
                          <a:effectLst/>
                          <a:latin typeface="+mn-lt"/>
                          <a:ea typeface="+mn-ea"/>
                          <a:cs typeface="+mn-cs"/>
                        </a:rPr>
                        <a:t>arrechi per disattenzione anche lievi danni alle macchine o ai materiali in lavorazione; ometta di avvertire tempestivamente il suo capo diretto di eventuali guasti al macchinario in genere o di evidenti irregolarità nell'andamento del macchinario stesso;</a:t>
                      </a:r>
                    </a:p>
                    <a:p>
                      <a:pPr marL="285750" indent="-285750">
                        <a:buFont typeface="Arial"/>
                        <a:buChar char="•"/>
                      </a:pPr>
                      <a:r>
                        <a:rPr lang="it-IT" sz="1800" kern="1200" dirty="0" smtClean="0">
                          <a:solidFill>
                            <a:schemeClr val="dk1"/>
                          </a:solidFill>
                          <a:effectLst/>
                          <a:latin typeface="+mn-lt"/>
                          <a:ea typeface="+mn-ea"/>
                          <a:cs typeface="+mn-cs"/>
                        </a:rPr>
                        <a:t>sia trovato addormentato;</a:t>
                      </a:r>
                    </a:p>
                    <a:p>
                      <a:pPr marL="285750" indent="-285750">
                        <a:buFont typeface="Arial"/>
                        <a:buChar char="•"/>
                      </a:pPr>
                      <a:r>
                        <a:rPr lang="it-IT" sz="1800" kern="1200" dirty="0" smtClean="0">
                          <a:solidFill>
                            <a:schemeClr val="dk1"/>
                          </a:solidFill>
                          <a:effectLst/>
                          <a:latin typeface="+mn-lt"/>
                          <a:ea typeface="+mn-ea"/>
                          <a:cs typeface="+mn-cs"/>
                        </a:rPr>
                        <a:t>fumi nei locali ove è fatto espresso divieto, o introduca senza autorizzazione bevande alcooliche nello stabilimento;</a:t>
                      </a:r>
                    </a:p>
                  </a:txBody>
                  <a:tcPr/>
                </a:tc>
              </a:tr>
            </a:tbl>
          </a:graphicData>
        </a:graphic>
      </p:graphicFrame>
    </p:spTree>
    <p:extLst>
      <p:ext uri="{BB962C8B-B14F-4D97-AF65-F5344CB8AC3E}">
        <p14:creationId xmlns="" xmlns:p14="http://schemas.microsoft.com/office/powerpoint/2010/main" val="349456916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215</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4174845516"/>
              </p:ext>
            </p:extLst>
          </p:nvPr>
        </p:nvGraphicFramePr>
        <p:xfrm>
          <a:off x="323528" y="1988840"/>
          <a:ext cx="8208912" cy="3200400"/>
        </p:xfrm>
        <a:graphic>
          <a:graphicData uri="http://schemas.openxmlformats.org/drawingml/2006/table">
            <a:tbl>
              <a:tblPr firstRow="1" bandRow="1">
                <a:tableStyleId>{5C22544A-7EE6-4342-B048-85BDC9FD1C3A}</a:tableStyleId>
              </a:tblPr>
              <a:tblGrid>
                <a:gridCol w="8208912"/>
              </a:tblGrid>
              <a:tr h="0">
                <a:tc>
                  <a:txBody>
                    <a:bodyPr/>
                    <a:lstStyle/>
                    <a:p>
                      <a:pPr algn="ctr"/>
                      <a:r>
                        <a:rPr lang="it-IT" sz="1800" b="1" kern="1200" dirty="0" smtClean="0">
                          <a:solidFill>
                            <a:schemeClr val="lt1"/>
                          </a:solidFill>
                          <a:effectLst/>
                          <a:latin typeface="+mn-lt"/>
                          <a:ea typeface="+mn-ea"/>
                          <a:cs typeface="+mn-cs"/>
                        </a:rPr>
                        <a:t>EDITORIA E GRAFICA INDUSTRIA (2/2)</a:t>
                      </a:r>
                    </a:p>
                  </a:txBody>
                  <a:tcPr/>
                </a:tc>
              </a:tr>
              <a:tr h="370840">
                <a:tc>
                  <a:txBody>
                    <a:bodyPr/>
                    <a:lstStyle/>
                    <a:p>
                      <a:r>
                        <a:rPr lang="it-IT" sz="1800" kern="1200" dirty="0" smtClean="0">
                          <a:solidFill>
                            <a:schemeClr val="dk1"/>
                          </a:solidFill>
                          <a:effectLst/>
                          <a:latin typeface="+mn-lt"/>
                          <a:ea typeface="+mn-ea"/>
                          <a:cs typeface="+mn-cs"/>
                        </a:rPr>
                        <a:t>Potrà essere direttamente inflitta la multa o la sospensione quando l'operaio:</a:t>
                      </a:r>
                    </a:p>
                    <a:p>
                      <a:pPr marL="285750" indent="-285750">
                        <a:buFont typeface="Arial"/>
                        <a:buChar char="•"/>
                      </a:pPr>
                      <a:r>
                        <a:rPr lang="it-IT" sz="1800" kern="1200" dirty="0" smtClean="0">
                          <a:solidFill>
                            <a:schemeClr val="dk1"/>
                          </a:solidFill>
                          <a:effectLst/>
                          <a:latin typeface="+mn-lt"/>
                          <a:ea typeface="+mn-ea"/>
                          <a:cs typeface="+mn-cs"/>
                        </a:rPr>
                        <a:t>si presenti o si trovi sul lavoro in stato di ubriachezza; in tal caso l'operaio verrà allontanato;</a:t>
                      </a:r>
                    </a:p>
                    <a:p>
                      <a:pPr marL="285750" indent="-285750">
                        <a:buFont typeface="Arial"/>
                        <a:buChar char="•"/>
                      </a:pPr>
                      <a:r>
                        <a:rPr lang="it-IT" sz="1800" kern="1200" dirty="0" smtClean="0">
                          <a:solidFill>
                            <a:schemeClr val="dk1"/>
                          </a:solidFill>
                          <a:effectLst/>
                          <a:latin typeface="+mn-lt"/>
                          <a:ea typeface="+mn-ea"/>
                          <a:cs typeface="+mn-cs"/>
                        </a:rPr>
                        <a:t>alterchi senza vie di fatto;</a:t>
                      </a:r>
                    </a:p>
                    <a:p>
                      <a:pPr marL="285750" indent="-285750">
                        <a:buFont typeface="Arial"/>
                        <a:buChar char="•"/>
                      </a:pPr>
                      <a:r>
                        <a:rPr lang="it-IT" sz="1800" kern="1200" dirty="0" smtClean="0">
                          <a:solidFill>
                            <a:schemeClr val="dk1"/>
                          </a:solidFill>
                          <a:effectLst/>
                          <a:latin typeface="+mn-lt"/>
                          <a:ea typeface="+mn-ea"/>
                          <a:cs typeface="+mn-cs"/>
                        </a:rPr>
                        <a:t>proceda alla lavorazione o costruzione nell'interno dello stabilimento, senza autorizzazione della Direzione, di oggetti per proprio uso o per conto terzi, allorché si tratti di lavorazione o costruzione di lieve rilevanza;</a:t>
                      </a:r>
                    </a:p>
                    <a:p>
                      <a:pPr marL="285750" indent="-285750">
                        <a:buFont typeface="Arial"/>
                        <a:buChar char="•"/>
                      </a:pPr>
                      <a:r>
                        <a:rPr lang="it-IT" sz="1800" kern="1200" dirty="0" smtClean="0">
                          <a:solidFill>
                            <a:schemeClr val="dk1"/>
                          </a:solidFill>
                          <a:effectLst/>
                          <a:latin typeface="+mn-lt"/>
                          <a:ea typeface="+mn-ea"/>
                          <a:cs typeface="+mn-cs"/>
                        </a:rPr>
                        <a:t>in qualunque modo trasgredisca alle disposizioni del regolamento interno dell'azienda o commetta qualunque atto che porti pregiudizio alla morale o all'igiene.</a:t>
                      </a:r>
                    </a:p>
                  </a:txBody>
                  <a:tcPr/>
                </a:tc>
              </a:tr>
            </a:tbl>
          </a:graphicData>
        </a:graphic>
      </p:graphicFrame>
    </p:spTree>
    <p:extLst>
      <p:ext uri="{BB962C8B-B14F-4D97-AF65-F5344CB8AC3E}">
        <p14:creationId xmlns="" xmlns:p14="http://schemas.microsoft.com/office/powerpoint/2010/main" val="58754395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216</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3774321960"/>
              </p:ext>
            </p:extLst>
          </p:nvPr>
        </p:nvGraphicFramePr>
        <p:xfrm>
          <a:off x="323528" y="1988840"/>
          <a:ext cx="8208912" cy="4572000"/>
        </p:xfrm>
        <a:graphic>
          <a:graphicData uri="http://schemas.openxmlformats.org/drawingml/2006/table">
            <a:tbl>
              <a:tblPr firstRow="1" bandRow="1">
                <a:tableStyleId>{5C22544A-7EE6-4342-B048-85BDC9FD1C3A}</a:tableStyleId>
              </a:tblPr>
              <a:tblGrid>
                <a:gridCol w="8208912"/>
              </a:tblGrid>
              <a:tr h="0">
                <a:tc>
                  <a:txBody>
                    <a:bodyPr/>
                    <a:lstStyle/>
                    <a:p>
                      <a:pPr algn="ctr"/>
                      <a:r>
                        <a:rPr lang="it-IT" sz="1800" b="1" kern="1200" dirty="0" smtClean="0">
                          <a:solidFill>
                            <a:schemeClr val="lt1"/>
                          </a:solidFill>
                          <a:effectLst/>
                          <a:latin typeface="+mn-lt"/>
                          <a:ea typeface="+mn-ea"/>
                          <a:cs typeface="+mn-cs"/>
                        </a:rPr>
                        <a:t>ALIMENTARI ARTIGIANATO</a:t>
                      </a:r>
                    </a:p>
                  </a:txBody>
                  <a:tcPr/>
                </a:tc>
              </a:tr>
              <a:tr h="370840">
                <a:tc>
                  <a:txBody>
                    <a:bodyPr/>
                    <a:lstStyle/>
                    <a:p>
                      <a:r>
                        <a:rPr lang="it-IT" sz="1800" kern="1200" dirty="0" smtClean="0">
                          <a:solidFill>
                            <a:schemeClr val="dk1"/>
                          </a:solidFill>
                          <a:effectLst/>
                          <a:latin typeface="+mn-lt"/>
                          <a:ea typeface="+mn-ea"/>
                          <a:cs typeface="+mn-cs"/>
                        </a:rPr>
                        <a:t>Ricade sotto il provvedimento del rimprovero scritto, della multa o sospensione il lavoratore che:</a:t>
                      </a:r>
                    </a:p>
                    <a:p>
                      <a:pPr marL="285750" indent="-285750">
                        <a:buFont typeface="Arial"/>
                        <a:buChar char="•"/>
                      </a:pPr>
                      <a:r>
                        <a:rPr lang="it-IT" sz="1800" kern="1200" dirty="0" smtClean="0">
                          <a:solidFill>
                            <a:schemeClr val="dk1"/>
                          </a:solidFill>
                          <a:effectLst/>
                          <a:latin typeface="+mn-lt"/>
                          <a:ea typeface="+mn-ea"/>
                          <a:cs typeface="+mn-cs"/>
                        </a:rPr>
                        <a:t>non si presenti al lavoro o si presenti in ritardo senza giustificato motivo;</a:t>
                      </a:r>
                    </a:p>
                    <a:p>
                      <a:pPr marL="285750" indent="-285750">
                        <a:buFont typeface="Arial"/>
                        <a:buChar char="•"/>
                      </a:pPr>
                      <a:r>
                        <a:rPr lang="it-IT" sz="1800" kern="1200" dirty="0" smtClean="0">
                          <a:solidFill>
                            <a:schemeClr val="dk1"/>
                          </a:solidFill>
                          <a:effectLst/>
                          <a:latin typeface="+mn-lt"/>
                          <a:ea typeface="+mn-ea"/>
                          <a:cs typeface="+mn-cs"/>
                        </a:rPr>
                        <a:t>ritardi l'inizio del lavoro o lo sospenda o ne anticipi la cessazione senza regolare permesso;</a:t>
                      </a:r>
                    </a:p>
                    <a:p>
                      <a:pPr marL="285750" indent="-285750">
                        <a:buFont typeface="Arial"/>
                        <a:buChar char="•"/>
                      </a:pPr>
                      <a:r>
                        <a:rPr lang="it-IT" sz="1800" kern="1200" dirty="0" smtClean="0">
                          <a:solidFill>
                            <a:schemeClr val="dk1"/>
                          </a:solidFill>
                          <a:effectLst/>
                          <a:latin typeface="+mn-lt"/>
                          <a:ea typeface="+mn-ea"/>
                          <a:cs typeface="+mn-cs"/>
                        </a:rPr>
                        <a:t>non esegua il lavoro secondo le istruzioni avute oppure lo esegua con negligenza;</a:t>
                      </a:r>
                    </a:p>
                    <a:p>
                      <a:pPr marL="285750" indent="-285750">
                        <a:buFont typeface="Arial"/>
                        <a:buChar char="•"/>
                      </a:pPr>
                      <a:r>
                        <a:rPr lang="it-IT" sz="1800" kern="1200" dirty="0" smtClean="0">
                          <a:solidFill>
                            <a:schemeClr val="dk1"/>
                          </a:solidFill>
                          <a:effectLst/>
                          <a:latin typeface="+mn-lt"/>
                          <a:ea typeface="+mn-ea"/>
                          <a:cs typeface="+mn-cs"/>
                        </a:rPr>
                        <a:t>arrechi danno, per disattenzione, al materiale dell'impresa o al materiale di lavorazione od occulti scarti di lavorazione;</a:t>
                      </a:r>
                    </a:p>
                    <a:p>
                      <a:pPr marL="285750" indent="-285750">
                        <a:buFont typeface="Arial"/>
                        <a:buChar char="•"/>
                      </a:pPr>
                      <a:r>
                        <a:rPr lang="it-IT" sz="1800" kern="1200" dirty="0" smtClean="0">
                          <a:solidFill>
                            <a:schemeClr val="dk1"/>
                          </a:solidFill>
                          <a:effectLst/>
                          <a:latin typeface="+mn-lt"/>
                          <a:ea typeface="+mn-ea"/>
                          <a:cs typeface="+mn-cs"/>
                        </a:rPr>
                        <a:t>sia trovato addormentato;</a:t>
                      </a:r>
                    </a:p>
                    <a:p>
                      <a:pPr marL="285750" indent="-285750">
                        <a:buFont typeface="Arial"/>
                        <a:buChar char="•"/>
                      </a:pPr>
                      <a:r>
                        <a:rPr lang="it-IT" sz="1800" kern="1200" dirty="0" smtClean="0">
                          <a:solidFill>
                            <a:schemeClr val="dk1"/>
                          </a:solidFill>
                          <a:effectLst/>
                          <a:latin typeface="+mn-lt"/>
                          <a:ea typeface="+mn-ea"/>
                          <a:cs typeface="+mn-cs"/>
                        </a:rPr>
                        <a:t>introduca nei locali dell'impresa bevande alcooliche, senza regolare permesso;</a:t>
                      </a:r>
                    </a:p>
                    <a:p>
                      <a:pPr marL="285750" indent="-285750">
                        <a:buFont typeface="Arial"/>
                        <a:buChar char="•"/>
                      </a:pPr>
                      <a:r>
                        <a:rPr lang="it-IT" sz="1800" kern="1200" dirty="0" smtClean="0">
                          <a:solidFill>
                            <a:schemeClr val="dk1"/>
                          </a:solidFill>
                          <a:effectLst/>
                          <a:latin typeface="+mn-lt"/>
                          <a:ea typeface="+mn-ea"/>
                          <a:cs typeface="+mn-cs"/>
                        </a:rPr>
                        <a:t>si presenti o si trovi al lavoro in stato di ubriachezza o sotto l'effetto di sostanze stupefacenti. In tal caso, inoltre, il lavoratore verrà allontanato;</a:t>
                      </a:r>
                    </a:p>
                    <a:p>
                      <a:pPr marL="285750" indent="-285750">
                        <a:buFont typeface="Arial"/>
                        <a:buChar char="•"/>
                      </a:pPr>
                      <a:r>
                        <a:rPr lang="it-IT" sz="1800" kern="1200" dirty="0" smtClean="0">
                          <a:solidFill>
                            <a:schemeClr val="dk1"/>
                          </a:solidFill>
                          <a:effectLst/>
                          <a:latin typeface="+mn-lt"/>
                          <a:ea typeface="+mn-ea"/>
                          <a:cs typeface="+mn-cs"/>
                        </a:rPr>
                        <a:t>in qualsiasi altro modo trasgredisca alle disposizioni del presente contratto di lavoro ed alle direttive dell'impresa o rechi pregiudizio alla disciplina, all'igiene ed alla sicurezza del lavoro.</a:t>
                      </a:r>
                    </a:p>
                  </a:txBody>
                  <a:tcPr/>
                </a:tc>
              </a:tr>
            </a:tbl>
          </a:graphicData>
        </a:graphic>
      </p:graphicFrame>
    </p:spTree>
    <p:extLst>
      <p:ext uri="{BB962C8B-B14F-4D97-AF65-F5344CB8AC3E}">
        <p14:creationId xmlns="" xmlns:p14="http://schemas.microsoft.com/office/powerpoint/2010/main" val="392536707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217</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3774321960"/>
              </p:ext>
            </p:extLst>
          </p:nvPr>
        </p:nvGraphicFramePr>
        <p:xfrm>
          <a:off x="323528" y="1988840"/>
          <a:ext cx="8208912" cy="4023360"/>
        </p:xfrm>
        <a:graphic>
          <a:graphicData uri="http://schemas.openxmlformats.org/drawingml/2006/table">
            <a:tbl>
              <a:tblPr firstRow="1" bandRow="1">
                <a:tableStyleId>{5C22544A-7EE6-4342-B048-85BDC9FD1C3A}</a:tableStyleId>
              </a:tblPr>
              <a:tblGrid>
                <a:gridCol w="8208912"/>
              </a:tblGrid>
              <a:tr h="0">
                <a:tc>
                  <a:txBody>
                    <a:bodyPr/>
                    <a:lstStyle/>
                    <a:p>
                      <a:pPr algn="ctr"/>
                      <a:r>
                        <a:rPr lang="it-IT" sz="1800" b="1" kern="1200" dirty="0" smtClean="0">
                          <a:solidFill>
                            <a:schemeClr val="lt1"/>
                          </a:solidFill>
                          <a:effectLst/>
                          <a:latin typeface="+mn-lt"/>
                          <a:ea typeface="+mn-ea"/>
                          <a:cs typeface="+mn-cs"/>
                        </a:rPr>
                        <a:t>METALMECCANICA INDUSTRIA (1/2)</a:t>
                      </a:r>
                    </a:p>
                  </a:txBody>
                  <a:tcPr/>
                </a:tc>
              </a:tr>
              <a:tr h="370840">
                <a:tc>
                  <a:txBody>
                    <a:bodyPr/>
                    <a:lstStyle/>
                    <a:p>
                      <a:r>
                        <a:rPr lang="it-IT" sz="1800" kern="1200" dirty="0" smtClean="0">
                          <a:solidFill>
                            <a:schemeClr val="dk1"/>
                          </a:solidFill>
                          <a:latin typeface="+mn-lt"/>
                          <a:ea typeface="+mn-ea"/>
                          <a:cs typeface="+mn-cs"/>
                        </a:rPr>
                        <a:t>Incorre nei provvedimenti di ammonizione scritta, multa o sospensione il lavoratore che:</a:t>
                      </a:r>
                    </a:p>
                    <a:p>
                      <a:pPr>
                        <a:buFont typeface="Arial" pitchFamily="34" charset="0"/>
                        <a:buChar char="•"/>
                      </a:pPr>
                      <a:r>
                        <a:rPr lang="it-IT" sz="1800" kern="1200" dirty="0" smtClean="0">
                          <a:solidFill>
                            <a:schemeClr val="dk1"/>
                          </a:solidFill>
                          <a:latin typeface="+mn-lt"/>
                          <a:ea typeface="+mn-ea"/>
                          <a:cs typeface="+mn-cs"/>
                        </a:rPr>
                        <a:t>non si presenti al lavoro o abbandoni il proprio posto di lavoro senza giustificato motivo oppure non giustifichi l’assenza entro il giorno successivo a quello dell’inizio dell’assenza stessa salvo il caso di impedimento giustificato;</a:t>
                      </a:r>
                    </a:p>
                    <a:p>
                      <a:pPr>
                        <a:buFont typeface="Arial" pitchFamily="34" charset="0"/>
                        <a:buChar char="•"/>
                      </a:pPr>
                      <a:r>
                        <a:rPr lang="it-IT" sz="1800" kern="1200" dirty="0" smtClean="0">
                          <a:solidFill>
                            <a:schemeClr val="dk1"/>
                          </a:solidFill>
                          <a:latin typeface="+mn-lt"/>
                          <a:ea typeface="+mn-ea"/>
                          <a:cs typeface="+mn-cs"/>
                        </a:rPr>
                        <a:t>senza giustificato motivo ritardi l’inizio del lavoro o lo sospenda o ne anticipi la cessazione;</a:t>
                      </a:r>
                    </a:p>
                    <a:p>
                      <a:pPr>
                        <a:buFont typeface="Arial" pitchFamily="34" charset="0"/>
                        <a:buChar char="•"/>
                      </a:pPr>
                      <a:r>
                        <a:rPr lang="it-IT" sz="1800" kern="1200" dirty="0" smtClean="0">
                          <a:solidFill>
                            <a:schemeClr val="dk1"/>
                          </a:solidFill>
                          <a:latin typeface="+mn-lt"/>
                          <a:ea typeface="+mn-ea"/>
                          <a:cs typeface="+mn-cs"/>
                        </a:rPr>
                        <a:t>compia lieve insubordinazione nei confronti dei superiori;</a:t>
                      </a:r>
                    </a:p>
                    <a:p>
                      <a:pPr>
                        <a:buFont typeface="Arial" pitchFamily="34" charset="0"/>
                        <a:buChar char="•"/>
                      </a:pPr>
                      <a:r>
                        <a:rPr lang="it-IT" sz="1800" kern="1200" dirty="0" smtClean="0">
                          <a:solidFill>
                            <a:schemeClr val="dk1"/>
                          </a:solidFill>
                          <a:latin typeface="+mn-lt"/>
                          <a:ea typeface="+mn-ea"/>
                          <a:cs typeface="+mn-cs"/>
                        </a:rPr>
                        <a:t>esegua negligentemente o con voluta lentezza il lavoro affidatogli;</a:t>
                      </a:r>
                    </a:p>
                    <a:p>
                      <a:pPr>
                        <a:buFont typeface="Arial" pitchFamily="34" charset="0"/>
                        <a:buChar char="•"/>
                      </a:pPr>
                      <a:r>
                        <a:rPr lang="it-IT" sz="1800" kern="1200" dirty="0" smtClean="0">
                          <a:solidFill>
                            <a:schemeClr val="dk1"/>
                          </a:solidFill>
                          <a:latin typeface="+mn-lt"/>
                          <a:ea typeface="+mn-ea"/>
                          <a:cs typeface="+mn-cs"/>
                        </a:rPr>
                        <a:t>per disattenzione o negligenza guasti il materiale dello stabilimento o il materiale in lavorazione;</a:t>
                      </a:r>
                    </a:p>
                    <a:p>
                      <a:pPr>
                        <a:buFont typeface="Arial" pitchFamily="34" charset="0"/>
                        <a:buChar char="•"/>
                      </a:pPr>
                      <a:r>
                        <a:rPr lang="it-IT" sz="1800" kern="1200" dirty="0" smtClean="0">
                          <a:solidFill>
                            <a:schemeClr val="dk1"/>
                          </a:solidFill>
                          <a:latin typeface="+mn-lt"/>
                          <a:ea typeface="+mn-ea"/>
                          <a:cs typeface="+mn-cs"/>
                        </a:rPr>
                        <a:t>venga trovato in stato di manifesta ubriachezza, durante l’orario di lavoro;</a:t>
                      </a:r>
                    </a:p>
                    <a:p>
                      <a:pPr>
                        <a:buFont typeface="Arial" pitchFamily="34" charset="0"/>
                        <a:buChar char="•"/>
                      </a:pPr>
                      <a:r>
                        <a:rPr lang="it-IT" sz="1800" kern="1200" dirty="0" smtClean="0">
                          <a:solidFill>
                            <a:schemeClr val="dk1"/>
                          </a:solidFill>
                          <a:latin typeface="+mn-lt"/>
                          <a:ea typeface="+mn-ea"/>
                          <a:cs typeface="+mn-cs"/>
                        </a:rPr>
                        <a:t>fuori dell’azienda compia, per conto terzi, lavoro di pertinenza dell’azienda stessa;</a:t>
                      </a:r>
                    </a:p>
                  </a:txBody>
                  <a:tcPr/>
                </a:tc>
              </a:tr>
            </a:tbl>
          </a:graphicData>
        </a:graphic>
      </p:graphicFrame>
    </p:spTree>
    <p:extLst>
      <p:ext uri="{BB962C8B-B14F-4D97-AF65-F5344CB8AC3E}">
        <p14:creationId xmlns="" xmlns:p14="http://schemas.microsoft.com/office/powerpoint/2010/main" val="392536707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218</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3774321960"/>
              </p:ext>
            </p:extLst>
          </p:nvPr>
        </p:nvGraphicFramePr>
        <p:xfrm>
          <a:off x="323528" y="1988840"/>
          <a:ext cx="8208912" cy="3749040"/>
        </p:xfrm>
        <a:graphic>
          <a:graphicData uri="http://schemas.openxmlformats.org/drawingml/2006/table">
            <a:tbl>
              <a:tblPr firstRow="1" bandRow="1">
                <a:tableStyleId>{5C22544A-7EE6-4342-B048-85BDC9FD1C3A}</a:tableStyleId>
              </a:tblPr>
              <a:tblGrid>
                <a:gridCol w="8208912"/>
              </a:tblGrid>
              <a:tr h="0">
                <a:tc>
                  <a:txBody>
                    <a:bodyPr/>
                    <a:lstStyle/>
                    <a:p>
                      <a:pPr algn="ctr"/>
                      <a:r>
                        <a:rPr lang="it-IT" sz="1800" b="1" kern="1200" dirty="0" smtClean="0">
                          <a:solidFill>
                            <a:schemeClr val="lt1"/>
                          </a:solidFill>
                          <a:effectLst/>
                          <a:latin typeface="+mn-lt"/>
                          <a:ea typeface="+mn-ea"/>
                          <a:cs typeface="+mn-cs"/>
                        </a:rPr>
                        <a:t>METALMECCANICA INDUSTRIA (2/</a:t>
                      </a:r>
                      <a:r>
                        <a:rPr lang="it-IT" sz="1800" b="1" kern="1200" dirty="0" err="1" smtClean="0">
                          <a:solidFill>
                            <a:schemeClr val="lt1"/>
                          </a:solidFill>
                          <a:effectLst/>
                          <a:latin typeface="+mn-lt"/>
                          <a:ea typeface="+mn-ea"/>
                          <a:cs typeface="+mn-cs"/>
                        </a:rPr>
                        <a:t>2</a:t>
                      </a:r>
                      <a:r>
                        <a:rPr lang="it-IT" sz="1800" b="1" kern="1200" dirty="0" smtClean="0">
                          <a:solidFill>
                            <a:schemeClr val="lt1"/>
                          </a:solidFill>
                          <a:effectLst/>
                          <a:latin typeface="+mn-lt"/>
                          <a:ea typeface="+mn-ea"/>
                          <a:cs typeface="+mn-cs"/>
                        </a:rPr>
                        <a:t>)</a:t>
                      </a:r>
                    </a:p>
                  </a:txBody>
                  <a:tcPr/>
                </a:tc>
              </a:tr>
              <a:tr h="370840">
                <a:tc>
                  <a:txBody>
                    <a:bodyPr/>
                    <a:lstStyle/>
                    <a:p>
                      <a:r>
                        <a:rPr lang="it-IT" sz="1800" kern="1200" dirty="0" smtClean="0">
                          <a:solidFill>
                            <a:schemeClr val="dk1"/>
                          </a:solidFill>
                          <a:latin typeface="+mn-lt"/>
                          <a:ea typeface="+mn-ea"/>
                          <a:cs typeface="+mn-cs"/>
                        </a:rPr>
                        <a:t>Incorre nei provvedimenti di ammonizione scritta, multa o sospensione il lavoratore che:</a:t>
                      </a:r>
                    </a:p>
                    <a:p>
                      <a:pPr>
                        <a:buFont typeface="Arial" pitchFamily="34" charset="0"/>
                        <a:buChar char="•"/>
                      </a:pPr>
                      <a:r>
                        <a:rPr lang="it-IT" sz="1800" kern="1200" dirty="0" smtClean="0">
                          <a:solidFill>
                            <a:schemeClr val="dk1"/>
                          </a:solidFill>
                          <a:latin typeface="+mn-lt"/>
                          <a:ea typeface="+mn-ea"/>
                          <a:cs typeface="+mn-cs"/>
                        </a:rPr>
                        <a:t> contravvenga al divieto di fumare, laddove questo esista e sia indicato con apposito cartello;</a:t>
                      </a:r>
                    </a:p>
                    <a:p>
                      <a:pPr>
                        <a:buFont typeface="Arial" pitchFamily="34" charset="0"/>
                        <a:buChar char="•"/>
                      </a:pPr>
                      <a:r>
                        <a:rPr lang="it-IT" sz="1800" kern="1200" dirty="0" smtClean="0">
                          <a:solidFill>
                            <a:schemeClr val="dk1"/>
                          </a:solidFill>
                          <a:latin typeface="+mn-lt"/>
                          <a:ea typeface="+mn-ea"/>
                          <a:cs typeface="+mn-cs"/>
                        </a:rPr>
                        <a:t> esegua entro l’officina dell’azienda lavori di lieve entità per conto proprio o di terzi, fuori dell’orario di lavoro e senza sottrazione di materiale dell’azienda, con uso di attrezzature dell’azienda stessa;</a:t>
                      </a:r>
                    </a:p>
                    <a:p>
                      <a:pPr>
                        <a:buFont typeface="Arial" pitchFamily="34" charset="0"/>
                        <a:buChar char="•"/>
                      </a:pPr>
                      <a:r>
                        <a:rPr lang="it-IT" sz="1800" kern="1200" dirty="0" smtClean="0">
                          <a:solidFill>
                            <a:schemeClr val="dk1"/>
                          </a:solidFill>
                          <a:latin typeface="+mn-lt"/>
                          <a:ea typeface="+mn-ea"/>
                          <a:cs typeface="+mn-cs"/>
                        </a:rPr>
                        <a:t> in altro modo trasgredisca l’osservanza del presente Contratto o commetta qualsiasi mancanza che porti pregiudizio alla disciplina, alla morale, all’igiene ed alla sicurezza dello stabilimento.</a:t>
                      </a:r>
                    </a:p>
                    <a:p>
                      <a:r>
                        <a:rPr lang="it-IT" sz="1800" kern="1200" dirty="0" smtClean="0">
                          <a:solidFill>
                            <a:schemeClr val="dk1"/>
                          </a:solidFill>
                          <a:latin typeface="+mn-lt"/>
                          <a:ea typeface="+mn-ea"/>
                          <a:cs typeface="+mn-cs"/>
                        </a:rPr>
                        <a:t>L’ammonizione verrà applicata per le mancanze di minor rilievo; la multa e la sospensione per quelle di maggior rilievo.</a:t>
                      </a:r>
                    </a:p>
                  </a:txBody>
                  <a:tcPr/>
                </a:tc>
              </a:tr>
            </a:tbl>
          </a:graphicData>
        </a:graphic>
      </p:graphicFrame>
    </p:spTree>
    <p:extLst>
      <p:ext uri="{BB962C8B-B14F-4D97-AF65-F5344CB8AC3E}">
        <p14:creationId xmlns="" xmlns:p14="http://schemas.microsoft.com/office/powerpoint/2010/main" val="392536707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219</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3774321960"/>
              </p:ext>
            </p:extLst>
          </p:nvPr>
        </p:nvGraphicFramePr>
        <p:xfrm>
          <a:off x="323528" y="1988840"/>
          <a:ext cx="8208912" cy="2651760"/>
        </p:xfrm>
        <a:graphic>
          <a:graphicData uri="http://schemas.openxmlformats.org/drawingml/2006/table">
            <a:tbl>
              <a:tblPr firstRow="1" bandRow="1">
                <a:tableStyleId>{5C22544A-7EE6-4342-B048-85BDC9FD1C3A}</a:tableStyleId>
              </a:tblPr>
              <a:tblGrid>
                <a:gridCol w="8208912"/>
              </a:tblGrid>
              <a:tr h="0">
                <a:tc>
                  <a:txBody>
                    <a:bodyPr/>
                    <a:lstStyle/>
                    <a:p>
                      <a:pPr algn="ctr"/>
                      <a:r>
                        <a:rPr lang="it-IT" sz="1800" b="1" kern="1200" dirty="0" smtClean="0">
                          <a:solidFill>
                            <a:schemeClr val="lt1"/>
                          </a:solidFill>
                          <a:effectLst/>
                          <a:latin typeface="+mn-lt"/>
                          <a:ea typeface="+mn-ea"/>
                          <a:cs typeface="+mn-cs"/>
                        </a:rPr>
                        <a:t>COMMERCIO</a:t>
                      </a:r>
                      <a:r>
                        <a:rPr lang="it-IT" sz="1800" b="1" kern="1200" baseline="0" dirty="0" smtClean="0">
                          <a:solidFill>
                            <a:schemeClr val="lt1"/>
                          </a:solidFill>
                          <a:effectLst/>
                          <a:latin typeface="+mn-lt"/>
                          <a:ea typeface="+mn-ea"/>
                          <a:cs typeface="+mn-cs"/>
                        </a:rPr>
                        <a:t> </a:t>
                      </a:r>
                      <a:r>
                        <a:rPr lang="it-IT" sz="1800" b="1" kern="1200" dirty="0" smtClean="0">
                          <a:solidFill>
                            <a:schemeClr val="lt1"/>
                          </a:solidFill>
                          <a:effectLst/>
                          <a:latin typeface="+mn-lt"/>
                          <a:ea typeface="+mn-ea"/>
                          <a:cs typeface="+mn-cs"/>
                        </a:rPr>
                        <a:t>(1/2)</a:t>
                      </a:r>
                    </a:p>
                  </a:txBody>
                  <a:tcPr/>
                </a:tc>
              </a:tr>
              <a:tr h="370840">
                <a:tc>
                  <a:txBody>
                    <a:bodyPr/>
                    <a:lstStyle/>
                    <a:p>
                      <a:r>
                        <a:rPr lang="it-IT" sz="1800" kern="1200" dirty="0" smtClean="0">
                          <a:solidFill>
                            <a:schemeClr val="dk1"/>
                          </a:solidFill>
                          <a:latin typeface="+mn-lt"/>
                          <a:ea typeface="+mn-ea"/>
                          <a:cs typeface="+mn-cs"/>
                        </a:rPr>
                        <a:t>Il provvedimento della multa si applica nei confronti del lavoratore che:</a:t>
                      </a:r>
                    </a:p>
                    <a:p>
                      <a:pPr>
                        <a:buFont typeface="Arial" pitchFamily="34" charset="0"/>
                        <a:buChar char="•"/>
                      </a:pPr>
                      <a:r>
                        <a:rPr lang="it-IT" sz="1800" kern="1200" dirty="0" smtClean="0">
                          <a:solidFill>
                            <a:schemeClr val="dk1"/>
                          </a:solidFill>
                          <a:latin typeface="+mn-lt"/>
                          <a:ea typeface="+mn-ea"/>
                          <a:cs typeface="+mn-cs"/>
                        </a:rPr>
                        <a:t> ritardi nell’inizio del lavoro senza giustificazione, per un importo pari all’ammontare della trattenuta;</a:t>
                      </a:r>
                    </a:p>
                    <a:p>
                      <a:pPr>
                        <a:buFont typeface="Arial" pitchFamily="34" charset="0"/>
                        <a:buChar char="•"/>
                      </a:pPr>
                      <a:r>
                        <a:rPr lang="it-IT" sz="1800" kern="1200" dirty="0" smtClean="0">
                          <a:solidFill>
                            <a:schemeClr val="dk1"/>
                          </a:solidFill>
                          <a:latin typeface="+mn-lt"/>
                          <a:ea typeface="+mn-ea"/>
                          <a:cs typeface="+mn-cs"/>
                        </a:rPr>
                        <a:t> esegua con negligenza il lavoro affidatogli;</a:t>
                      </a:r>
                    </a:p>
                    <a:p>
                      <a:pPr>
                        <a:buFont typeface="Arial" pitchFamily="34" charset="0"/>
                        <a:buChar char="•"/>
                      </a:pPr>
                      <a:r>
                        <a:rPr lang="it-IT" sz="1800" kern="1200" dirty="0" smtClean="0">
                          <a:solidFill>
                            <a:schemeClr val="dk1"/>
                          </a:solidFill>
                          <a:latin typeface="+mn-lt"/>
                          <a:ea typeface="+mn-ea"/>
                          <a:cs typeface="+mn-cs"/>
                        </a:rPr>
                        <a:t> si assenti dal lavoro fino a tre giorni nell’anno solare senza comprovata giustificazione;</a:t>
                      </a:r>
                    </a:p>
                    <a:p>
                      <a:pPr>
                        <a:buFont typeface="Arial" pitchFamily="34" charset="0"/>
                        <a:buChar char="•"/>
                      </a:pPr>
                      <a:r>
                        <a:rPr lang="it-IT" sz="1800" kern="1200" dirty="0" smtClean="0">
                          <a:solidFill>
                            <a:schemeClr val="dk1"/>
                          </a:solidFill>
                          <a:latin typeface="+mn-lt"/>
                          <a:ea typeface="+mn-ea"/>
                          <a:cs typeface="+mn-cs"/>
                        </a:rPr>
                        <a:t> non dia immediata notizia all’azienda di ogni mutamento della propria dimora, sia durante il servizio che durante i congedi.</a:t>
                      </a:r>
                      <a:endParaRPr lang="it-IT" sz="1800" kern="1200" dirty="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3925367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DC3D848-0CBE-4C25-AA63-6E433FC2F747}" type="slidenum">
              <a:rPr lang="it-IT" smtClean="0">
                <a:solidFill>
                  <a:prstClr val="white">
                    <a:tint val="75000"/>
                  </a:prstClr>
                </a:solidFill>
              </a:rPr>
              <a:pPr>
                <a:defRPr/>
              </a:pPr>
              <a:t>22</a:t>
            </a:fld>
            <a:endParaRPr lang="it-IT">
              <a:solidFill>
                <a:prstClr val="white">
                  <a:tint val="75000"/>
                </a:prstClr>
              </a:solidFill>
            </a:endParaRPr>
          </a:p>
        </p:txBody>
      </p:sp>
      <p:pic>
        <p:nvPicPr>
          <p:cNvPr id="4301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soggettiva del contratto collettivo</a:t>
            </a:r>
            <a:endParaRPr lang="it-IT" sz="2800" b="1" spc="-10" dirty="0">
              <a:solidFill>
                <a:prstClr val="black"/>
              </a:solidFill>
              <a:ea typeface="Calibri"/>
            </a:endParaRPr>
          </a:p>
          <a:p>
            <a:pPr fontAlgn="auto">
              <a:spcAft>
                <a:spcPts val="0"/>
              </a:spcAft>
              <a:defRPr/>
            </a:pPr>
            <a:endParaRPr lang="it-IT" sz="3000" b="1" dirty="0" smtClean="0">
              <a:solidFill>
                <a:sysClr val="windowText" lastClr="000000"/>
              </a:solidFill>
            </a:endParaRPr>
          </a:p>
          <a:p>
            <a:pPr fontAlgn="auto">
              <a:spcAft>
                <a:spcPts val="0"/>
              </a:spcAft>
              <a:defRPr/>
            </a:pPr>
            <a:r>
              <a:rPr lang="it-IT" sz="2400" b="1" dirty="0" smtClean="0">
                <a:solidFill>
                  <a:sysClr val="windowText" lastClr="000000"/>
                </a:solidFill>
              </a:rPr>
              <a:t>Datore di lavoro non iscritto</a:t>
            </a:r>
          </a:p>
          <a:p>
            <a:pPr fontAlgn="auto">
              <a:spcAft>
                <a:spcPts val="0"/>
              </a:spcAft>
              <a:defRPr/>
            </a:pPr>
            <a:endParaRPr lang="it-IT" sz="3000" b="1" dirty="0" smtClean="0">
              <a:solidFill>
                <a:sysClr val="windowText" lastClr="000000"/>
              </a:solidFill>
            </a:endParaRPr>
          </a:p>
          <a:p>
            <a:pPr algn="just" fontAlgn="auto">
              <a:spcAft>
                <a:spcPts val="0"/>
              </a:spcAft>
              <a:defRPr/>
            </a:pPr>
            <a:r>
              <a:rPr lang="it-IT" sz="2000" dirty="0">
                <a:solidFill>
                  <a:sysClr val="windowText" lastClr="000000"/>
                </a:solidFill>
              </a:rPr>
              <a:t> Il Contratto, inoltre, si applica anche nei confronti di coloro che, pur non iscritti alle associazioni sindacali stipulanti</a:t>
            </a:r>
            <a:r>
              <a:rPr lang="it-IT" sz="2000" dirty="0" smtClean="0">
                <a:solidFill>
                  <a:sysClr val="windowText" lastClr="000000"/>
                </a:solidFill>
              </a:rPr>
              <a:t>,</a:t>
            </a:r>
          </a:p>
          <a:p>
            <a:pPr marL="342900" indent="-342900" fontAlgn="auto">
              <a:spcAft>
                <a:spcPts val="0"/>
              </a:spcAft>
              <a:buFont typeface="Arial" panose="020B0604020202020204" pitchFamily="34" charset="0"/>
              <a:buChar char="•"/>
              <a:defRPr/>
            </a:pPr>
            <a:r>
              <a:rPr lang="it-IT" sz="2000" dirty="0" smtClean="0">
                <a:solidFill>
                  <a:sysClr val="windowText" lastClr="000000"/>
                </a:solidFill>
              </a:rPr>
              <a:t>Implicitamente o </a:t>
            </a:r>
            <a:r>
              <a:rPr lang="it-IT" sz="2000" dirty="0">
                <a:solidFill>
                  <a:sysClr val="windowText" lastClr="000000"/>
                </a:solidFill>
              </a:rPr>
              <a:t>esplicitamente </a:t>
            </a:r>
            <a:endParaRPr lang="it-IT" sz="2000" dirty="0" smtClean="0">
              <a:solidFill>
                <a:sysClr val="windowText" lastClr="000000"/>
              </a:solidFill>
            </a:endParaRPr>
          </a:p>
          <a:p>
            <a:pPr algn="just" fontAlgn="auto">
              <a:spcAft>
                <a:spcPts val="0"/>
              </a:spcAft>
              <a:defRPr/>
            </a:pPr>
            <a:r>
              <a:rPr lang="it-IT" sz="2000" dirty="0" smtClean="0">
                <a:solidFill>
                  <a:sysClr val="windowText" lastClr="000000"/>
                </a:solidFill>
              </a:rPr>
              <a:t>abbiano </a:t>
            </a:r>
            <a:r>
              <a:rPr lang="it-IT" sz="2000" dirty="0">
                <a:solidFill>
                  <a:sysClr val="windowText" lastClr="000000"/>
                </a:solidFill>
              </a:rPr>
              <a:t>prestato adesione allo stesso (ad esempio con la sottoscrizione della lettera di assunzione che vi fa espresso riferimento)</a:t>
            </a:r>
          </a:p>
          <a:p>
            <a:pPr algn="just" fontAlgn="auto">
              <a:spcAft>
                <a:spcPts val="0"/>
              </a:spcAft>
              <a:defRPr/>
            </a:pPr>
            <a:endParaRPr lang="it-IT" sz="2000" dirty="0">
              <a:solidFill>
                <a:sysClr val="windowText" lastClr="000000"/>
              </a:solidFill>
            </a:endParaRPr>
          </a:p>
          <a:p>
            <a:pPr marL="457200" indent="-457200" algn="just" fontAlgn="auto">
              <a:spcAft>
                <a:spcPts val="0"/>
              </a:spcAft>
              <a:buFont typeface="+mj-lt"/>
              <a:buAutoNum type="arabicPeriod"/>
              <a:defRPr/>
            </a:pPr>
            <a:endParaRPr lang="it-IT" sz="2000" dirty="0">
              <a:solidFill>
                <a:sysClr val="windowText" lastClr="000000"/>
              </a:solidFill>
            </a:endParaRPr>
          </a:p>
          <a:p>
            <a:pPr algn="just" fontAlgn="auto">
              <a:spcAft>
                <a:spcPts val="0"/>
              </a:spcAft>
              <a:defRPr/>
            </a:pPr>
            <a:endParaRPr lang="it-IT" sz="2000" dirty="0">
              <a:solidFill>
                <a:sysClr val="windowText" lastClr="000000"/>
              </a:solidFill>
            </a:endParaRPr>
          </a:p>
        </p:txBody>
      </p:sp>
      <p:pic>
        <p:nvPicPr>
          <p:cNvPr id="4301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220</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3774321960"/>
              </p:ext>
            </p:extLst>
          </p:nvPr>
        </p:nvGraphicFramePr>
        <p:xfrm>
          <a:off x="323528" y="1988840"/>
          <a:ext cx="8208912" cy="2103120"/>
        </p:xfrm>
        <a:graphic>
          <a:graphicData uri="http://schemas.openxmlformats.org/drawingml/2006/table">
            <a:tbl>
              <a:tblPr firstRow="1" bandRow="1">
                <a:tableStyleId>{5C22544A-7EE6-4342-B048-85BDC9FD1C3A}</a:tableStyleId>
              </a:tblPr>
              <a:tblGrid>
                <a:gridCol w="8208912"/>
              </a:tblGrid>
              <a:tr h="0">
                <a:tc>
                  <a:txBody>
                    <a:bodyPr/>
                    <a:lstStyle/>
                    <a:p>
                      <a:pPr algn="ctr"/>
                      <a:r>
                        <a:rPr lang="it-IT" sz="1800" b="1" kern="1200" dirty="0" smtClean="0">
                          <a:solidFill>
                            <a:schemeClr val="lt1"/>
                          </a:solidFill>
                          <a:effectLst/>
                          <a:latin typeface="+mn-lt"/>
                          <a:ea typeface="+mn-ea"/>
                          <a:cs typeface="+mn-cs"/>
                        </a:rPr>
                        <a:t>COMMERCIO</a:t>
                      </a:r>
                      <a:r>
                        <a:rPr lang="it-IT" sz="1800" b="1" kern="1200" baseline="0" dirty="0" smtClean="0">
                          <a:solidFill>
                            <a:schemeClr val="lt1"/>
                          </a:solidFill>
                          <a:effectLst/>
                          <a:latin typeface="+mn-lt"/>
                          <a:ea typeface="+mn-ea"/>
                          <a:cs typeface="+mn-cs"/>
                        </a:rPr>
                        <a:t> </a:t>
                      </a:r>
                      <a:r>
                        <a:rPr lang="it-IT" sz="1800" b="1" kern="1200" dirty="0" smtClean="0">
                          <a:solidFill>
                            <a:schemeClr val="lt1"/>
                          </a:solidFill>
                          <a:effectLst/>
                          <a:latin typeface="+mn-lt"/>
                          <a:ea typeface="+mn-ea"/>
                          <a:cs typeface="+mn-cs"/>
                        </a:rPr>
                        <a:t>(2/</a:t>
                      </a:r>
                      <a:r>
                        <a:rPr lang="it-IT" sz="1800" b="1" kern="1200" dirty="0" err="1" smtClean="0">
                          <a:solidFill>
                            <a:schemeClr val="lt1"/>
                          </a:solidFill>
                          <a:effectLst/>
                          <a:latin typeface="+mn-lt"/>
                          <a:ea typeface="+mn-ea"/>
                          <a:cs typeface="+mn-cs"/>
                        </a:rPr>
                        <a:t>2</a:t>
                      </a:r>
                      <a:r>
                        <a:rPr lang="it-IT" sz="1800" b="1" kern="1200" dirty="0" smtClean="0">
                          <a:solidFill>
                            <a:schemeClr val="lt1"/>
                          </a:solidFill>
                          <a:effectLst/>
                          <a:latin typeface="+mn-lt"/>
                          <a:ea typeface="+mn-ea"/>
                          <a:cs typeface="+mn-cs"/>
                        </a:rPr>
                        <a:t>)</a:t>
                      </a:r>
                    </a:p>
                  </a:txBody>
                  <a:tcPr/>
                </a:tc>
              </a:tr>
              <a:tr h="370840">
                <a:tc>
                  <a:txBody>
                    <a:bodyPr/>
                    <a:lstStyle/>
                    <a:p>
                      <a:r>
                        <a:rPr lang="it-IT" sz="1800" kern="1200" dirty="0" smtClean="0">
                          <a:solidFill>
                            <a:schemeClr val="dk1"/>
                          </a:solidFill>
                          <a:latin typeface="+mn-lt"/>
                          <a:ea typeface="+mn-ea"/>
                          <a:cs typeface="+mn-cs"/>
                        </a:rPr>
                        <a:t>Il provvedimento della sospensione dalla retribuzione e dal servizio si applica nei confronti del lavoratore che:</a:t>
                      </a:r>
                    </a:p>
                    <a:p>
                      <a:pPr>
                        <a:buFont typeface="Arial" pitchFamily="34" charset="0"/>
                        <a:buChar char="•"/>
                      </a:pPr>
                      <a:r>
                        <a:rPr lang="it-IT" sz="1800" kern="1200" dirty="0" smtClean="0">
                          <a:solidFill>
                            <a:schemeClr val="dk1"/>
                          </a:solidFill>
                          <a:latin typeface="+mn-lt"/>
                          <a:ea typeface="+mn-ea"/>
                          <a:cs typeface="+mn-cs"/>
                        </a:rPr>
                        <a:t> arrechi danno alle cose ricevute in dotazione ed uso, con dimostrata responsabilità;</a:t>
                      </a:r>
                    </a:p>
                    <a:p>
                      <a:pPr>
                        <a:buFont typeface="Arial" pitchFamily="34" charset="0"/>
                        <a:buChar char="•"/>
                      </a:pPr>
                      <a:r>
                        <a:rPr lang="it-IT" sz="1800" kern="1200" dirty="0" smtClean="0">
                          <a:solidFill>
                            <a:schemeClr val="dk1"/>
                          </a:solidFill>
                          <a:latin typeface="+mn-lt"/>
                          <a:ea typeface="+mn-ea"/>
                          <a:cs typeface="+mn-cs"/>
                        </a:rPr>
                        <a:t> si presenti in servizio in stato di manifesta ubriachezza;</a:t>
                      </a:r>
                    </a:p>
                    <a:p>
                      <a:pPr>
                        <a:buFont typeface="Arial" pitchFamily="34" charset="0"/>
                        <a:buChar char="•"/>
                      </a:pPr>
                      <a:r>
                        <a:rPr lang="it-IT" sz="1800" kern="1200" dirty="0" smtClean="0">
                          <a:solidFill>
                            <a:schemeClr val="dk1"/>
                          </a:solidFill>
                          <a:latin typeface="+mn-lt"/>
                          <a:ea typeface="+mn-ea"/>
                          <a:cs typeface="+mn-cs"/>
                        </a:rPr>
                        <a:t> commetta recidiva, oltre la terza volta nell’anno solare, in qualunque delle mancanze che prevedono la multa, salvo il caso dell’assenza ingiustificata.</a:t>
                      </a:r>
                      <a:endParaRPr lang="it-IT" sz="1800" kern="1200" dirty="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392536707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221</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3774321960"/>
              </p:ext>
            </p:extLst>
          </p:nvPr>
        </p:nvGraphicFramePr>
        <p:xfrm>
          <a:off x="323528" y="1737360"/>
          <a:ext cx="8568952" cy="4846320"/>
        </p:xfrm>
        <a:graphic>
          <a:graphicData uri="http://schemas.openxmlformats.org/drawingml/2006/table">
            <a:tbl>
              <a:tblPr firstRow="1" bandRow="1">
                <a:tableStyleId>{5C22544A-7EE6-4342-B048-85BDC9FD1C3A}</a:tableStyleId>
              </a:tblPr>
              <a:tblGrid>
                <a:gridCol w="8568952"/>
              </a:tblGrid>
              <a:tr h="0">
                <a:tc>
                  <a:txBody>
                    <a:bodyPr/>
                    <a:lstStyle/>
                    <a:p>
                      <a:pPr algn="ctr"/>
                      <a:r>
                        <a:rPr lang="it-IT" sz="1800" b="1" kern="1200" dirty="0" smtClean="0">
                          <a:solidFill>
                            <a:schemeClr val="lt1"/>
                          </a:solidFill>
                          <a:effectLst/>
                          <a:latin typeface="+mn-lt"/>
                          <a:ea typeface="+mn-ea"/>
                          <a:cs typeface="+mn-cs"/>
                        </a:rPr>
                        <a:t>PULIZIA </a:t>
                      </a:r>
                    </a:p>
                  </a:txBody>
                  <a:tcPr/>
                </a:tc>
              </a:tr>
              <a:tr h="370840">
                <a:tc>
                  <a:txBody>
                    <a:bodyPr/>
                    <a:lstStyle/>
                    <a:p>
                      <a:r>
                        <a:rPr lang="it-IT" sz="1800" kern="1200" dirty="0" smtClean="0">
                          <a:solidFill>
                            <a:schemeClr val="dk1"/>
                          </a:solidFill>
                          <a:latin typeface="+mn-lt"/>
                          <a:ea typeface="+mn-ea"/>
                          <a:cs typeface="+mn-cs"/>
                        </a:rPr>
                        <a:t>Incorre nei provvedimenti di ammonizione scritta, multa o sospensione il lavoratore che:</a:t>
                      </a:r>
                    </a:p>
                    <a:p>
                      <a:pPr>
                        <a:buFont typeface="Arial" pitchFamily="34" charset="0"/>
                        <a:buChar char="•"/>
                      </a:pPr>
                      <a:r>
                        <a:rPr lang="it-IT" sz="1800" kern="1200" dirty="0" smtClean="0">
                          <a:solidFill>
                            <a:schemeClr val="dk1"/>
                          </a:solidFill>
                          <a:latin typeface="+mn-lt"/>
                          <a:ea typeface="+mn-ea"/>
                          <a:cs typeface="+mn-cs"/>
                        </a:rPr>
                        <a:t> non si presenti al lavoro o abbandoni il proprio posto di lavoro senza giustificato motivo oppure non giustifichi l'assenza entro il giorno successivo a quello dell'inizio dell'assenza stessa salvo il caso di impedimento giustificato;</a:t>
                      </a:r>
                    </a:p>
                    <a:p>
                      <a:pPr>
                        <a:buFont typeface="Arial" pitchFamily="34" charset="0"/>
                        <a:buChar char="•"/>
                      </a:pPr>
                      <a:r>
                        <a:rPr lang="it-IT" sz="1800" kern="1200" dirty="0" smtClean="0">
                          <a:solidFill>
                            <a:schemeClr val="dk1"/>
                          </a:solidFill>
                          <a:latin typeface="+mn-lt"/>
                          <a:ea typeface="+mn-ea"/>
                          <a:cs typeface="+mn-cs"/>
                        </a:rPr>
                        <a:t> senza giustificato motivo ritardi l'inizio del lavoro o lo sospenda o ne anticipi la cessazione;</a:t>
                      </a:r>
                    </a:p>
                    <a:p>
                      <a:pPr>
                        <a:buFont typeface="Arial" pitchFamily="34" charset="0"/>
                        <a:buChar char="•"/>
                      </a:pPr>
                      <a:r>
                        <a:rPr lang="it-IT" sz="1800" kern="1200" dirty="0" smtClean="0">
                          <a:solidFill>
                            <a:schemeClr val="dk1"/>
                          </a:solidFill>
                          <a:latin typeface="+mn-lt"/>
                          <a:ea typeface="+mn-ea"/>
                          <a:cs typeface="+mn-cs"/>
                        </a:rPr>
                        <a:t> compia lieve insubordinazione nei confronti dei superiori;</a:t>
                      </a:r>
                    </a:p>
                    <a:p>
                      <a:pPr>
                        <a:buFont typeface="Arial" pitchFamily="34" charset="0"/>
                        <a:buChar char="•"/>
                      </a:pPr>
                      <a:r>
                        <a:rPr lang="it-IT" sz="1800" kern="1200" dirty="0" smtClean="0">
                          <a:solidFill>
                            <a:schemeClr val="dk1"/>
                          </a:solidFill>
                          <a:latin typeface="+mn-lt"/>
                          <a:ea typeface="+mn-ea"/>
                          <a:cs typeface="+mn-cs"/>
                        </a:rPr>
                        <a:t> esegua negligentemente o con voluta lentezza il lavoro affidatogli;</a:t>
                      </a:r>
                    </a:p>
                    <a:p>
                      <a:pPr>
                        <a:buFont typeface="Arial" pitchFamily="34" charset="0"/>
                        <a:buChar char="•"/>
                      </a:pPr>
                      <a:r>
                        <a:rPr lang="it-IT" sz="1800" kern="1200" dirty="0" smtClean="0">
                          <a:solidFill>
                            <a:schemeClr val="dk1"/>
                          </a:solidFill>
                          <a:latin typeface="+mn-lt"/>
                          <a:ea typeface="+mn-ea"/>
                          <a:cs typeface="+mn-cs"/>
                        </a:rPr>
                        <a:t> per disattenzione o negligenza guasti il materiale dell'azienda o del committente;</a:t>
                      </a:r>
                    </a:p>
                    <a:p>
                      <a:pPr>
                        <a:buFont typeface="Arial" pitchFamily="34" charset="0"/>
                        <a:buChar char="•"/>
                      </a:pPr>
                      <a:r>
                        <a:rPr lang="it-IT" sz="1800" kern="1200" dirty="0" smtClean="0">
                          <a:solidFill>
                            <a:schemeClr val="dk1"/>
                          </a:solidFill>
                          <a:latin typeface="+mn-lt"/>
                          <a:ea typeface="+mn-ea"/>
                          <a:cs typeface="+mn-cs"/>
                        </a:rPr>
                        <a:t> venga trovato in stato di manifesta ubriachezza, durante l'orario di lavoro;</a:t>
                      </a:r>
                    </a:p>
                    <a:p>
                      <a:pPr>
                        <a:buFont typeface="Arial" pitchFamily="34" charset="0"/>
                        <a:buChar char="•"/>
                      </a:pPr>
                      <a:r>
                        <a:rPr lang="it-IT" sz="1800" kern="1200" dirty="0" smtClean="0">
                          <a:solidFill>
                            <a:schemeClr val="dk1"/>
                          </a:solidFill>
                          <a:latin typeface="+mn-lt"/>
                          <a:ea typeface="+mn-ea"/>
                          <a:cs typeface="+mn-cs"/>
                        </a:rPr>
                        <a:t> fuori dell'azienda compia, per conto terzi, lavoro di pertinenza dell'azienda stessa;</a:t>
                      </a:r>
                    </a:p>
                    <a:p>
                      <a:pPr>
                        <a:buFont typeface="Arial" pitchFamily="34" charset="0"/>
                        <a:buChar char="•"/>
                      </a:pPr>
                      <a:r>
                        <a:rPr lang="it-IT" sz="1800" kern="1200" dirty="0" smtClean="0">
                          <a:solidFill>
                            <a:schemeClr val="dk1"/>
                          </a:solidFill>
                          <a:latin typeface="+mn-lt"/>
                          <a:ea typeface="+mn-ea"/>
                          <a:cs typeface="+mn-cs"/>
                        </a:rPr>
                        <a:t> contravvenga al divieto di fumare, laddove questo esista e sia indicato con apposito cartello;</a:t>
                      </a:r>
                    </a:p>
                    <a:p>
                      <a:r>
                        <a:rPr lang="it-IT" sz="1800" kern="1200" dirty="0" smtClean="0">
                          <a:solidFill>
                            <a:schemeClr val="dk1"/>
                          </a:solidFill>
                          <a:latin typeface="+mn-lt"/>
                          <a:ea typeface="+mn-ea"/>
                          <a:cs typeface="+mn-cs"/>
                        </a:rPr>
                        <a:t>in altro modo trasgredisca l'osservanza del presente contratto o commetta qualsiasi mancanza che porti pregiudizio alla disciplina, alla morale, all'igiene ed alla sicurezza dell'appalto.</a:t>
                      </a:r>
                      <a:endParaRPr lang="it-IT" sz="1800" kern="1200" dirty="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392536707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150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222</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1377603211"/>
              </p:ext>
            </p:extLst>
          </p:nvPr>
        </p:nvGraphicFramePr>
        <p:xfrm>
          <a:off x="467544" y="2204864"/>
          <a:ext cx="8208912" cy="257556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effectLst/>
                          <a:latin typeface="+mn-lt"/>
                          <a:ea typeface="+mn-ea"/>
                          <a:cs typeface="+mn-cs"/>
                        </a:rPr>
                        <a:t>INSTALLAZIONE NON AUTORIZZATA DI SOFTWARE</a:t>
                      </a:r>
                      <a:endParaRPr lang="it-IT" sz="1800" b="1" kern="1200" dirty="0">
                        <a:solidFill>
                          <a:schemeClr val="lt1"/>
                        </a:solidFill>
                        <a:effectLst/>
                        <a:latin typeface="+mn-lt"/>
                        <a:ea typeface="+mn-ea"/>
                        <a:cs typeface="+mn-cs"/>
                      </a:endParaRPr>
                    </a:p>
                  </a:txBody>
                  <a:tcPr/>
                </a:tc>
              </a:tr>
              <a:tr h="370840">
                <a:tc>
                  <a:txBody>
                    <a:bodyPr/>
                    <a:lstStyle/>
                    <a:p>
                      <a:r>
                        <a:rPr lang="it-IT" sz="1800" kern="1200" dirty="0" smtClean="0">
                          <a:solidFill>
                            <a:schemeClr val="dk1"/>
                          </a:solidFill>
                          <a:effectLst/>
                          <a:latin typeface="+mn-lt"/>
                          <a:ea typeface="+mn-ea"/>
                          <a:cs typeface="+mn-cs"/>
                        </a:rPr>
                        <a:t>Il comportamento del dipendente che neghi di aver scaricato senza autorizzazione sul personal computer dell’ufficio un programma software (nella specie si trattava di “</a:t>
                      </a:r>
                      <a:r>
                        <a:rPr lang="it-IT" sz="1800" kern="1200" dirty="0" err="1" smtClean="0">
                          <a:solidFill>
                            <a:schemeClr val="dk1"/>
                          </a:solidFill>
                          <a:effectLst/>
                          <a:latin typeface="+mn-lt"/>
                          <a:ea typeface="+mn-ea"/>
                          <a:cs typeface="+mn-cs"/>
                        </a:rPr>
                        <a:t>eMule</a:t>
                      </a:r>
                      <a:r>
                        <a:rPr lang="it-IT" sz="1800" kern="1200" dirty="0" smtClean="0">
                          <a:solidFill>
                            <a:schemeClr val="dk1"/>
                          </a:solidFill>
                          <a:effectLst/>
                          <a:latin typeface="+mn-lt"/>
                          <a:ea typeface="+mn-ea"/>
                          <a:cs typeface="+mn-cs"/>
                        </a:rPr>
                        <a:t>”), in assenza di specifica e preventiva contestazione disciplinare, non può assurgere esso stesso al rango di illecito disciplinare legittimante il licenziamento. (</a:t>
                      </a:r>
                      <a:r>
                        <a:rPr lang="it-IT" sz="1800" kern="1200" dirty="0" err="1" smtClean="0">
                          <a:solidFill>
                            <a:schemeClr val="dk1"/>
                          </a:solidFill>
                          <a:effectLst/>
                          <a:latin typeface="+mn-lt"/>
                          <a:ea typeface="+mn-ea"/>
                          <a:cs typeface="+mn-cs"/>
                        </a:rPr>
                        <a:t>Cass</a:t>
                      </a:r>
                      <a:r>
                        <a:rPr lang="it-IT" sz="1800" kern="1200" dirty="0" smtClean="0">
                          <a:solidFill>
                            <a:schemeClr val="dk1"/>
                          </a:solidFill>
                          <a:effectLst/>
                          <a:latin typeface="+mn-lt"/>
                          <a:ea typeface="+mn-ea"/>
                          <a:cs typeface="+mn-cs"/>
                        </a:rPr>
                        <a:t>. 26/11/2013 n. 26397)</a:t>
                      </a:r>
                      <a:endParaRPr lang="it-IT" sz="1800" kern="1200" dirty="0">
                        <a:solidFill>
                          <a:schemeClr val="dk1"/>
                        </a:solidFill>
                        <a:effectLst/>
                        <a:latin typeface="+mn-lt"/>
                        <a:ea typeface="+mn-ea"/>
                        <a:cs typeface="+mn-cs"/>
                      </a:endParaRP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installato</a:t>
                      </a:r>
                      <a:r>
                        <a:rPr lang="it-IT" sz="1800" kern="1200" baseline="0" dirty="0" smtClean="0">
                          <a:solidFill>
                            <a:schemeClr val="dk1"/>
                          </a:solidFill>
                          <a:latin typeface="+mn-lt"/>
                          <a:ea typeface="+mn-ea"/>
                          <a:cs typeface="+mn-cs"/>
                        </a:rPr>
                        <a:t> software non autorizzato</a:t>
                      </a:r>
                      <a:endParaRPr lang="it-IT" sz="180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52694928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150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223</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3635270975"/>
              </p:ext>
            </p:extLst>
          </p:nvPr>
        </p:nvGraphicFramePr>
        <p:xfrm>
          <a:off x="467544" y="2204864"/>
          <a:ext cx="8208912" cy="257048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effectLst/>
                          <a:latin typeface="+mn-lt"/>
                          <a:ea typeface="+mn-ea"/>
                          <a:cs typeface="+mn-cs"/>
                        </a:rPr>
                        <a:t>ACCESSO IN AZIENDA IN GIORNI NON LAVORATIVI</a:t>
                      </a:r>
                      <a:endParaRPr lang="it-IT" sz="1800" b="1" kern="1200" dirty="0">
                        <a:solidFill>
                          <a:schemeClr val="lt1"/>
                        </a:solidFill>
                        <a:effectLst/>
                        <a:latin typeface="+mn-lt"/>
                        <a:ea typeface="+mn-ea"/>
                        <a:cs typeface="+mn-cs"/>
                      </a:endParaRPr>
                    </a:p>
                  </a:txBody>
                  <a:tcPr/>
                </a:tc>
              </a:tr>
              <a:tr h="370840">
                <a:tc>
                  <a:txBody>
                    <a:bodyPr/>
                    <a:lstStyle/>
                    <a:p>
                      <a:r>
                        <a:rPr lang="it-IT" sz="1800" kern="1200" dirty="0" smtClean="0">
                          <a:solidFill>
                            <a:schemeClr val="dk1"/>
                          </a:solidFill>
                          <a:effectLst/>
                          <a:latin typeface="+mn-lt"/>
                          <a:ea typeface="+mn-ea"/>
                          <a:cs typeface="+mn-cs"/>
                        </a:rPr>
                        <a:t>È illegittimo il licenziamento disciplinare intimato al lavoratore che si introduce in azienda in giorno non lavorativo in assenza di apposita autorizzazione da parte dei vertici aziendali, atteso che tale provvedimento si appalesa comunque sproporzionato rispetto alla entità e alla portata dei comportamenti contestati. (</a:t>
                      </a:r>
                      <a:r>
                        <a:rPr lang="it-IT" sz="1800" kern="1200" dirty="0" err="1" smtClean="0">
                          <a:solidFill>
                            <a:schemeClr val="dk1"/>
                          </a:solidFill>
                          <a:effectLst/>
                          <a:latin typeface="+mn-lt"/>
                          <a:ea typeface="+mn-ea"/>
                          <a:cs typeface="+mn-cs"/>
                        </a:rPr>
                        <a:t>Cass</a:t>
                      </a:r>
                      <a:r>
                        <a:rPr lang="it-IT" sz="1800" kern="1200" dirty="0" smtClean="0">
                          <a:solidFill>
                            <a:schemeClr val="dk1"/>
                          </a:solidFill>
                          <a:effectLst/>
                          <a:latin typeface="+mn-lt"/>
                          <a:ea typeface="+mn-ea"/>
                          <a:cs typeface="+mn-cs"/>
                        </a:rPr>
                        <a:t>. 3/1/2011 n. 35)</a:t>
                      </a:r>
                      <a:endParaRPr lang="it-IT" sz="1800" kern="1200" dirty="0">
                        <a:solidFill>
                          <a:schemeClr val="dk1"/>
                        </a:solidFill>
                        <a:effectLst/>
                        <a:latin typeface="+mn-lt"/>
                        <a:ea typeface="+mn-ea"/>
                        <a:cs typeface="+mn-cs"/>
                      </a:endParaRP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essersi</a:t>
                      </a:r>
                      <a:r>
                        <a:rPr lang="it-IT" sz="1800" kern="1200" baseline="0" dirty="0" smtClean="0">
                          <a:solidFill>
                            <a:schemeClr val="dk1"/>
                          </a:solidFill>
                          <a:latin typeface="+mn-lt"/>
                          <a:ea typeface="+mn-ea"/>
                          <a:cs typeface="+mn-cs"/>
                        </a:rPr>
                        <a:t> introdotto in azienda in giorno non lavorativo senza preventiva autorizzazione.</a:t>
                      </a:r>
                    </a:p>
                  </a:txBody>
                  <a:tcPr/>
                </a:tc>
              </a:tr>
            </a:tbl>
          </a:graphicData>
        </a:graphic>
      </p:graphicFrame>
    </p:spTree>
    <p:extLst>
      <p:ext uri="{BB962C8B-B14F-4D97-AF65-F5344CB8AC3E}">
        <p14:creationId xmlns="" xmlns:p14="http://schemas.microsoft.com/office/powerpoint/2010/main" val="286834884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150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224</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1780830740"/>
              </p:ext>
            </p:extLst>
          </p:nvPr>
        </p:nvGraphicFramePr>
        <p:xfrm>
          <a:off x="467544" y="2204864"/>
          <a:ext cx="8208912" cy="257556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effectLst/>
                          <a:latin typeface="+mn-lt"/>
                          <a:ea typeface="+mn-ea"/>
                          <a:cs typeface="+mn-cs"/>
                        </a:rPr>
                        <a:t>UTILIZZO DELLA POSTA ELETTRONICA PER MOTIVI PERSONALI</a:t>
                      </a:r>
                      <a:endParaRPr lang="it-IT" sz="1800" b="1" kern="1200" dirty="0">
                        <a:solidFill>
                          <a:schemeClr val="lt1"/>
                        </a:solidFill>
                        <a:effectLst/>
                        <a:latin typeface="+mn-lt"/>
                        <a:ea typeface="+mn-ea"/>
                        <a:cs typeface="+mn-cs"/>
                      </a:endParaRPr>
                    </a:p>
                  </a:txBody>
                  <a:tcPr/>
                </a:tc>
              </a:tr>
              <a:tr h="370840">
                <a:tc>
                  <a:txBody>
                    <a:bodyPr/>
                    <a:lstStyle/>
                    <a:p>
                      <a:r>
                        <a:rPr lang="it-IT" sz="1800" kern="1200" dirty="0" smtClean="0">
                          <a:solidFill>
                            <a:schemeClr val="dk1"/>
                          </a:solidFill>
                          <a:effectLst/>
                          <a:latin typeface="+mn-lt"/>
                          <a:ea typeface="+mn-ea"/>
                          <a:cs typeface="+mn-cs"/>
                        </a:rPr>
                        <a:t>L’uso costante e quantitativamente non indifferente da parte del lavoratore della posta aziendale per scopi propri, con impegno di tempo ed attenzione, nonché l’utilizzazione occasionale della fotocopiatrice e del fax aziendali per corrispondenza personale sono comportamenti non commendevoli ma non sufficienti a giustificare la sanzione espulsiva del licenziamento disciplinare. (</a:t>
                      </a:r>
                      <a:r>
                        <a:rPr lang="it-IT" sz="1800" kern="1200" dirty="0" err="1" smtClean="0">
                          <a:solidFill>
                            <a:schemeClr val="dk1"/>
                          </a:solidFill>
                          <a:effectLst/>
                          <a:latin typeface="+mn-lt"/>
                          <a:ea typeface="+mn-ea"/>
                          <a:cs typeface="+mn-cs"/>
                        </a:rPr>
                        <a:t>Trib</a:t>
                      </a:r>
                      <a:r>
                        <a:rPr lang="it-IT" sz="1800" kern="1200" dirty="0" smtClean="0">
                          <a:solidFill>
                            <a:schemeClr val="dk1"/>
                          </a:solidFill>
                          <a:effectLst/>
                          <a:latin typeface="+mn-lt"/>
                          <a:ea typeface="+mn-ea"/>
                          <a:cs typeface="+mn-cs"/>
                        </a:rPr>
                        <a:t>. Milano 31/7/2004)</a:t>
                      </a:r>
                      <a:endParaRPr lang="it-IT" sz="1800" kern="1200" dirty="0">
                        <a:solidFill>
                          <a:schemeClr val="dk1"/>
                        </a:solidFill>
                        <a:effectLst/>
                        <a:latin typeface="+mn-lt"/>
                        <a:ea typeface="+mn-ea"/>
                        <a:cs typeface="+mn-cs"/>
                      </a:endParaRP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utilizzato costantemente la posta</a:t>
                      </a:r>
                      <a:r>
                        <a:rPr lang="it-IT" sz="1800" kern="1200" baseline="0" dirty="0" smtClean="0">
                          <a:solidFill>
                            <a:schemeClr val="dk1"/>
                          </a:solidFill>
                          <a:latin typeface="+mn-lt"/>
                          <a:ea typeface="+mn-ea"/>
                          <a:cs typeface="+mn-cs"/>
                        </a:rPr>
                        <a:t> elettronica aziendale per scopi propri.</a:t>
                      </a:r>
                      <a:endParaRPr lang="it-IT" sz="180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52694928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150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CABF1A3A-A56C-49A4-A2D2-B429DEF4208D}" type="slidenum">
              <a:rPr lang="it-IT" smtClean="0"/>
              <a:pPr>
                <a:defRPr/>
              </a:pPr>
              <a:t>225</a:t>
            </a:fld>
            <a:endParaRPr lang="it-IT"/>
          </a:p>
        </p:txBody>
      </p:sp>
      <p:pic>
        <p:nvPicPr>
          <p:cNvPr id="21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15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 xmlns:p14="http://schemas.microsoft.com/office/powerpoint/2010/main" val="399256127"/>
              </p:ext>
            </p:extLst>
          </p:nvPr>
        </p:nvGraphicFramePr>
        <p:xfrm>
          <a:off x="467544" y="2204864"/>
          <a:ext cx="8208912" cy="229616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effectLst/>
                          <a:latin typeface="+mn-lt"/>
                          <a:ea typeface="+mn-ea"/>
                          <a:cs typeface="+mn-cs"/>
                        </a:rPr>
                        <a:t>COMUNICAZIONE ASSENZE</a:t>
                      </a:r>
                      <a:endParaRPr lang="it-IT" sz="1800" b="1" kern="1200" dirty="0">
                        <a:solidFill>
                          <a:schemeClr val="lt1"/>
                        </a:solidFill>
                        <a:effectLst/>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effectLst/>
                          <a:latin typeface="+mn-lt"/>
                          <a:ea typeface="+mn-ea"/>
                          <a:cs typeface="+mn-cs"/>
                        </a:rPr>
                        <a:t>È legittima l’irrogazione di una sanzione disciplinare come la multa al dipendente che comunichi l’assenza, immotivata, a sé medesimo, quale ex responsabile del personale, costituendo la condotta evidente insubordinazione. (</a:t>
                      </a:r>
                      <a:r>
                        <a:rPr lang="it-IT" sz="1800" kern="1200" dirty="0" err="1" smtClean="0">
                          <a:solidFill>
                            <a:schemeClr val="dk1"/>
                          </a:solidFill>
                          <a:effectLst/>
                          <a:latin typeface="+mn-lt"/>
                          <a:ea typeface="+mn-ea"/>
                          <a:cs typeface="+mn-cs"/>
                        </a:rPr>
                        <a:t>Trib</a:t>
                      </a:r>
                      <a:r>
                        <a:rPr lang="it-IT" sz="1800" kern="1200" dirty="0" smtClean="0">
                          <a:solidFill>
                            <a:schemeClr val="dk1"/>
                          </a:solidFill>
                          <a:effectLst/>
                          <a:latin typeface="+mn-lt"/>
                          <a:ea typeface="+mn-ea"/>
                          <a:cs typeface="+mn-cs"/>
                        </a:rPr>
                        <a:t>. Roma 28/11/2012)</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comunicato</a:t>
                      </a:r>
                      <a:r>
                        <a:rPr lang="it-IT" sz="1800" kern="1200" baseline="0" dirty="0" smtClean="0">
                          <a:solidFill>
                            <a:schemeClr val="dk1"/>
                          </a:solidFill>
                          <a:latin typeface="+mn-lt"/>
                          <a:ea typeface="+mn-ea"/>
                          <a:cs typeface="+mn-cs"/>
                        </a:rPr>
                        <a:t> la propria assenza in modo tale che la stessa non sia poi possibile portarla a conoscenza del datore di lavoro.</a:t>
                      </a:r>
                      <a:endParaRPr lang="it-IT" sz="180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526949283"/>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6618EFE-3E20-4E6D-8888-4043D8218D31}" type="slidenum">
              <a:rPr lang="it-IT" smtClean="0"/>
              <a:pPr>
                <a:defRPr/>
              </a:pPr>
              <a:t>226</a:t>
            </a:fld>
            <a:endParaRPr lang="it-IT"/>
          </a:p>
        </p:txBody>
      </p:sp>
      <p:pic>
        <p:nvPicPr>
          <p:cNvPr id="23654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3655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236551" name="Rettangolo 7"/>
          <p:cNvSpPr>
            <a:spLocks noChangeArrowheads="1"/>
          </p:cNvSpPr>
          <p:nvPr/>
        </p:nvSpPr>
        <p:spPr bwMode="auto">
          <a:xfrm>
            <a:off x="2286000" y="3105150"/>
            <a:ext cx="4572000" cy="1323439"/>
          </a:xfrm>
          <a:prstGeom prst="rect">
            <a:avLst/>
          </a:prstGeom>
          <a:noFill/>
          <a:ln w="9525">
            <a:noFill/>
            <a:miter lim="800000"/>
            <a:headEnd/>
            <a:tailEnd/>
          </a:ln>
        </p:spPr>
        <p:txBody>
          <a:bodyPr>
            <a:spAutoFit/>
          </a:bodyPr>
          <a:lstStyle/>
          <a:p>
            <a:pPr algn="ctr"/>
            <a:r>
              <a:rPr lang="it-IT" sz="4000" b="1" dirty="0">
                <a:solidFill>
                  <a:srgbClr val="000000"/>
                </a:solidFill>
              </a:rPr>
              <a:t>Sanzioni espulsive</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37571"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86FB76FA-66DA-4A8F-8B2C-771F2CB774B2}" type="slidenum">
              <a:rPr lang="it-IT" smtClean="0"/>
              <a:pPr>
                <a:defRPr/>
              </a:pPr>
              <a:t>227</a:t>
            </a:fld>
            <a:endParaRPr lang="it-IT"/>
          </a:p>
        </p:txBody>
      </p:sp>
      <p:pic>
        <p:nvPicPr>
          <p:cNvPr id="23757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3757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942080"/>
        </p:xfrm>
        <a:graphic>
          <a:graphicData uri="http://schemas.openxmlformats.org/drawingml/2006/table">
            <a:tbl>
              <a:tblPr firstRow="1" bandRow="1">
                <a:tableStyleId>{5C22544A-7EE6-4342-B048-85BDC9FD1C3A}</a:tableStyleId>
              </a:tblPr>
              <a:tblGrid>
                <a:gridCol w="820891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latin typeface="+mn-lt"/>
                          <a:ea typeface="+mn-ea"/>
                          <a:cs typeface="+mn-cs"/>
                        </a:rPr>
                        <a:t>ALTRA ATTIVITÀ DURANTE LO STATO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MALATTIA/INFORTUNIO (1)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L’espletamento di altra attività da parte del lavoratore durante lo stato di malattia è idoneo a violare i doveri contrattuali di correttezza e buona fede nell’adempimento dell’obbligazione e a giustificare il recesso del datore di lavoro, laddove – con onere della prova a carico del datore di lavoro – si riscontri che l’attività espletata costituisce indice di una scarsa attenzione del dipendente alla propria salute e ai doveri di cura e di non ritardata guarigione, oltre a essere dimostrativa dell’inidoneità dello stato di malattia a impedire comunque l’espletamento di un’attività ludica o lavorativa (Cass. 28/2/2014 n. 4869).</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svolto durante lo stato di malattia/infortunio, un'attività lavorativa a fine di luco per contro proprio o conto terzi, od un'attività, anche senza fine di lucro, comunque incompatibile con lo stato di malattia/infortunio</a:t>
                      </a:r>
                    </a:p>
                  </a:txBody>
                  <a:tcPr/>
                </a:tc>
              </a:tr>
            </a:tbl>
          </a:graphicData>
        </a:graphic>
      </p:graphicFrame>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38595"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626F09DF-EF61-43AD-8C1F-184FB8D6E70A}" type="slidenum">
              <a:rPr lang="it-IT" smtClean="0"/>
              <a:pPr>
                <a:defRPr/>
              </a:pPr>
              <a:t>228</a:t>
            </a:fld>
            <a:endParaRPr lang="it-IT"/>
          </a:p>
        </p:txBody>
      </p:sp>
      <p:pic>
        <p:nvPicPr>
          <p:cNvPr id="23859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3859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942080"/>
        </p:xfrm>
        <a:graphic>
          <a:graphicData uri="http://schemas.openxmlformats.org/drawingml/2006/table">
            <a:tbl>
              <a:tblPr firstRow="1" bandRow="1">
                <a:tableStyleId>{5C22544A-7EE6-4342-B048-85BDC9FD1C3A}</a:tableStyleId>
              </a:tblPr>
              <a:tblGrid>
                <a:gridCol w="820891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latin typeface="+mn-lt"/>
                          <a:ea typeface="+mn-ea"/>
                          <a:cs typeface="+mn-cs"/>
                        </a:rPr>
                        <a:t>ALTRA ATTIVITÀ DURANTE LO STATO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MALATTIA/INFORTUNIO (2)</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In caso di svolgimento di altra attività lavorativa da parte del dipendente durante il periodo di malattia, il licenziamento è legittimo allorché risultino violati i generali doveri di correttezza e buona fede e gli specifici obblighi contrattuali di diligenza e fedeltà, oltre che nell’ipotesi in cui tale attività esterna sia di per sé sufficiente a far presumere l’inesistenza della malattia, anche nel caso in cui la medesima attività, valutata con giudizio ex ante in relazione alla natura della patologia e delle mansioni svolte, possa pregiudicare o ritardare la guarigione e il rientro in servizio (Cass. 26/9/2012 n. 16375).</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r>
                        <a:rPr lang="it-IT" sz="1800" kern="1200" dirty="0" smtClean="0">
                          <a:solidFill>
                            <a:schemeClr val="dk1"/>
                          </a:solidFill>
                          <a:latin typeface="+mn-lt"/>
                          <a:ea typeface="+mn-ea"/>
                          <a:cs typeface="+mn-cs"/>
                        </a:rPr>
                        <a:t>Per aver svolto durante lo stato di malattia/infortunio, un'attività lavorativa a fine di luco per contro proprio o conto terzi, od un'attività, anche senza fine di lucro, comunque incompatibile con lo stato di malattia/infortunio.</a:t>
                      </a:r>
                    </a:p>
                  </a:txBody>
                  <a:tcPr/>
                </a:tc>
              </a:tr>
            </a:tbl>
          </a:graphicData>
        </a:graphic>
      </p:graphicFrame>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39619"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6B702D8E-D0A0-49F3-8418-DB257B0EAEE1}" type="slidenum">
              <a:rPr lang="it-IT" smtClean="0"/>
              <a:pPr>
                <a:defRPr/>
              </a:pPr>
              <a:t>229</a:t>
            </a:fld>
            <a:endParaRPr lang="it-IT"/>
          </a:p>
        </p:txBody>
      </p:sp>
      <p:pic>
        <p:nvPicPr>
          <p:cNvPr id="23962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3962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84480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RIFIUTO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INDOSSARE DPI</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È legittimo il licenziamento irrogato al dipendente che abbia reiteratamente rifiutato di indossare dispositivi di protezione durante lo svolgimento della prestazione lavorativa, così come previsto dal documento di valutazione dei rischi e da specifica disposizione aziendale. (Cass. 12/11/2013 n. 25392)</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r>
                        <a:rPr lang="it-IT" sz="1800" kern="1200" dirty="0" smtClean="0">
                          <a:solidFill>
                            <a:schemeClr val="dk1"/>
                          </a:solidFill>
                          <a:latin typeface="+mn-lt"/>
                          <a:ea typeface="+mn-ea"/>
                          <a:cs typeface="+mn-cs"/>
                        </a:rPr>
                        <a:t>Per aver reiteratamente rifiutato di indossare dispositivi di protezione durante lo svolgimento della prestazione lavorativa, come previsto dal DUVR o da disposizioni aziendali o da norme in materia di igiene e sicurezza sul lavoro (d.lgs. 81/2008).</a:t>
                      </a:r>
                      <a:endParaRPr lang="it-IT" sz="18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01AF947-6413-400D-A0F0-AA69B5781425}" type="slidenum">
              <a:rPr lang="it-IT" smtClean="0">
                <a:solidFill>
                  <a:prstClr val="white">
                    <a:tint val="75000"/>
                  </a:prstClr>
                </a:solidFill>
              </a:rPr>
              <a:pPr>
                <a:defRPr/>
              </a:pPr>
              <a:t>23</a:t>
            </a:fld>
            <a:endParaRPr lang="it-IT">
              <a:solidFill>
                <a:prstClr val="white">
                  <a:tint val="75000"/>
                </a:prstClr>
              </a:solidFill>
            </a:endParaRPr>
          </a:p>
        </p:txBody>
      </p:sp>
      <p:pic>
        <p:nvPicPr>
          <p:cNvPr id="4403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soggettiva del contratto collettivo</a:t>
            </a:r>
            <a:endParaRPr lang="it-IT" sz="2800" b="1" spc="-10" dirty="0">
              <a:solidFill>
                <a:prstClr val="black"/>
              </a:solidFill>
              <a:ea typeface="Calibri"/>
            </a:endParaRPr>
          </a:p>
          <a:p>
            <a:pPr fontAlgn="auto">
              <a:spcAft>
                <a:spcPts val="0"/>
              </a:spcAft>
              <a:defRPr/>
            </a:pPr>
            <a:endParaRPr lang="it-IT" sz="2400" b="1" dirty="0" smtClean="0">
              <a:solidFill>
                <a:sysClr val="windowText" lastClr="000000"/>
              </a:solidFill>
            </a:endParaRPr>
          </a:p>
          <a:p>
            <a:pPr fontAlgn="auto">
              <a:spcAft>
                <a:spcPts val="0"/>
              </a:spcAft>
              <a:defRPr/>
            </a:pPr>
            <a:r>
              <a:rPr lang="it-IT" sz="2400" b="1" dirty="0" smtClean="0">
                <a:solidFill>
                  <a:sysClr val="windowText" lastClr="000000"/>
                </a:solidFill>
              </a:rPr>
              <a:t>Adesione esplicita</a:t>
            </a:r>
          </a:p>
          <a:p>
            <a:pPr fontAlgn="auto">
              <a:spcAft>
                <a:spcPts val="0"/>
              </a:spcAft>
              <a:defRPr/>
            </a:pPr>
            <a:endParaRPr lang="it-IT" sz="3000" b="1" dirty="0" smtClean="0">
              <a:solidFill>
                <a:sysClr val="windowText" lastClr="000000"/>
              </a:solidFill>
            </a:endParaRPr>
          </a:p>
          <a:p>
            <a:pPr algn="just" fontAlgn="auto">
              <a:spcAft>
                <a:spcPts val="0"/>
              </a:spcAft>
              <a:defRPr/>
            </a:pPr>
            <a:r>
              <a:rPr lang="it-IT" sz="2000" dirty="0" smtClean="0">
                <a:solidFill>
                  <a:sysClr val="windowText" lastClr="000000"/>
                </a:solidFill>
              </a:rPr>
              <a:t>L’adesione </a:t>
            </a:r>
            <a:r>
              <a:rPr lang="it-IT" sz="2000" dirty="0">
                <a:solidFill>
                  <a:sysClr val="windowText" lastClr="000000"/>
                </a:solidFill>
              </a:rPr>
              <a:t>è considerata </a:t>
            </a:r>
            <a:r>
              <a:rPr lang="it-IT" sz="2000" b="1" dirty="0">
                <a:solidFill>
                  <a:sysClr val="windowText" lastClr="000000"/>
                </a:solidFill>
              </a:rPr>
              <a:t>esplicita</a:t>
            </a:r>
            <a:r>
              <a:rPr lang="it-IT" sz="2000" dirty="0">
                <a:solidFill>
                  <a:sysClr val="windowText" lastClr="000000"/>
                </a:solidFill>
              </a:rPr>
              <a:t> qualora, ad esempio, venga </a:t>
            </a:r>
            <a:r>
              <a:rPr lang="it-IT" sz="2000" b="1" dirty="0">
                <a:solidFill>
                  <a:sysClr val="windowText" lastClr="000000"/>
                </a:solidFill>
              </a:rPr>
              <a:t>indicato nel </a:t>
            </a:r>
            <a:r>
              <a:rPr lang="it-IT" sz="2000" b="1" dirty="0" smtClean="0">
                <a:solidFill>
                  <a:sysClr val="windowText" lastClr="000000"/>
                </a:solidFill>
              </a:rPr>
              <a:t>contratto </a:t>
            </a:r>
            <a:r>
              <a:rPr lang="it-IT" sz="2000" b="1" dirty="0">
                <a:solidFill>
                  <a:sysClr val="windowText" lastClr="000000"/>
                </a:solidFill>
              </a:rPr>
              <a:t>individuale o nella lettera di assunzione</a:t>
            </a:r>
            <a:r>
              <a:rPr lang="it-IT" sz="2000" dirty="0">
                <a:solidFill>
                  <a:sysClr val="windowText" lastClr="000000"/>
                </a:solidFill>
              </a:rPr>
              <a:t> che si applicherà al rapporto un certo contratto </a:t>
            </a:r>
            <a:r>
              <a:rPr lang="it-IT" sz="2000" dirty="0" smtClean="0">
                <a:solidFill>
                  <a:sysClr val="windowText" lastClr="000000"/>
                </a:solidFill>
              </a:rPr>
              <a:t>collettivo</a:t>
            </a:r>
            <a:r>
              <a:rPr lang="it-IT" sz="2000" dirty="0">
                <a:solidFill>
                  <a:sysClr val="windowText" lastClr="000000"/>
                </a:solidFill>
              </a:rPr>
              <a:t> </a:t>
            </a:r>
            <a:r>
              <a:rPr lang="it-IT" sz="2000" dirty="0" smtClean="0">
                <a:solidFill>
                  <a:sysClr val="windowText" lastClr="000000"/>
                </a:solidFill>
              </a:rPr>
              <a:t>(</a:t>
            </a:r>
            <a:r>
              <a:rPr lang="it-IT" sz="2000" dirty="0" err="1" smtClean="0">
                <a:solidFill>
                  <a:sysClr val="windowText" lastClr="000000"/>
                </a:solidFill>
              </a:rPr>
              <a:t>Cass</a:t>
            </a:r>
            <a:r>
              <a:rPr lang="it-IT" sz="2000" dirty="0" smtClean="0">
                <a:solidFill>
                  <a:sysClr val="windowText" lastClr="000000"/>
                </a:solidFill>
              </a:rPr>
              <a:t>. SU 26/03/1997 n. 2665; </a:t>
            </a:r>
            <a:r>
              <a:rPr lang="it-IT" sz="2000" dirty="0" err="1" smtClean="0">
                <a:solidFill>
                  <a:sysClr val="windowText" lastClr="000000"/>
                </a:solidFill>
              </a:rPr>
              <a:t>Cass</a:t>
            </a:r>
            <a:r>
              <a:rPr lang="it-IT" sz="2000" dirty="0" smtClean="0">
                <a:solidFill>
                  <a:sysClr val="windowText" lastClr="000000"/>
                </a:solidFill>
              </a:rPr>
              <a:t>. 8/05/2008 n. 11372)</a:t>
            </a:r>
          </a:p>
          <a:p>
            <a:pPr algn="just" fontAlgn="auto">
              <a:spcAft>
                <a:spcPts val="0"/>
              </a:spcAft>
              <a:defRPr/>
            </a:pPr>
            <a:endParaRPr lang="it-IT" sz="2000" dirty="0" smtClean="0">
              <a:solidFill>
                <a:sysClr val="windowText" lastClr="000000"/>
              </a:solidFill>
            </a:endParaRPr>
          </a:p>
          <a:p>
            <a:pPr algn="just" fontAlgn="auto">
              <a:spcAft>
                <a:spcPts val="0"/>
              </a:spcAft>
              <a:defRPr/>
            </a:pPr>
            <a:r>
              <a:rPr lang="it-IT" sz="2000" dirty="0" smtClean="0">
                <a:solidFill>
                  <a:sysClr val="windowText" lastClr="000000"/>
                </a:solidFill>
              </a:rPr>
              <a:t>In </a:t>
            </a:r>
            <a:r>
              <a:rPr lang="it-IT" sz="2000" dirty="0">
                <a:solidFill>
                  <a:sysClr val="windowText" lastClr="000000"/>
                </a:solidFill>
              </a:rPr>
              <a:t>tal modo, a parere dei giudici, le parti hanno recepito il contratto collettivo, ovvero hanno determinato il contratto </a:t>
            </a:r>
            <a:r>
              <a:rPr lang="it-IT" sz="2000" dirty="0" smtClean="0">
                <a:solidFill>
                  <a:sysClr val="windowText" lastClr="000000"/>
                </a:solidFill>
              </a:rPr>
              <a:t>individuale </a:t>
            </a:r>
            <a:r>
              <a:rPr lang="it-IT" sz="2000" dirty="0">
                <a:solidFill>
                  <a:sysClr val="windowText" lastClr="000000"/>
                </a:solidFill>
              </a:rPr>
              <a:t>per </a:t>
            </a:r>
            <a:r>
              <a:rPr lang="it-IT" sz="2000" dirty="0" err="1">
                <a:solidFill>
                  <a:sysClr val="windowText" lastClr="000000"/>
                </a:solidFill>
              </a:rPr>
              <a:t>relationem</a:t>
            </a:r>
            <a:r>
              <a:rPr lang="it-IT" sz="2000" dirty="0">
                <a:solidFill>
                  <a:sysClr val="windowText" lastClr="000000"/>
                </a:solidFill>
              </a:rPr>
              <a:t> e quindi il datore non può unilateralmente liberarsi dall’obbligo di applicazione del contratto collettivo in quanto tale </a:t>
            </a:r>
            <a:r>
              <a:rPr lang="it-IT" sz="2000" u="sng" dirty="0">
                <a:solidFill>
                  <a:sysClr val="windowText" lastClr="000000"/>
                </a:solidFill>
              </a:rPr>
              <a:t>obbligo ha fonte nel contratto individuale.</a:t>
            </a:r>
          </a:p>
          <a:p>
            <a:pPr marL="457200" indent="-457200" algn="just" fontAlgn="auto">
              <a:spcAft>
                <a:spcPts val="0"/>
              </a:spcAft>
              <a:buFont typeface="+mj-lt"/>
              <a:buAutoNum type="arabicPeriod"/>
              <a:defRPr/>
            </a:pPr>
            <a:endParaRPr lang="it-IT" sz="2000" dirty="0">
              <a:solidFill>
                <a:sysClr val="windowText" lastClr="000000"/>
              </a:solidFill>
            </a:endParaRPr>
          </a:p>
          <a:p>
            <a:pPr algn="just" fontAlgn="auto">
              <a:spcAft>
                <a:spcPts val="0"/>
              </a:spcAft>
              <a:defRPr/>
            </a:pPr>
            <a:endParaRPr lang="it-IT" sz="2000" dirty="0">
              <a:solidFill>
                <a:sysClr val="windowText" lastClr="000000"/>
              </a:solidFill>
            </a:endParaRPr>
          </a:p>
        </p:txBody>
      </p:sp>
      <p:pic>
        <p:nvPicPr>
          <p:cNvPr id="4403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0643"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2BB326BF-173F-4114-936A-AE4F71E58573}" type="slidenum">
              <a:rPr lang="it-IT" smtClean="0"/>
              <a:pPr>
                <a:defRPr/>
              </a:pPr>
              <a:t>230</a:t>
            </a:fld>
            <a:endParaRPr lang="it-IT"/>
          </a:p>
        </p:txBody>
      </p:sp>
      <p:pic>
        <p:nvPicPr>
          <p:cNvPr id="24064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4064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29616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RIFIUTO AD ABBANDONARE IL POSTO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LAVORO A SEGUITO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SOSPENSIONE</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Il rifiuto di abbandonare il posto di lavoro nonostante la preventiva notificazione della sanzione disciplinare della sospensione dal servizio e dalla retribuzione costituiscono condotte idonee a legittimare il recesso per giusta causa. (Cass. 11/10/2013 n. 23172)</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essersi rifiutato di abbandonare il posto di lavoro a seguito di notificazione della sanzione disciplinare della sospensione dal servizio e dalla retribuzione.</a:t>
                      </a:r>
                    </a:p>
                  </a:txBody>
                  <a:tcPr/>
                </a:tc>
              </a:tr>
            </a:tbl>
          </a:graphicData>
        </a:graphic>
      </p:graphicFrame>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166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15C5B632-4C5A-454E-A007-4E888764B9DF}" type="slidenum">
              <a:rPr lang="it-IT" smtClean="0"/>
              <a:pPr>
                <a:defRPr/>
              </a:pPr>
              <a:t>231</a:t>
            </a:fld>
            <a:endParaRPr lang="it-IT"/>
          </a:p>
        </p:txBody>
      </p:sp>
      <p:pic>
        <p:nvPicPr>
          <p:cNvPr id="24166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4167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57048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TRASFERIMENTO PER INCOMPATIBILITÀ AMBIENTALE</a:t>
                      </a:r>
                      <a:endParaRPr lang="it-IT" sz="1800" b="1" kern="1200" dirty="0">
                        <a:solidFill>
                          <a:schemeClr val="lt1"/>
                        </a:solidFill>
                        <a:latin typeface="+mn-lt"/>
                        <a:ea typeface="+mn-ea"/>
                        <a:cs typeface="+mn-cs"/>
                      </a:endParaRPr>
                    </a:p>
                  </a:txBody>
                  <a:tcPr/>
                </a:tc>
              </a:tr>
              <a:tr h="370840">
                <a:tc>
                  <a:txBody>
                    <a:bodyPr/>
                    <a:lstStyle/>
                    <a:p>
                      <a:r>
                        <a:rPr lang="it-IT" sz="1800" kern="1200" dirty="0" smtClean="0">
                          <a:solidFill>
                            <a:schemeClr val="dk1"/>
                          </a:solidFill>
                          <a:latin typeface="+mn-lt"/>
                          <a:ea typeface="+mn-ea"/>
                          <a:cs typeface="+mn-cs"/>
                        </a:rPr>
                        <a:t>È fondato sotto il profilo della proporzionalità, ed è conseguentemente legittimo, il licenziamento del lavoratore che rifiuti senza valida giustificazione di dare corso al provvedimento di trasferimento che sia stato adottato da parte del datore di lavoro per accertati motivi di compatibilità ambientale. (Cass. 13/5/2013 n. 11414)</a:t>
                      </a:r>
                      <a:endParaRPr lang="it-IT" sz="1800" kern="1200" dirty="0">
                        <a:solidFill>
                          <a:schemeClr val="dk1"/>
                        </a:solidFill>
                        <a:latin typeface="+mn-lt"/>
                        <a:ea typeface="+mn-ea"/>
                        <a:cs typeface="+mn-cs"/>
                      </a:endParaRP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r>
                        <a:rPr lang="it-IT" sz="1800" kern="1200" dirty="0" smtClean="0">
                          <a:solidFill>
                            <a:schemeClr val="dk1"/>
                          </a:solidFill>
                          <a:latin typeface="+mn-lt"/>
                          <a:ea typeface="+mn-ea"/>
                          <a:cs typeface="+mn-cs"/>
                        </a:rPr>
                        <a:t>Per aver rifiutato un provvedimento di trasferimento presso altra sede, ufficio o reparto per motivi di incompatibilità ambientale.</a:t>
                      </a:r>
                      <a:endParaRPr lang="it-IT" sz="18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2691"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D3EA759F-A644-474B-96FF-9288E6C8AE35}" type="slidenum">
              <a:rPr lang="it-IT" smtClean="0"/>
              <a:pPr>
                <a:defRPr/>
              </a:pPr>
              <a:t>232</a:t>
            </a:fld>
            <a:endParaRPr lang="it-IT"/>
          </a:p>
        </p:txBody>
      </p:sp>
      <p:pic>
        <p:nvPicPr>
          <p:cNvPr id="24269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4269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57555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OCCULTAMENTO DOCUMENTI CONTABILI</a:t>
                      </a:r>
                      <a:endParaRPr lang="it-IT" sz="1800" b="1" kern="1200" dirty="0">
                        <a:solidFill>
                          <a:schemeClr val="lt1"/>
                        </a:solidFill>
                        <a:latin typeface="+mn-lt"/>
                        <a:ea typeface="+mn-ea"/>
                        <a:cs typeface="+mn-cs"/>
                      </a:endParaRPr>
                    </a:p>
                  </a:txBody>
                  <a:tcPr/>
                </a:tc>
              </a:tr>
              <a:tr h="370840">
                <a:tc>
                  <a:txBody>
                    <a:bodyPr/>
                    <a:lstStyle/>
                    <a:p>
                      <a:r>
                        <a:rPr lang="it-IT" sz="1800" kern="1200" dirty="0" smtClean="0">
                          <a:solidFill>
                            <a:schemeClr val="dk1"/>
                          </a:solidFill>
                          <a:latin typeface="+mn-lt"/>
                          <a:ea typeface="+mn-ea"/>
                          <a:cs typeface="+mn-cs"/>
                        </a:rPr>
                        <a:t>Nell’ambito del rapporto di lavoro subordinato, il comportamento del dipendente finalizzato a occultare una non corretta contabilizzazione di alcune operazioni, è gravemente lesivo del vincolo fiduciario in relazione ad attività svolte nell’ambito di un settore riconducibile al credito. Pertanto è da considerarsi sorretto da giusta causa il conseguente recesso operato dall’azienda. (Cass. 22/4/2013 n. 9696).</a:t>
                      </a:r>
                      <a:endParaRPr lang="it-IT" sz="1800" kern="1200" dirty="0">
                        <a:solidFill>
                          <a:schemeClr val="dk1"/>
                        </a:solidFill>
                        <a:latin typeface="+mn-lt"/>
                        <a:ea typeface="+mn-ea"/>
                        <a:cs typeface="+mn-cs"/>
                      </a:endParaRP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occultato una non corretta contabilizzazione di alcune operazioni.</a:t>
                      </a:r>
                    </a:p>
                  </a:txBody>
                  <a:tcPr/>
                </a:tc>
              </a:tr>
            </a:tbl>
          </a:graphicData>
        </a:graphic>
      </p:graphicFrame>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3715"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1D8D1B69-A2A5-44C7-A70A-C5A33E819EF4}" type="slidenum">
              <a:rPr lang="it-IT" smtClean="0"/>
              <a:pPr>
                <a:defRPr/>
              </a:pPr>
              <a:t>233</a:t>
            </a:fld>
            <a:endParaRPr lang="it-IT"/>
          </a:p>
        </p:txBody>
      </p:sp>
      <p:pic>
        <p:nvPicPr>
          <p:cNvPr id="24371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4371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84987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APPROPRIAZIONE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SOMME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DENARO</a:t>
                      </a:r>
                      <a:endParaRPr lang="it-IT" sz="1800" b="1" kern="1200" dirty="0">
                        <a:solidFill>
                          <a:schemeClr val="lt1"/>
                        </a:solidFill>
                        <a:latin typeface="+mn-lt"/>
                        <a:ea typeface="+mn-ea"/>
                        <a:cs typeface="+mn-cs"/>
                      </a:endParaRPr>
                    </a:p>
                  </a:txBody>
                  <a:tcPr/>
                </a:tc>
              </a:tr>
              <a:tr h="370840">
                <a:tc>
                  <a:txBody>
                    <a:bodyPr/>
                    <a:lstStyle/>
                    <a:p>
                      <a:r>
                        <a:rPr lang="it-IT" sz="1800" kern="1200" dirty="0" smtClean="0">
                          <a:solidFill>
                            <a:schemeClr val="dk1"/>
                          </a:solidFill>
                          <a:latin typeface="+mn-lt"/>
                          <a:ea typeface="+mn-ea"/>
                          <a:cs typeface="+mn-cs"/>
                        </a:rPr>
                        <a:t>Costituisce giusta causa di licenziamento l’appropriazione di somme di denaro, anche se di modesta entità, da parte del dipendente addetto alla cassa. E le verifiche effettuate dal datore di lavoro avvalendosi di guardie giurate esterne all’azienda sono legittime, in quanto rivolte alla tutela del patrimonio aziendale e non al controllo della diligenza del prestatore di lavoro nell’adempimento dei propri compiti. (Cass. 22/11/2012 n. 20613)</a:t>
                      </a:r>
                      <a:endParaRPr lang="it-IT" sz="1800" kern="1200" dirty="0">
                        <a:solidFill>
                          <a:schemeClr val="dk1"/>
                        </a:solidFill>
                        <a:latin typeface="+mn-lt"/>
                        <a:ea typeface="+mn-ea"/>
                        <a:cs typeface="+mn-cs"/>
                      </a:endParaRP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r>
                        <a:rPr lang="it-IT" sz="1800" kern="1200" dirty="0" smtClean="0">
                          <a:solidFill>
                            <a:schemeClr val="dk1"/>
                          </a:solidFill>
                          <a:latin typeface="+mn-lt"/>
                          <a:ea typeface="+mn-ea"/>
                          <a:cs typeface="+mn-cs"/>
                        </a:rPr>
                        <a:t>Per essersi appropriato di somme di denaro, anche se di modeste entità.</a:t>
                      </a:r>
                      <a:endParaRPr lang="it-IT" sz="18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4739"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7FF5F08F-CEB1-4F2A-A580-A8D69FEA22CE}" type="slidenum">
              <a:rPr lang="it-IT" smtClean="0"/>
              <a:pPr>
                <a:defRPr/>
              </a:pPr>
              <a:t>234</a:t>
            </a:fld>
            <a:endParaRPr lang="it-IT"/>
          </a:p>
        </p:txBody>
      </p:sp>
      <p:pic>
        <p:nvPicPr>
          <p:cNvPr id="24474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4474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84479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RIMBORSO SPESE INGIUSTIFICATO</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Configura giusta causa di licenziamento il comportamento, debitamente e compiutamente accertato da parte del datore di lavoro, tenuto da alcuni dipendenti i quali, inviati in trasferta, presentino al fine di ottenerne il rimborso note spese nelle quali risultino importi doppi rispetto a quelli effettivamente pagati. (Cass. 11/7/2012 n. 11663).</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r>
                        <a:rPr lang="it-IT" sz="1800" kern="1200" dirty="0" smtClean="0">
                          <a:solidFill>
                            <a:schemeClr val="dk1"/>
                          </a:solidFill>
                          <a:latin typeface="+mn-lt"/>
                          <a:ea typeface="+mn-ea"/>
                          <a:cs typeface="+mn-cs"/>
                        </a:rPr>
                        <a:t>Per aver presentato rimborso note spese maggiorate rispetto a quelle effettivamente sostenute.</a:t>
                      </a:r>
                      <a:endParaRPr lang="it-IT" sz="18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5763"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C0DB832F-FB8D-4BAE-9FA3-E58B097FC0C1}" type="slidenum">
              <a:rPr lang="it-IT" smtClean="0"/>
              <a:pPr>
                <a:defRPr/>
              </a:pPr>
              <a:t>235</a:t>
            </a:fld>
            <a:endParaRPr lang="it-IT"/>
          </a:p>
        </p:txBody>
      </p:sp>
      <p:pic>
        <p:nvPicPr>
          <p:cNvPr id="24576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4576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11911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FURTO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MATERIALE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PROPRIETÀ DEL DATORE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LAVORO</a:t>
                      </a:r>
                      <a:endParaRPr lang="it-IT" sz="1800" b="1" kern="1200" dirty="0">
                        <a:solidFill>
                          <a:schemeClr val="lt1"/>
                        </a:solidFill>
                        <a:latin typeface="+mn-lt"/>
                        <a:ea typeface="+mn-ea"/>
                        <a:cs typeface="+mn-cs"/>
                      </a:endParaRPr>
                    </a:p>
                  </a:txBody>
                  <a:tcPr/>
                </a:tc>
              </a:tr>
              <a:tr h="370840">
                <a:tc>
                  <a:txBody>
                    <a:bodyPr/>
                    <a:lstStyle/>
                    <a:p>
                      <a:r>
                        <a:rPr lang="it-IT" sz="1800" kern="1200" dirty="0" smtClean="0">
                          <a:solidFill>
                            <a:schemeClr val="dk1"/>
                          </a:solidFill>
                          <a:latin typeface="+mn-lt"/>
                          <a:ea typeface="+mn-ea"/>
                          <a:cs typeface="+mn-cs"/>
                        </a:rPr>
                        <a:t>Integra un’ipotesi di violazione rilevante dell’obbligo di fedeltà del lavoratore la sua presenza sul luogo in cui si è verificato un furto di materiale di proprietà del datore di lavoro. Anche se il lavoratore non ha concretamente partecipato all’azione delittuosa, l’aver mantenuto oscuri rapporti con le persone coinvolte nella sottrazione è condotta sufficiente a far venir meno il vincolo fiduciario. (Cass. 10/11/2011 n. 23422).</a:t>
                      </a:r>
                      <a:endParaRPr lang="it-IT" sz="1800" kern="1200" dirty="0">
                        <a:solidFill>
                          <a:schemeClr val="dk1"/>
                        </a:solidFill>
                        <a:latin typeface="+mn-lt"/>
                        <a:ea typeface="+mn-ea"/>
                        <a:cs typeface="+mn-cs"/>
                      </a:endParaRP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r>
                        <a:rPr lang="it-IT" sz="1800" kern="1200" dirty="0" smtClean="0">
                          <a:solidFill>
                            <a:schemeClr val="dk1"/>
                          </a:solidFill>
                          <a:latin typeface="+mn-lt"/>
                          <a:ea typeface="+mn-ea"/>
                          <a:cs typeface="+mn-cs"/>
                        </a:rPr>
                        <a:t>Per essersi appropriato o aver aiutato altri ad appropriarsi di somme, valori o materiale in genere di proprietà dell'azienda, o comunque situati nei locali aziendali anche se di proprietà di terzi o di colleghi.</a:t>
                      </a:r>
                      <a:endParaRPr lang="it-IT" sz="18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678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6336EDEE-3DA1-4BB6-97CA-8D3ED05C0B10}" type="slidenum">
              <a:rPr lang="it-IT" smtClean="0"/>
              <a:pPr>
                <a:defRPr/>
              </a:pPr>
              <a:t>236</a:t>
            </a:fld>
            <a:endParaRPr lang="it-IT"/>
          </a:p>
        </p:txBody>
      </p:sp>
      <p:pic>
        <p:nvPicPr>
          <p:cNvPr id="24678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4679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11911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APPROPRIAZIONE INDEBITA</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L’appropriazione del controvalore monetario di alcuni beni dati a pegno da parte di clienti terzi configura grave violazione dei doveri fondamentali del lavoratore, con conseguente irrilevanza della mancata preventiva affissione del codice disciplinare, irrimediabile lesione del vincolo fiduciario e legittimità del licenziamento per giusta causa. (Cass. 20/5/2011 n. 11190).</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essersi appropriato o aver aiutato altri ad appropriarsi di somme, valori o materiale in genere di proprietà dell'azienda, o comunque situati nei locali aziendali anche se di proprietà di terzi o di colleghi.</a:t>
                      </a:r>
                    </a:p>
                  </a:txBody>
                  <a:tcPr/>
                </a:tc>
              </a:tr>
            </a:tbl>
          </a:graphicData>
        </a:graphic>
      </p:graphicFrame>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7811"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7657C8B0-EEFF-492F-B58C-2119EF381457}" type="slidenum">
              <a:rPr lang="it-IT" smtClean="0"/>
              <a:pPr>
                <a:defRPr/>
              </a:pPr>
              <a:t>237</a:t>
            </a:fld>
            <a:endParaRPr lang="it-IT"/>
          </a:p>
        </p:txBody>
      </p:sp>
      <p:pic>
        <p:nvPicPr>
          <p:cNvPr id="24781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4781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57048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DANNO PATRIMONIALE</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Configura giusta causa di licenziamento il comportamento del dipendente di una compagnia di telecomunicazioni che viene sorpreso, lontano dalla sua postazione di lavoro assegnatagli, mentre si connette a numeri telefonici a pagamento in danno delle utenze dei clienti della società. (Cass. 21/12/2011 n. 28072)</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compiuto deliberatamente azioni dalle quali sia derivato danni al datore di lavoro o ai clienti del datore di lavoro.</a:t>
                      </a:r>
                    </a:p>
                  </a:txBody>
                  <a:tcPr/>
                </a:tc>
              </a:tr>
            </a:tbl>
          </a:graphicData>
        </a:graphic>
      </p:graphicFrame>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8835"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7E95B50D-AE77-48C4-9EBB-71215502E4EE}" type="slidenum">
              <a:rPr lang="it-IT" smtClean="0"/>
              <a:pPr>
                <a:defRPr/>
              </a:pPr>
              <a:t>238</a:t>
            </a:fld>
            <a:endParaRPr lang="it-IT"/>
          </a:p>
        </p:txBody>
      </p:sp>
      <p:pic>
        <p:nvPicPr>
          <p:cNvPr id="24883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4883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11911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GRAVE INSUBORDINAZIONE</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La violenta aggressione nei confronti di un superiore gerarchico per ragioni lavorative è idonea a comportare ripercussioni nell’ambiente lavorativo e a minare radicalmente la fiducia del datore di lavoro nel proprio dipendente, il quale abbia dimostrato di essere persona violenta, priva di autocontrollo e irrispettosa degli elementari valori di convivenza civile. In tal caso ricorre la giusta causa di licenziamento per essere stati violati i doveri di fedeltà e obbedienza del lavoratore. (Cass. 12/4/2011 n. 8351)</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adottato comportamenti di grave insubordinazione nei confronti dei superiori o del datore di lavoro seguiti da vie di fatto.</a:t>
                      </a:r>
                    </a:p>
                  </a:txBody>
                  <a:tcPr/>
                </a:tc>
              </a:tr>
            </a:tbl>
          </a:graphicData>
        </a:graphic>
      </p:graphicFrame>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9859"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6A409C20-731A-4F55-8E61-B849617473F0}" type="slidenum">
              <a:rPr lang="it-IT" smtClean="0"/>
              <a:pPr>
                <a:defRPr/>
              </a:pPr>
              <a:t>239</a:t>
            </a:fld>
            <a:endParaRPr lang="it-IT"/>
          </a:p>
        </p:txBody>
      </p:sp>
      <p:pic>
        <p:nvPicPr>
          <p:cNvPr id="24986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4986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84479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FALSA TIMBRATURA MARCATEMPO</a:t>
                      </a:r>
                      <a:endParaRPr lang="it-IT" sz="1800" b="1" kern="1200" dirty="0">
                        <a:solidFill>
                          <a:schemeClr val="lt1"/>
                        </a:solidFill>
                        <a:latin typeface="+mn-lt"/>
                        <a:ea typeface="+mn-ea"/>
                        <a:cs typeface="+mn-cs"/>
                      </a:endParaRPr>
                    </a:p>
                  </a:txBody>
                  <a:tcPr/>
                </a:tc>
              </a:tr>
              <a:tr h="370840">
                <a:tc>
                  <a:txBody>
                    <a:bodyPr/>
                    <a:lstStyle/>
                    <a:p>
                      <a:r>
                        <a:rPr lang="it-IT" sz="1800" kern="1200" dirty="0" smtClean="0">
                          <a:solidFill>
                            <a:schemeClr val="dk1"/>
                          </a:solidFill>
                          <a:latin typeface="+mn-lt"/>
                          <a:ea typeface="+mn-ea"/>
                          <a:cs typeface="+mn-cs"/>
                        </a:rPr>
                        <a:t>La timbratura del cartellino, nell’apposito apparecchio marcatempo, effettuata falsamente in favore di altro collega di lavoro, configura il deliberato e volontario tentativo di trarre in inganno il datore di lavoro. Tale condotta è idonea a ledere irrimediabilmente il vincolo fiduciario caratterizzante il rapporto di lavoro fra le parti e legittima il recesso per giusta causa. (Cass. 7/12/2010 n. 24796).</a:t>
                      </a:r>
                      <a:endParaRPr lang="it-IT" sz="1800" kern="1200" dirty="0">
                        <a:solidFill>
                          <a:schemeClr val="dk1"/>
                        </a:solidFill>
                        <a:latin typeface="+mn-lt"/>
                        <a:ea typeface="+mn-ea"/>
                        <a:cs typeface="+mn-cs"/>
                      </a:endParaRP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r>
                        <a:rPr lang="it-IT" sz="1800" kern="1200" dirty="0" smtClean="0">
                          <a:solidFill>
                            <a:schemeClr val="dk1"/>
                          </a:solidFill>
                          <a:latin typeface="+mn-lt"/>
                          <a:ea typeface="+mn-ea"/>
                          <a:cs typeface="+mn-cs"/>
                        </a:rPr>
                        <a:t>Per aver timbrato nell'orologio marcatempo con intento fraudolento il cartellino di altro lavoratore non presente sul luogo di lavoro.</a:t>
                      </a:r>
                      <a:endParaRPr lang="it-IT" sz="18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5F5D22D-1869-4112-BDB6-36DE849D7036}" type="slidenum">
              <a:rPr lang="it-IT" smtClean="0">
                <a:solidFill>
                  <a:prstClr val="white">
                    <a:tint val="75000"/>
                  </a:prstClr>
                </a:solidFill>
              </a:rPr>
              <a:pPr>
                <a:defRPr/>
              </a:pPr>
              <a:t>24</a:t>
            </a:fld>
            <a:endParaRPr lang="it-IT">
              <a:solidFill>
                <a:prstClr val="white">
                  <a:tint val="75000"/>
                </a:prstClr>
              </a:solidFill>
            </a:endParaRPr>
          </a:p>
        </p:txBody>
      </p:sp>
      <p:pic>
        <p:nvPicPr>
          <p:cNvPr id="4506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soggettiva del contratto collettivo</a:t>
            </a:r>
            <a:endParaRPr lang="it-IT" sz="2800" b="1" spc="-10" dirty="0">
              <a:solidFill>
                <a:prstClr val="black"/>
              </a:solidFill>
              <a:ea typeface="Calibri"/>
            </a:endParaRPr>
          </a:p>
          <a:p>
            <a:pPr fontAlgn="auto">
              <a:spcAft>
                <a:spcPts val="0"/>
              </a:spcAft>
              <a:defRPr/>
            </a:pPr>
            <a:endParaRPr lang="it-IT" sz="2400" b="1" dirty="0" smtClean="0">
              <a:solidFill>
                <a:sysClr val="windowText" lastClr="000000"/>
              </a:solidFill>
            </a:endParaRPr>
          </a:p>
          <a:p>
            <a:pPr fontAlgn="auto">
              <a:spcAft>
                <a:spcPts val="0"/>
              </a:spcAft>
              <a:defRPr/>
            </a:pPr>
            <a:r>
              <a:rPr lang="it-IT" sz="2400" b="1" dirty="0" smtClean="0">
                <a:solidFill>
                  <a:sysClr val="windowText" lastClr="000000"/>
                </a:solidFill>
              </a:rPr>
              <a:t>Adesione esplicita</a:t>
            </a:r>
          </a:p>
          <a:p>
            <a:pPr fontAlgn="auto">
              <a:spcAft>
                <a:spcPts val="0"/>
              </a:spcAft>
              <a:defRPr/>
            </a:pPr>
            <a:endParaRPr lang="it-IT" sz="3000" b="1" dirty="0" smtClean="0">
              <a:solidFill>
                <a:sysClr val="windowText" lastClr="000000"/>
              </a:solidFill>
            </a:endParaRPr>
          </a:p>
          <a:p>
            <a:pPr algn="just" fontAlgn="auto">
              <a:spcAft>
                <a:spcPts val="0"/>
              </a:spcAft>
              <a:defRPr/>
            </a:pPr>
            <a:r>
              <a:rPr lang="it-IT" sz="2000" dirty="0">
                <a:solidFill>
                  <a:sysClr val="windowText" lastClr="000000"/>
                </a:solidFill>
              </a:rPr>
              <a:t>L’adesione esplicita si effettua attraverso la </a:t>
            </a:r>
            <a:r>
              <a:rPr lang="it-IT" sz="2000" b="1" dirty="0">
                <a:solidFill>
                  <a:sysClr val="windowText" lastClr="000000"/>
                </a:solidFill>
              </a:rPr>
              <a:t>clausola di rinvio </a:t>
            </a:r>
            <a:r>
              <a:rPr lang="it-IT" sz="2000" dirty="0">
                <a:solidFill>
                  <a:sysClr val="windowText" lastClr="000000"/>
                </a:solidFill>
              </a:rPr>
              <a:t>che è solita essere menzionata nel contratto individuale di lavoro.</a:t>
            </a:r>
          </a:p>
          <a:p>
            <a:pPr algn="just" fontAlgn="auto">
              <a:spcAft>
                <a:spcPts val="0"/>
              </a:spcAft>
              <a:defRPr/>
            </a:pPr>
            <a:endParaRPr lang="it-IT" sz="2000" dirty="0">
              <a:solidFill>
                <a:sysClr val="windowText" lastClr="000000"/>
              </a:solidFill>
            </a:endParaRPr>
          </a:p>
          <a:p>
            <a:pPr algn="just" fontAlgn="auto">
              <a:spcAft>
                <a:spcPts val="0"/>
              </a:spcAft>
              <a:defRPr/>
            </a:pPr>
            <a:r>
              <a:rPr lang="it-IT" sz="2000" dirty="0">
                <a:solidFill>
                  <a:sysClr val="windowText" lastClr="000000"/>
                </a:solidFill>
              </a:rPr>
              <a:t>Attraverso tale clausola, non si configura un impegno ad aderire al contratto, bensì all’applicazione dello stesso.</a:t>
            </a:r>
          </a:p>
          <a:p>
            <a:pPr marL="457200" indent="-457200" algn="just" fontAlgn="auto">
              <a:spcAft>
                <a:spcPts val="0"/>
              </a:spcAft>
              <a:buFont typeface="+mj-lt"/>
              <a:buAutoNum type="arabicPeriod"/>
              <a:defRPr/>
            </a:pPr>
            <a:endParaRPr lang="it-IT" sz="2000" dirty="0">
              <a:solidFill>
                <a:sysClr val="windowText" lastClr="000000"/>
              </a:solidFill>
            </a:endParaRPr>
          </a:p>
          <a:p>
            <a:pPr algn="just" fontAlgn="auto">
              <a:spcAft>
                <a:spcPts val="0"/>
              </a:spcAft>
              <a:defRPr/>
            </a:pPr>
            <a:endParaRPr lang="it-IT" sz="2000" dirty="0">
              <a:solidFill>
                <a:sysClr val="windowText" lastClr="000000"/>
              </a:solidFill>
            </a:endParaRPr>
          </a:p>
        </p:txBody>
      </p:sp>
      <p:pic>
        <p:nvPicPr>
          <p:cNvPr id="4506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50883"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B893B38D-8CDD-49DE-8CDB-3D9F1750D2B7}" type="slidenum">
              <a:rPr lang="it-IT" smtClean="0"/>
              <a:pPr>
                <a:defRPr/>
              </a:pPr>
              <a:t>240</a:t>
            </a:fld>
            <a:endParaRPr lang="it-IT"/>
          </a:p>
        </p:txBody>
      </p:sp>
      <p:pic>
        <p:nvPicPr>
          <p:cNvPr id="25088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5088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11911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MOLESTIE SESSUALI</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Le molestie sessuali sul luogo di lavoro, costituendo fatti idonei a incidere negativamente sulla salute e la serenità (anche professionale) del lavoratore, determinano l'insorgere a carico del datore di lavoro, dell'obbligo </a:t>
                      </a:r>
                      <a:r>
                        <a:rPr lang="it-IT" sz="1800" b="1" i="1" kern="1200" dirty="0" smtClean="0">
                          <a:solidFill>
                            <a:schemeClr val="dk1"/>
                          </a:solidFill>
                          <a:latin typeface="+mn-lt"/>
                          <a:ea typeface="+mn-ea"/>
                          <a:cs typeface="+mn-cs"/>
                        </a:rPr>
                        <a:t>ex </a:t>
                      </a:r>
                      <a:r>
                        <a:rPr lang="it-IT" sz="1800" kern="1200" dirty="0" smtClean="0">
                          <a:solidFill>
                            <a:schemeClr val="dk1"/>
                          </a:solidFill>
                          <a:latin typeface="+mn-lt"/>
                          <a:ea typeface="+mn-ea"/>
                          <a:cs typeface="+mn-cs"/>
                        </a:rPr>
                        <a:t>art. 2087 c.c. di adottare i provvedimenti che risultino idonei a tutelare l'integrità fisica e la personalità morale dei lavoratori, tra i quali rientra il licenziamento per giusta causa dell'autore/dipendente. (Cass. 18/9/2010 n. 20272).</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r>
                        <a:rPr lang="it-IT" sz="1800" kern="1200" dirty="0" smtClean="0">
                          <a:solidFill>
                            <a:schemeClr val="dk1"/>
                          </a:solidFill>
                          <a:latin typeface="+mn-lt"/>
                          <a:ea typeface="+mn-ea"/>
                          <a:cs typeface="+mn-cs"/>
                        </a:rPr>
                        <a:t>Per aver posto in essere comportamenti lesivi della dignità della persona in ragione della condizione sessuale.</a:t>
                      </a:r>
                    </a:p>
                  </a:txBody>
                  <a:tcPr/>
                </a:tc>
              </a:tr>
            </a:tbl>
          </a:graphicData>
        </a:graphic>
      </p:graphicFrame>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5190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6F8FA751-E6B4-4C69-AAFE-BFC249CD6442}" type="slidenum">
              <a:rPr lang="it-IT" smtClean="0"/>
              <a:pPr>
                <a:defRPr/>
              </a:pPr>
              <a:t>241</a:t>
            </a:fld>
            <a:endParaRPr lang="it-IT"/>
          </a:p>
        </p:txBody>
      </p:sp>
      <p:pic>
        <p:nvPicPr>
          <p:cNvPr id="2519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5191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39343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OFFESA DIGNITÀ DEL LAVORATORE</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La condotta di un caporeparto che, nell'esercizio del potere gerarchico, usi un tono alto di voce, nelle immediate vicinanze degli spazi frequentati dalla clientela del negozio, per richiamare i dipendenti all'osservanza delle loro obbligazioni e si spinga a utilizzare espressioni scurrili e triviali, idonee a ferire la dignità e l'amor proprio, costituisce giusta causa di licenziamento, anche in considerazione dell'obbligo del datore di lavoro di tutelare la personalità morale dei dipendenti. (Cass. 19/2/2008 n. 4067).</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posto in essere comportamenti lesivi della dignità della persona in ragione del potere gerarchico.</a:t>
                      </a:r>
                    </a:p>
                  </a:txBody>
                  <a:tcPr/>
                </a:tc>
              </a:tr>
            </a:tbl>
          </a:graphicData>
        </a:graphic>
      </p:graphicFrame>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52931"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57741C22-7163-4EDF-95BE-989D1570C449}" type="slidenum">
              <a:rPr lang="it-IT" smtClean="0"/>
              <a:pPr>
                <a:defRPr/>
              </a:pPr>
              <a:t>242</a:t>
            </a:fld>
            <a:endParaRPr lang="it-IT"/>
          </a:p>
        </p:txBody>
      </p:sp>
      <p:pic>
        <p:nvPicPr>
          <p:cNvPr id="25293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5293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84987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UTILIZZO DEL TELEFONO</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Si configura "una grave lesione del rapporto fiduciario" allorché la lavoratrice, approfittando della sua posizione all’interno dell’azienda che la sottraeva di fatto a un controllo diretto da parte dei suoi superiori, abbia effettuato dal posto di lavoro un gran numero di telefonate personali interurbane, anche di durata considerevole e quindi non giustificate, data la loro intensità e abitualità, da esigenze contingenti riconducibili ai problemi di salute della madre (Cass. 7/4/99 n. 3386).</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reiteratamente utilizzato per ragioni personali il telefono aziendale.</a:t>
                      </a:r>
                    </a:p>
                  </a:txBody>
                  <a:tcPr/>
                </a:tc>
              </a:tr>
            </a:tbl>
          </a:graphicData>
        </a:graphic>
      </p:graphicFrame>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53955"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1E229D87-AAA4-4263-B8FB-CDE55EAE16B6}" type="slidenum">
              <a:rPr lang="it-IT" smtClean="0"/>
              <a:pPr>
                <a:defRPr/>
              </a:pPr>
              <a:t>243</a:t>
            </a:fld>
            <a:endParaRPr lang="it-IT"/>
          </a:p>
        </p:txBody>
      </p:sp>
      <p:pic>
        <p:nvPicPr>
          <p:cNvPr id="25395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5395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422148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UTILIZZO DEL TELEFONO AZIENDALE (1/2)</a:t>
                      </a:r>
                      <a:endParaRPr lang="it-IT" sz="1800" b="1" kern="1200" dirty="0">
                        <a:solidFill>
                          <a:schemeClr val="lt1"/>
                        </a:solidFill>
                        <a:latin typeface="+mn-lt"/>
                        <a:ea typeface="+mn-ea"/>
                        <a:cs typeface="+mn-cs"/>
                      </a:endParaRPr>
                    </a:p>
                  </a:txBody>
                  <a:tcPr/>
                </a:tc>
              </a:tr>
              <a:tr h="370840">
                <a:tc>
                  <a:txBody>
                    <a:bodyPr/>
                    <a:lstStyle/>
                    <a:p>
                      <a:r>
                        <a:rPr lang="it-IT" sz="1800" kern="1200" dirty="0" smtClean="0">
                          <a:solidFill>
                            <a:schemeClr val="dk1"/>
                          </a:solidFill>
                          <a:latin typeface="+mn-lt"/>
                          <a:ea typeface="+mn-ea"/>
                          <a:cs typeface="+mn-cs"/>
                        </a:rPr>
                        <a:t>Ciò che costituisce inadempimento di tale gravità da far venir meno il vincolo fiduciario non è l'addebito derivante dall'utilizzo per ragioni personali del telefono aziendale, in effetti non particolarmente rilevante, ma l'utilizzo assolutamente sistematico del cellulare per ragioni estranee a quelle di servizio e tale da distogliere e distrarre il dipendente dallo svolgimento dell'attività lavorativa. La reiterazione della condotta rileva anche sotto il profilo dell'elemento psicologico e quale dimostrazione della pervicace inosservanza degli obblighi propri del lavoratore, sia sotto il profilo dell'osservanza delle disposizioni aziendali, specificatamente di quelle in merito all'utilizzo del mezzo forniti, certamente non per ragioni serie e degne di considerazione, sia sotto il profilo della diligenza nell'esecuzione della prestazione lavorativa (Trib. Milano 11/1/2008).</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r>
                        <a:rPr lang="it-IT" sz="1800" kern="1200" dirty="0" smtClean="0">
                          <a:solidFill>
                            <a:schemeClr val="dk1"/>
                          </a:solidFill>
                          <a:latin typeface="+mn-lt"/>
                          <a:ea typeface="+mn-ea"/>
                          <a:cs typeface="+mn-cs"/>
                        </a:rPr>
                        <a:t>Per aver reiteratamente utilizzato per ragioni personali il telefono aziendale.</a:t>
                      </a:r>
                      <a:endParaRPr lang="it-IT" sz="18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54979"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6DCC7E6C-22CA-4066-8BAA-8564005D9DB9}" type="slidenum">
              <a:rPr lang="it-IT" smtClean="0"/>
              <a:pPr>
                <a:defRPr/>
              </a:pPr>
              <a:t>244</a:t>
            </a:fld>
            <a:endParaRPr lang="it-IT"/>
          </a:p>
        </p:txBody>
      </p:sp>
      <p:pic>
        <p:nvPicPr>
          <p:cNvPr id="25498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5498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12419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UTILIZZO DEL TELEFONO AZIENDALE (2/</a:t>
                      </a:r>
                      <a:r>
                        <a:rPr lang="it-IT" sz="1800" b="1" kern="1200" dirty="0" err="1" smtClean="0">
                          <a:solidFill>
                            <a:schemeClr val="lt1"/>
                          </a:solidFill>
                          <a:latin typeface="+mn-lt"/>
                          <a:ea typeface="+mn-ea"/>
                          <a:cs typeface="+mn-cs"/>
                        </a:rPr>
                        <a:t>2</a:t>
                      </a:r>
                      <a:r>
                        <a:rPr lang="it-IT" sz="1800" b="1" kern="1200" dirty="0" smtClean="0">
                          <a:solidFill>
                            <a:schemeClr val="lt1"/>
                          </a:solidFill>
                          <a:latin typeface="+mn-lt"/>
                          <a:ea typeface="+mn-ea"/>
                          <a:cs typeface="+mn-cs"/>
                        </a:rPr>
                        <a:t>)</a:t>
                      </a:r>
                      <a:endParaRPr lang="it-IT" sz="1800" b="1" kern="1200" dirty="0">
                        <a:solidFill>
                          <a:schemeClr val="lt1"/>
                        </a:solidFill>
                        <a:latin typeface="+mn-lt"/>
                        <a:ea typeface="+mn-ea"/>
                        <a:cs typeface="+mn-cs"/>
                      </a:endParaRPr>
                    </a:p>
                  </a:txBody>
                  <a:tcPr/>
                </a:tc>
              </a:tr>
              <a:tr h="370840">
                <a:tc>
                  <a:txBody>
                    <a:bodyPr/>
                    <a:lstStyle/>
                    <a:p>
                      <a:r>
                        <a:rPr lang="it-IT" sz="1800" kern="1200" dirty="0" smtClean="0">
                          <a:solidFill>
                            <a:schemeClr val="dk1"/>
                          </a:solidFill>
                          <a:latin typeface="+mn-lt"/>
                          <a:ea typeface="+mn-ea"/>
                          <a:cs typeface="+mn-cs"/>
                        </a:rPr>
                        <a:t>Le prove offerte dal datore di lavoro, a sostegno dell'intimato licenziamento del lavoratore, consistenti nei tabulati telefonici analitici riferiti al telefonino aziendale, sono utilizzabili in quanto si collocano nell'ambito di situazioni che prescindono dal consenso dell'interessato ovvero nell'ambito dei c.d. "controllo difensivi" datoriali, ammessi e ritenuti legittimi dalla giurisprudenza, o comunque per non essere la </a:t>
                      </a:r>
                      <a:r>
                        <a:rPr lang="it-IT" sz="1800" b="1" i="1" kern="1200" dirty="0" smtClean="0">
                          <a:solidFill>
                            <a:schemeClr val="dk1"/>
                          </a:solidFill>
                          <a:latin typeface="+mn-lt"/>
                          <a:ea typeface="+mn-ea"/>
                          <a:cs typeface="+mn-cs"/>
                        </a:rPr>
                        <a:t>privacy </a:t>
                      </a:r>
                      <a:r>
                        <a:rPr lang="it-IT" sz="1800" kern="1200" dirty="0" smtClean="0">
                          <a:solidFill>
                            <a:schemeClr val="dk1"/>
                          </a:solidFill>
                          <a:latin typeface="+mn-lt"/>
                          <a:ea typeface="+mn-ea"/>
                          <a:cs typeface="+mn-cs"/>
                        </a:rPr>
                        <a:t>del prestatore di ostacolo all'accertamento giudiziale, sulla scorta della disciplina giudiziale vigente, cui il Codice della </a:t>
                      </a:r>
                      <a:r>
                        <a:rPr lang="it-IT" sz="1800" b="1" i="1" kern="1200" dirty="0" smtClean="0">
                          <a:solidFill>
                            <a:schemeClr val="dk1"/>
                          </a:solidFill>
                          <a:latin typeface="+mn-lt"/>
                          <a:ea typeface="+mn-ea"/>
                          <a:cs typeface="+mn-cs"/>
                        </a:rPr>
                        <a:t>privacy </a:t>
                      </a:r>
                      <a:r>
                        <a:rPr lang="it-IT" sz="1800" kern="1200" dirty="0" smtClean="0">
                          <a:solidFill>
                            <a:schemeClr val="dk1"/>
                          </a:solidFill>
                          <a:latin typeface="+mn-lt"/>
                          <a:ea typeface="+mn-ea"/>
                          <a:cs typeface="+mn-cs"/>
                        </a:rPr>
                        <a:t>rinvia. (Trib. Torino 28/9/2007)</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r>
                        <a:rPr lang="it-IT" sz="1800" kern="1200" dirty="0" smtClean="0">
                          <a:solidFill>
                            <a:schemeClr val="dk1"/>
                          </a:solidFill>
                          <a:latin typeface="+mn-lt"/>
                          <a:ea typeface="+mn-ea"/>
                          <a:cs typeface="+mn-cs"/>
                        </a:rPr>
                        <a:t>Per aver reiteratamente utilizzato per ragioni personali il telefono aziendale.</a:t>
                      </a:r>
                      <a:endParaRPr lang="it-IT" sz="18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56003"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25BD9718-864A-4C17-AAAE-510512B1AC32}" type="slidenum">
              <a:rPr lang="it-IT" smtClean="0"/>
              <a:pPr>
                <a:defRPr/>
              </a:pPr>
              <a:t>245</a:t>
            </a:fld>
            <a:endParaRPr lang="it-IT"/>
          </a:p>
        </p:txBody>
      </p:sp>
      <p:pic>
        <p:nvPicPr>
          <p:cNvPr id="25600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5600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57048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DOVERE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SEGRETEZZA</a:t>
                      </a:r>
                      <a:endParaRPr lang="it-IT" sz="1800" b="1" kern="1200" dirty="0">
                        <a:solidFill>
                          <a:schemeClr val="lt1"/>
                        </a:solidFill>
                        <a:latin typeface="+mn-lt"/>
                        <a:ea typeface="+mn-ea"/>
                        <a:cs typeface="+mn-cs"/>
                      </a:endParaRPr>
                    </a:p>
                  </a:txBody>
                  <a:tcPr/>
                </a:tc>
              </a:tr>
              <a:tr h="370840">
                <a:tc>
                  <a:txBody>
                    <a:bodyPr/>
                    <a:lstStyle/>
                    <a:p>
                      <a:r>
                        <a:rPr lang="it-IT" sz="1800" kern="1200" dirty="0" smtClean="0">
                          <a:solidFill>
                            <a:schemeClr val="dk1"/>
                          </a:solidFill>
                          <a:latin typeface="+mn-lt"/>
                          <a:ea typeface="+mn-ea"/>
                          <a:cs typeface="+mn-cs"/>
                        </a:rPr>
                        <a:t>Il comportamento del lavoratore che diffonde all'esterno dati (le password personali) idonei a consentire a terzi di accedere a una gran massa di informazioni attinenti l'attività aziendale e destinate a restare riservate costituisce un inadempimento di gravità tale da integrare la giusta causa di licenziamento. (Cass. 13/9/2006 n. 19554).</a:t>
                      </a:r>
                      <a:endParaRPr lang="it-IT" sz="1800" kern="1200" dirty="0">
                        <a:solidFill>
                          <a:schemeClr val="dk1"/>
                        </a:solidFill>
                        <a:latin typeface="+mn-lt"/>
                        <a:ea typeface="+mn-ea"/>
                        <a:cs typeface="+mn-cs"/>
                      </a:endParaRP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divulgato all'esterno documenti o informazioni attinenti l'attività aziendale e destinate a restare riservate.</a:t>
                      </a:r>
                    </a:p>
                  </a:txBody>
                  <a:tcPr/>
                </a:tc>
              </a:tr>
            </a:tbl>
          </a:graphicData>
        </a:graphic>
      </p:graphicFrame>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5702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40BFAD05-85D2-44F7-B09D-268CB4A11C44}" type="slidenum">
              <a:rPr lang="it-IT" smtClean="0"/>
              <a:pPr>
                <a:defRPr/>
              </a:pPr>
              <a:t>246</a:t>
            </a:fld>
            <a:endParaRPr lang="it-IT"/>
          </a:p>
        </p:txBody>
      </p:sp>
      <p:pic>
        <p:nvPicPr>
          <p:cNvPr id="25702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5703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94208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SOTTRAZIONE DOCUMENTI AZIENDALI</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La disponibilità di documenti aziendali in relazione alla funzione che il lavoratore svolge in azienda non comporta né legittima il loro uso fuori dal contesto aziendale e per finalità diverse da quelle per le quali sono stati formati. Pertanto costituisce grave violazione dell’obbligo di fedeltà di cui all’art. 2105 c.c. – sanzionabile con licenziamento – l’utilizzazione di detti documenti per la difesa in giudizio, posto che la loro esibizione può essere richiesta al giudice che ha la possibilità do ordinare la produzione con le cautele richieste dalle esigenze di segretezza, evitando così l’esposizione del patrimonio aziendale al grave pregiudizio che può derivare dalla divulgazione di notizie riservate e destinate a restare tali. (Trib. Milano 15/5/2004).</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divulgato all'esterno documenti o informazioni attinenti l'attività aziendale e destinate a restare riservate.</a:t>
                      </a:r>
                    </a:p>
                  </a:txBody>
                  <a:tcPr/>
                </a:tc>
              </a:tr>
            </a:tbl>
          </a:graphicData>
        </a:graphic>
      </p:graphicFrame>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58051"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D64CF683-6FF8-4E37-B0ED-31BA6E64469B}" type="slidenum">
              <a:rPr lang="it-IT" smtClean="0"/>
              <a:pPr>
                <a:defRPr/>
              </a:pPr>
              <a:t>247</a:t>
            </a:fld>
            <a:endParaRPr lang="it-IT"/>
          </a:p>
        </p:txBody>
      </p:sp>
      <p:pic>
        <p:nvPicPr>
          <p:cNvPr id="25805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5805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94207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DIRITTO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CRITICA (1)</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L'esercizio da parte del lavoratore del diritto di critica nei confronti del datore di lavoro, con modalità tali che, superando i limiti del rispetto della verità oggettiva, si traducono in una condotta lesiva del decoro dell'impresa datoriale, suscettibile di provocare con la caduta della sua immagine anche un danno economico in termini di perdita di commesse e di occasioni di lavoro, è comportamento idoneo a ledere definitivamente la fiducia che sta alla base del rapporto di lavoro, integrando la violazione del dovere scaturente dall'art. 2105 c.c., e può costituire giusta causa di licenziamento. (Cass. 10/12/2008 n. 29008)</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espresso nei confronti del datore di lavoro critiche lesive del decoro e dell'immagine dello stesso tale da arrecare anche un danno economico in termini di perdita di commesse e di occasioni di lavoro.</a:t>
                      </a:r>
                    </a:p>
                  </a:txBody>
                  <a:tcPr/>
                </a:tc>
              </a:tr>
            </a:tbl>
          </a:graphicData>
        </a:graphic>
      </p:graphicFrame>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59075"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A296E566-5D0C-408D-BEB4-95D8BA74595A}" type="slidenum">
              <a:rPr lang="it-IT" smtClean="0"/>
              <a:pPr>
                <a:defRPr/>
              </a:pPr>
              <a:t>248</a:t>
            </a:fld>
            <a:endParaRPr lang="it-IT"/>
          </a:p>
        </p:txBody>
      </p:sp>
      <p:pic>
        <p:nvPicPr>
          <p:cNvPr id="25907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5907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11911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DIRITTO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CRITICA (2)</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Le forme di critica politico-sindacale, anche se svolte con uso di linguaggio pungente e incisivo, devono essere riconosciute legittime in quanto socialmente utili, sempreché non trasmodino in forme eccedenti il collegamento strumentale alla manifestazione di un dissenso ragionato per risolversi in un'aggressione gratuita e distruttiva dell'immagine dell'impresa sul mercato. (Trib. Roma 26/10/2009)</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espresso nei confronti del datore di lavoro critiche lesive del decoro e dell'immagine dello stesso tale da arrecare anche un danno economico in termini di perdita di commesse e di occasioni di lavoro.</a:t>
                      </a:r>
                    </a:p>
                  </a:txBody>
                  <a:tcPr/>
                </a:tc>
              </a:tr>
            </a:tbl>
          </a:graphicData>
        </a:graphic>
      </p:graphicFrame>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60099"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4484D09F-8A85-4108-9884-8820E58DFA3F}" type="slidenum">
              <a:rPr lang="it-IT" smtClean="0"/>
              <a:pPr>
                <a:defRPr/>
              </a:pPr>
              <a:t>249</a:t>
            </a:fld>
            <a:endParaRPr lang="it-IT"/>
          </a:p>
        </p:txBody>
      </p:sp>
      <p:pic>
        <p:nvPicPr>
          <p:cNvPr id="26010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6010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94208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DIRITTO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CRITICA (2)</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Il legittimo esercizio del diritto di critica nell’ambito del rapporto di lavoro, anche quando si tratti di un rappresentante sindacale, presuppone il rispetto del principio della continenza formale (secondo cui l’esposizione dei fatti deve avvenire misuratamente) e quella della continenza sostanziale (secondo cui i fatti narrati devono rispondere a verità). Pertanto è da ritenere legittimo il licenziamento del dipendente/rappresentante sindacale il quale in un’intervista rilasciata ad una trasmissione televisiva abbia reso dichiarazioni di carattere diffamatorio e lesivo dell’immagine aziendale, riferendo circostanze alcune delle quali non corrispondenti al vero. (Trib. Milano 23/3/2005)</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espresso nei confronti del datore di lavoro critiche di carattere diffamatorie e lesive dell'immagine dello stesso.</a:t>
                      </a: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7878E159-18AB-489E-AAAE-9490E5049880}" type="slidenum">
              <a:rPr lang="it-IT" smtClean="0">
                <a:solidFill>
                  <a:prstClr val="white">
                    <a:tint val="75000"/>
                  </a:prstClr>
                </a:solidFill>
              </a:rPr>
              <a:pPr>
                <a:defRPr/>
              </a:pPr>
              <a:t>25</a:t>
            </a:fld>
            <a:endParaRPr lang="it-IT">
              <a:solidFill>
                <a:prstClr val="white">
                  <a:tint val="75000"/>
                </a:prstClr>
              </a:solidFill>
            </a:endParaRPr>
          </a:p>
        </p:txBody>
      </p:sp>
      <p:pic>
        <p:nvPicPr>
          <p:cNvPr id="4608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soggettiva del contratto collettivo</a:t>
            </a:r>
            <a:endParaRPr lang="it-IT" sz="2800" b="1" spc="-10" dirty="0">
              <a:solidFill>
                <a:prstClr val="black"/>
              </a:solidFill>
              <a:ea typeface="Calibri"/>
            </a:endParaRPr>
          </a:p>
          <a:p>
            <a:pPr fontAlgn="auto">
              <a:spcAft>
                <a:spcPts val="0"/>
              </a:spcAft>
              <a:defRPr/>
            </a:pPr>
            <a:endParaRPr lang="it-IT" sz="2400" b="1" dirty="0" smtClean="0">
              <a:solidFill>
                <a:sysClr val="windowText" lastClr="000000"/>
              </a:solidFill>
            </a:endParaRPr>
          </a:p>
          <a:p>
            <a:pPr fontAlgn="auto">
              <a:spcAft>
                <a:spcPts val="0"/>
              </a:spcAft>
              <a:defRPr/>
            </a:pPr>
            <a:r>
              <a:rPr lang="it-IT" sz="2400" b="1" dirty="0" smtClean="0">
                <a:solidFill>
                  <a:sysClr val="windowText" lastClr="000000"/>
                </a:solidFill>
              </a:rPr>
              <a:t>Adesione esplicita</a:t>
            </a:r>
          </a:p>
          <a:p>
            <a:pPr fontAlgn="auto">
              <a:spcAft>
                <a:spcPts val="0"/>
              </a:spcAft>
              <a:defRPr/>
            </a:pPr>
            <a:endParaRPr lang="it-IT" sz="3000" b="1"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Si parla, dunque, di </a:t>
            </a:r>
            <a:r>
              <a:rPr lang="it-IT" sz="2000" b="1" dirty="0">
                <a:solidFill>
                  <a:sysClr val="windowText" lastClr="000000"/>
                </a:solidFill>
              </a:rPr>
              <a:t>“recezione” </a:t>
            </a:r>
            <a:r>
              <a:rPr lang="it-IT" sz="2000" dirty="0">
                <a:solidFill>
                  <a:sysClr val="windowText" lastClr="000000"/>
                </a:solidFill>
              </a:rPr>
              <a:t>del contratto collettivo, o meglio di volontà, del datore di lavoro e lavoratore, di “accogliere nel loro singolo contratto le clausole di un contratto collettivo e di </a:t>
            </a:r>
            <a:r>
              <a:rPr lang="it-IT" sz="2000" u="sng" dirty="0">
                <a:solidFill>
                  <a:sysClr val="windowText" lastClr="000000"/>
                </a:solidFill>
              </a:rPr>
              <a:t>conformarsi ad esse come se fossero state direttamente pattuite tra gli stessi soggetti singoli</a:t>
            </a:r>
            <a:r>
              <a:rPr lang="it-IT" sz="2000" u="sng" dirty="0" smtClean="0">
                <a:solidFill>
                  <a:sysClr val="windowText" lastClr="000000"/>
                </a:solidFill>
              </a:rPr>
              <a:t>”</a:t>
            </a:r>
          </a:p>
          <a:p>
            <a:pPr algn="just" fontAlgn="auto">
              <a:spcAft>
                <a:spcPts val="0"/>
              </a:spcAft>
              <a:defRPr/>
            </a:pPr>
            <a:endParaRPr lang="it-IT" sz="2000" u="sng" dirty="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Nell’ipotesi di rinvio, le parti adeguano il rapporto di lavoro anche ai </a:t>
            </a:r>
            <a:r>
              <a:rPr lang="it-IT" sz="2000" b="1" dirty="0">
                <a:solidFill>
                  <a:sysClr val="windowText" lastClr="000000"/>
                </a:solidFill>
              </a:rPr>
              <a:t>successivi contratti collettivi</a:t>
            </a:r>
            <a:r>
              <a:rPr lang="it-IT" sz="2000" dirty="0">
                <a:solidFill>
                  <a:sysClr val="windowText" lastClr="000000"/>
                </a:solidFill>
              </a:rPr>
              <a:t>, tenendo quindi in considerazione altresì la </a:t>
            </a:r>
            <a:r>
              <a:rPr lang="it-IT" sz="2000" u="sng" dirty="0">
                <a:solidFill>
                  <a:sysClr val="windowText" lastClr="000000"/>
                </a:solidFill>
              </a:rPr>
              <a:t>contrattazione di secondo livello</a:t>
            </a:r>
          </a:p>
          <a:p>
            <a:pPr marL="457200" indent="-457200" algn="just" fontAlgn="auto">
              <a:spcAft>
                <a:spcPts val="0"/>
              </a:spcAft>
              <a:buFont typeface="+mj-lt"/>
              <a:buAutoNum type="arabicPeriod"/>
              <a:defRPr/>
            </a:pPr>
            <a:endParaRPr lang="it-IT" sz="2000" dirty="0">
              <a:solidFill>
                <a:sysClr val="windowText" lastClr="000000"/>
              </a:solidFill>
            </a:endParaRPr>
          </a:p>
          <a:p>
            <a:pPr algn="just" fontAlgn="auto">
              <a:spcAft>
                <a:spcPts val="0"/>
              </a:spcAft>
              <a:defRPr/>
            </a:pPr>
            <a:endParaRPr lang="it-IT" sz="2000" dirty="0">
              <a:solidFill>
                <a:sysClr val="windowText" lastClr="000000"/>
              </a:solidFill>
            </a:endParaRPr>
          </a:p>
        </p:txBody>
      </p:sp>
      <p:pic>
        <p:nvPicPr>
          <p:cNvPr id="4608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61123"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B3E87718-F787-4BEC-864C-7C7ABD1EC214}" type="slidenum">
              <a:rPr lang="it-IT" smtClean="0"/>
              <a:pPr>
                <a:defRPr/>
              </a:pPr>
              <a:t>250</a:t>
            </a:fld>
            <a:endParaRPr lang="it-IT"/>
          </a:p>
        </p:txBody>
      </p:sp>
      <p:pic>
        <p:nvPicPr>
          <p:cNvPr id="26112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61126"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284479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UTILIZZO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INTERNET</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Sussiste la giusta causa di licenziamento nel caso in cui il lavoratore abbia trascorso il tempo destinato al lavoro, e come tale retribuito, a collegarsi per scopi personali ad Internet ed a consultare i documenti scaricati, con la rete telefonica pagata dall'azienda, integrando tale comportamento una grave violazione degli obblighi contrattuali. (Corte d'appello Ancona 1/8/2003).</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reiteratamente utilizzato per ragioni personali il collegamento internet per scopi personali impiegando il tempo destinato al lavoro.</a:t>
                      </a:r>
                    </a:p>
                  </a:txBody>
                  <a:tcPr/>
                </a:tc>
              </a:tr>
            </a:tbl>
          </a:graphicData>
        </a:graphic>
      </p:graphicFrame>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62147"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ADD688DE-CA76-4635-8FF9-D4DD70F50D31}" type="slidenum">
              <a:rPr lang="it-IT" smtClean="0"/>
              <a:pPr>
                <a:defRPr/>
              </a:pPr>
              <a:t>251</a:t>
            </a:fld>
            <a:endParaRPr lang="it-IT"/>
          </a:p>
        </p:txBody>
      </p:sp>
      <p:pic>
        <p:nvPicPr>
          <p:cNvPr id="26214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62150"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11911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VIOLAZIONE NORME SPECIFICHE IN MATERIA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SICUREZZA</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È giustificato il licenziamento disciplinare del lavoratore che, in violazione di normative bancarie specifiche sulla sicurezza, abbia consentito l’utilizzo a un soggetto terzo della propria postazione informatica affidatagli in via esclusiva, a sessione avviata con le proprie credenziali e, quindi, con la possibilità di accedere indebitamente ad aree del tutto riservate (Cass. 27/1/2011 n. 2056).</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utilizzato o consentito a un soggetto terzo l'utilizzo delle proprie credenziali di accesso ai sistemi informativi aziendali al di fuori del contesto lavorativo e per ragioni personali.</a:t>
                      </a:r>
                    </a:p>
                  </a:txBody>
                  <a:tcPr/>
                </a:tc>
              </a:tr>
            </a:tbl>
          </a:graphicData>
        </a:graphic>
      </p:graphicFrame>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63171"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9F451D6D-4748-45EA-9CFF-5EB2D1BAD19C}" type="slidenum">
              <a:rPr lang="it-IT" smtClean="0"/>
              <a:pPr>
                <a:defRPr/>
              </a:pPr>
              <a:t>252</a:t>
            </a:fld>
            <a:endParaRPr lang="it-IT"/>
          </a:p>
        </p:txBody>
      </p:sp>
      <p:pic>
        <p:nvPicPr>
          <p:cNvPr id="26317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63174"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2205038"/>
          <a:ext cx="8208912" cy="3662679"/>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ABBANDONO DEL POSTO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LAVORO CON MANSIONI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a:t>
                      </a:r>
                    </a:p>
                    <a:p>
                      <a:pPr algn="ctr"/>
                      <a:r>
                        <a:rPr lang="it-IT" sz="1800" b="1" kern="1200" dirty="0" smtClean="0">
                          <a:solidFill>
                            <a:schemeClr val="lt1"/>
                          </a:solidFill>
                          <a:latin typeface="+mn-lt"/>
                          <a:ea typeface="+mn-ea"/>
                          <a:cs typeface="+mn-cs"/>
                        </a:rPr>
                        <a:t>SORVEGLIANZA-CUSTODIA-CONTROLLO</a:t>
                      </a:r>
                      <a:endParaRPr lang="it-IT" sz="1800" b="1" kern="1200" dirty="0">
                        <a:solidFill>
                          <a:schemeClr val="lt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Il comportamento di allontanarsi dal posto di lavoro, in assenza di prova in ordine al fatto che il datore di lavoro fosse effettivamente a conoscenza della circostanza e che abbia tollerato tale condotta, costituisce giusta causa di recesso (nel caso di specie il Tribunale ha negato la sussistenza del </a:t>
                      </a:r>
                      <a:r>
                        <a:rPr lang="it-IT" sz="1800" kern="1200" dirty="0" err="1" smtClean="0">
                          <a:solidFill>
                            <a:schemeClr val="dk1"/>
                          </a:solidFill>
                          <a:latin typeface="+mn-lt"/>
                          <a:ea typeface="+mn-ea"/>
                          <a:cs typeface="+mn-cs"/>
                        </a:rPr>
                        <a:t>fumus</a:t>
                      </a:r>
                      <a:r>
                        <a:rPr lang="it-IT" sz="1800" kern="1200" dirty="0" smtClean="0">
                          <a:solidFill>
                            <a:schemeClr val="dk1"/>
                          </a:solidFill>
                          <a:latin typeface="+mn-lt"/>
                          <a:ea typeface="+mn-ea"/>
                          <a:cs typeface="+mn-cs"/>
                        </a:rPr>
                        <a:t> </a:t>
                      </a:r>
                      <a:r>
                        <a:rPr lang="it-IT" sz="1800" kern="1200" dirty="0" err="1" smtClean="0">
                          <a:solidFill>
                            <a:schemeClr val="dk1"/>
                          </a:solidFill>
                          <a:latin typeface="+mn-lt"/>
                          <a:ea typeface="+mn-ea"/>
                          <a:cs typeface="+mn-cs"/>
                        </a:rPr>
                        <a:t>boni</a:t>
                      </a:r>
                      <a:r>
                        <a:rPr lang="it-IT" sz="1800" kern="1200" dirty="0" smtClean="0">
                          <a:solidFill>
                            <a:schemeClr val="dk1"/>
                          </a:solidFill>
                          <a:latin typeface="+mn-lt"/>
                          <a:ea typeface="+mn-ea"/>
                          <a:cs typeface="+mn-cs"/>
                        </a:rPr>
                        <a:t> </a:t>
                      </a:r>
                      <a:r>
                        <a:rPr lang="it-IT" sz="1800" kern="1200" dirty="0" err="1" smtClean="0">
                          <a:solidFill>
                            <a:schemeClr val="dk1"/>
                          </a:solidFill>
                          <a:latin typeface="+mn-lt"/>
                          <a:ea typeface="+mn-ea"/>
                          <a:cs typeface="+mn-cs"/>
                        </a:rPr>
                        <a:t>iuris</a:t>
                      </a:r>
                      <a:r>
                        <a:rPr lang="it-IT" sz="1800" kern="1200" dirty="0" smtClean="0">
                          <a:solidFill>
                            <a:schemeClr val="dk1"/>
                          </a:solidFill>
                          <a:latin typeface="+mn-lt"/>
                          <a:ea typeface="+mn-ea"/>
                          <a:cs typeface="+mn-cs"/>
                        </a:rPr>
                        <a:t> rispetto alla domanda cautelare proposta da un operaio termoidraulico, con mansioni di </a:t>
                      </a:r>
                      <a:r>
                        <a:rPr lang="it-IT" sz="1800" kern="1200" dirty="0" err="1" smtClean="0">
                          <a:solidFill>
                            <a:schemeClr val="dk1"/>
                          </a:solidFill>
                          <a:latin typeface="+mn-lt"/>
                          <a:ea typeface="+mn-ea"/>
                          <a:cs typeface="+mn-cs"/>
                        </a:rPr>
                        <a:t>sorveglianza-custodia-controllo</a:t>
                      </a:r>
                      <a:r>
                        <a:rPr lang="it-IT" sz="1800" kern="1200" dirty="0" smtClean="0">
                          <a:solidFill>
                            <a:schemeClr val="dk1"/>
                          </a:solidFill>
                          <a:latin typeface="+mn-lt"/>
                          <a:ea typeface="+mn-ea"/>
                          <a:cs typeface="+mn-cs"/>
                        </a:rPr>
                        <a:t>, licenziato per aver abbandonato per 45 minuti il posto di lavoro). (Trib. Roma 29/5/2006)</a:t>
                      </a:r>
                    </a:p>
                  </a:txBody>
                  <a:tcPr/>
                </a:tc>
              </a:tr>
              <a:tr h="370840">
                <a:tc>
                  <a:txBody>
                    <a:bodyPr/>
                    <a:lstStyle/>
                    <a:p>
                      <a:r>
                        <a:rPr lang="it-IT" sz="1800" b="1" kern="1200" dirty="0" smtClean="0">
                          <a:solidFill>
                            <a:schemeClr val="lt1"/>
                          </a:solidFill>
                          <a:latin typeface="+mn-lt"/>
                          <a:ea typeface="+mn-ea"/>
                          <a:cs typeface="+mn-cs"/>
                        </a:rPr>
                        <a:t>Codice disciplinare</a:t>
                      </a:r>
                      <a:endParaRPr lang="it-IT"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latin typeface="+mn-lt"/>
                          <a:ea typeface="+mn-ea"/>
                          <a:cs typeface="+mn-cs"/>
                        </a:rPr>
                        <a:t>Per aver abbandonato il posto di lavoro la cui mansione prevede compiti di </a:t>
                      </a:r>
                      <a:r>
                        <a:rPr lang="it-IT" sz="1800" kern="1200" dirty="0" err="1" smtClean="0">
                          <a:solidFill>
                            <a:schemeClr val="dk1"/>
                          </a:solidFill>
                          <a:latin typeface="+mn-lt"/>
                          <a:ea typeface="+mn-ea"/>
                          <a:cs typeface="+mn-cs"/>
                        </a:rPr>
                        <a:t>sorveglianza-custodia-controllo</a:t>
                      </a:r>
                      <a:r>
                        <a:rPr lang="it-IT" sz="1800" kern="1200" dirty="0" smtClean="0">
                          <a:solidFill>
                            <a:schemeClr val="dk1"/>
                          </a:solidFill>
                          <a:latin typeface="+mn-lt"/>
                          <a:ea typeface="+mn-ea"/>
                          <a:cs typeface="+mn-cs"/>
                        </a:rPr>
                        <a:t>.</a:t>
                      </a:r>
                    </a:p>
                  </a:txBody>
                  <a:tcPr/>
                </a:tc>
              </a:tr>
            </a:tbl>
          </a:graphicData>
        </a:graphic>
      </p:graphicFrame>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58E5F42-4C2F-4D53-B2F2-340DCA9327B9}" type="slidenum">
              <a:rPr lang="it-IT" smtClean="0"/>
              <a:pPr>
                <a:defRPr/>
              </a:pPr>
              <a:t>253</a:t>
            </a:fld>
            <a:endParaRPr lang="it-IT"/>
          </a:p>
        </p:txBody>
      </p:sp>
      <p:pic>
        <p:nvPicPr>
          <p:cNvPr id="26419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64198"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sp>
        <p:nvSpPr>
          <p:cNvPr id="264199" name="Rettangolo 7"/>
          <p:cNvSpPr>
            <a:spLocks noChangeArrowheads="1"/>
          </p:cNvSpPr>
          <p:nvPr/>
        </p:nvSpPr>
        <p:spPr bwMode="auto">
          <a:xfrm>
            <a:off x="2286000" y="3105150"/>
            <a:ext cx="4572000" cy="1938992"/>
          </a:xfrm>
          <a:prstGeom prst="rect">
            <a:avLst/>
          </a:prstGeom>
          <a:noFill/>
          <a:ln w="9525">
            <a:noFill/>
            <a:miter lim="800000"/>
            <a:headEnd/>
            <a:tailEnd/>
          </a:ln>
        </p:spPr>
        <p:txBody>
          <a:bodyPr>
            <a:spAutoFit/>
          </a:bodyPr>
          <a:lstStyle/>
          <a:p>
            <a:pPr algn="ctr"/>
            <a:r>
              <a:rPr lang="it-IT" sz="4000" b="1" dirty="0">
                <a:solidFill>
                  <a:srgbClr val="000000"/>
                </a:solidFill>
              </a:rPr>
              <a:t>Esempio di </a:t>
            </a:r>
          </a:p>
          <a:p>
            <a:pPr algn="ctr"/>
            <a:r>
              <a:rPr lang="it-IT" sz="4000" b="1" dirty="0">
                <a:solidFill>
                  <a:srgbClr val="000000"/>
                </a:solidFill>
              </a:rPr>
              <a:t>Codice Disciplinare</a:t>
            </a: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65219" name="Sottotitolo 2"/>
          <p:cNvSpPr>
            <a:spLocks noGrp="1"/>
          </p:cNvSpPr>
          <p:nvPr>
            <p:ph type="subTitle" idx="1"/>
          </p:nvPr>
        </p:nvSpPr>
        <p:spPr>
          <a:xfrm>
            <a:off x="468313" y="2060575"/>
            <a:ext cx="8151812" cy="3529013"/>
          </a:xfrm>
        </p:spPr>
        <p:txBody>
          <a:bodyPr/>
          <a:lstStyle/>
          <a:p>
            <a:pPr eaLnBrk="1" hangingPunct="1"/>
            <a:endParaRPr lang="it-IT" altLang="it-IT" smtClean="0">
              <a:solidFill>
                <a:schemeClr val="bg1"/>
              </a:solidFill>
            </a:endParaRPr>
          </a:p>
          <a:p>
            <a:pPr eaLnBrk="1" hangingPunct="1"/>
            <a:endParaRPr lang="it-IT" altLang="it-IT" smtClean="0">
              <a:solidFill>
                <a:schemeClr val="bg1"/>
              </a:solidFill>
            </a:endParaRPr>
          </a:p>
          <a:p>
            <a:pPr eaLnBrk="1" hangingPunct="1"/>
            <a:r>
              <a:rPr lang="it-IT" altLang="it-IT" b="1" i="1" smtClean="0">
                <a:solidFill>
                  <a:schemeClr val="bg1"/>
                </a:solidFill>
              </a:rPr>
              <a:t>Contrattazione di prossimità e sue applicazioni</a:t>
            </a:r>
          </a:p>
        </p:txBody>
      </p:sp>
      <p:sp>
        <p:nvSpPr>
          <p:cNvPr id="6" name="Segnaposto numero diapositiva 5"/>
          <p:cNvSpPr>
            <a:spLocks noGrp="1"/>
          </p:cNvSpPr>
          <p:nvPr>
            <p:ph type="sldNum" sz="quarter" idx="12"/>
          </p:nvPr>
        </p:nvSpPr>
        <p:spPr/>
        <p:txBody>
          <a:bodyPr/>
          <a:lstStyle/>
          <a:p>
            <a:pPr>
              <a:defRPr/>
            </a:pPr>
            <a:fld id="{70110EBA-8A62-4030-9BFD-EEE9CD7E8F15}" type="slidenum">
              <a:rPr lang="it-IT" smtClean="0"/>
              <a:pPr>
                <a:defRPr/>
              </a:pPr>
              <a:t>254</a:t>
            </a:fld>
            <a:endParaRPr lang="it-IT"/>
          </a:p>
        </p:txBody>
      </p:sp>
      <p:pic>
        <p:nvPicPr>
          <p:cNvPr id="26522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65222" name="Immagine 7" descr="le-opportunità.png"/>
          <p:cNvPicPr>
            <a:picLocks noChangeAspect="1"/>
          </p:cNvPicPr>
          <p:nvPr/>
        </p:nvPicPr>
        <p:blipFill>
          <a:blip r:embed="rId4" cstate="print"/>
          <a:srcRect/>
          <a:stretch>
            <a:fillRect/>
          </a:stretch>
        </p:blipFill>
        <p:spPr bwMode="auto">
          <a:xfrm>
            <a:off x="1762125" y="557213"/>
            <a:ext cx="4524375" cy="1000125"/>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1844675"/>
          <a:ext cx="8208912" cy="3754120"/>
        </p:xfrm>
        <a:graphic>
          <a:graphicData uri="http://schemas.openxmlformats.org/drawingml/2006/table">
            <a:tbl>
              <a:tblPr firstRow="1" bandRow="1">
                <a:tableStyleId>{5C22544A-7EE6-4342-B048-85BDC9FD1C3A}</a:tableStyleId>
              </a:tblPr>
              <a:tblGrid>
                <a:gridCol w="8208912"/>
              </a:tblGrid>
              <a:tr h="370840">
                <a:tc>
                  <a:txBody>
                    <a:bodyPr/>
                    <a:lstStyle/>
                    <a:p>
                      <a:pPr algn="ctr"/>
                      <a:r>
                        <a:rPr lang="it-IT" sz="1800" b="1" kern="1200" dirty="0" smtClean="0">
                          <a:solidFill>
                            <a:schemeClr val="lt1"/>
                          </a:solidFill>
                          <a:latin typeface="+mn-lt"/>
                          <a:ea typeface="+mn-ea"/>
                          <a:cs typeface="+mn-cs"/>
                        </a:rPr>
                        <a:t>SCHEMA </a:t>
                      </a:r>
                      <a:r>
                        <a:rPr lang="it-IT" sz="1800" b="1" kern="1200" dirty="0" err="1" smtClean="0">
                          <a:solidFill>
                            <a:schemeClr val="lt1"/>
                          </a:solidFill>
                          <a:latin typeface="+mn-lt"/>
                          <a:ea typeface="+mn-ea"/>
                          <a:cs typeface="+mn-cs"/>
                        </a:rPr>
                        <a:t>DI</a:t>
                      </a:r>
                      <a:r>
                        <a:rPr lang="it-IT" sz="1800" b="1" kern="1200" dirty="0" smtClean="0">
                          <a:solidFill>
                            <a:schemeClr val="lt1"/>
                          </a:solidFill>
                          <a:latin typeface="+mn-lt"/>
                          <a:ea typeface="+mn-ea"/>
                          <a:cs typeface="+mn-cs"/>
                        </a:rPr>
                        <a:t> CODICE</a:t>
                      </a:r>
                      <a:r>
                        <a:rPr lang="it-IT" sz="1800" b="1" kern="1200" baseline="0" dirty="0" smtClean="0">
                          <a:solidFill>
                            <a:schemeClr val="lt1"/>
                          </a:solidFill>
                          <a:latin typeface="+mn-lt"/>
                          <a:ea typeface="+mn-ea"/>
                          <a:cs typeface="+mn-cs"/>
                        </a:rPr>
                        <a:t> DISCIPLINARE</a:t>
                      </a:r>
                      <a:endParaRPr lang="it-IT" sz="1800" b="1" kern="1200" dirty="0" smtClean="0">
                        <a:solidFill>
                          <a:schemeClr val="lt1"/>
                        </a:solidFill>
                        <a:latin typeface="+mn-lt"/>
                        <a:ea typeface="+mn-ea"/>
                        <a:cs typeface="+mn-cs"/>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dk1"/>
                          </a:solidFill>
                          <a:latin typeface="+mn-lt"/>
                          <a:ea typeface="+mn-ea"/>
                          <a:cs typeface="+mn-cs"/>
                        </a:rPr>
                        <a:t>Premessa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dk1"/>
                          </a:solidFill>
                          <a:latin typeface="+mn-lt"/>
                          <a:ea typeface="+mn-ea"/>
                          <a:cs typeface="+mn-cs"/>
                        </a:rPr>
                        <a:t>Normativa di riferimento</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800" kern="1200" baseline="0" dirty="0" smtClean="0">
                          <a:solidFill>
                            <a:schemeClr val="dk1"/>
                          </a:solidFill>
                          <a:latin typeface="+mn-lt"/>
                          <a:ea typeface="+mn-ea"/>
                          <a:cs typeface="+mn-cs"/>
                        </a:rPr>
                        <a:t> </a:t>
                      </a:r>
                      <a:r>
                        <a:rPr lang="it-IT" sz="1800" kern="1200" dirty="0" smtClean="0">
                          <a:solidFill>
                            <a:schemeClr val="dk1"/>
                          </a:solidFill>
                          <a:latin typeface="+mn-lt"/>
                          <a:ea typeface="+mn-ea"/>
                          <a:cs typeface="+mn-cs"/>
                        </a:rPr>
                        <a:t>Statuto dei lavoratori (Legge</a:t>
                      </a:r>
                      <a:r>
                        <a:rPr lang="it-IT" sz="1800" kern="1200" baseline="0" dirty="0" smtClean="0">
                          <a:solidFill>
                            <a:schemeClr val="dk1"/>
                          </a:solidFill>
                          <a:latin typeface="+mn-lt"/>
                          <a:ea typeface="+mn-ea"/>
                          <a:cs typeface="+mn-cs"/>
                        </a:rPr>
                        <a:t> 300/1970);</a:t>
                      </a:r>
                      <a:endParaRPr lang="it-IT" sz="1800" kern="1200" dirty="0" smtClean="0">
                        <a:solidFill>
                          <a:schemeClr val="dk1"/>
                        </a:solidFill>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800" kern="1200" baseline="0" dirty="0" smtClean="0">
                          <a:solidFill>
                            <a:schemeClr val="dk1"/>
                          </a:solidFill>
                          <a:latin typeface="+mn-lt"/>
                          <a:ea typeface="+mn-ea"/>
                          <a:cs typeface="+mn-cs"/>
                        </a:rPr>
                        <a:t> </a:t>
                      </a:r>
                      <a:r>
                        <a:rPr lang="it-IT" sz="1800" kern="1200" dirty="0" smtClean="0">
                          <a:solidFill>
                            <a:schemeClr val="dk1"/>
                          </a:solidFill>
                          <a:latin typeface="+mn-lt"/>
                          <a:ea typeface="+mn-ea"/>
                          <a:cs typeface="+mn-cs"/>
                        </a:rPr>
                        <a:t>Codice Civile;</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800" kern="1200" baseline="0" dirty="0" smtClean="0">
                          <a:solidFill>
                            <a:schemeClr val="dk1"/>
                          </a:solidFill>
                          <a:latin typeface="+mn-lt"/>
                          <a:ea typeface="+mn-ea"/>
                          <a:cs typeface="+mn-cs"/>
                        </a:rPr>
                        <a:t> </a:t>
                      </a:r>
                      <a:r>
                        <a:rPr lang="it-IT" sz="1800" kern="1200" dirty="0" smtClean="0">
                          <a:solidFill>
                            <a:schemeClr val="dk1"/>
                          </a:solidFill>
                          <a:latin typeface="+mn-lt"/>
                          <a:ea typeface="+mn-ea"/>
                          <a:cs typeface="+mn-cs"/>
                        </a:rPr>
                        <a:t>D.lgs.</a:t>
                      </a:r>
                      <a:r>
                        <a:rPr lang="it-IT" sz="1800" kern="1200" baseline="0" dirty="0" smtClean="0">
                          <a:solidFill>
                            <a:schemeClr val="dk1"/>
                          </a:solidFill>
                          <a:latin typeface="+mn-lt"/>
                          <a:ea typeface="+mn-ea"/>
                          <a:cs typeface="+mn-cs"/>
                        </a:rPr>
                        <a:t> 81/2008;</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800" kern="1200" baseline="0" dirty="0" smtClean="0">
                          <a:solidFill>
                            <a:schemeClr val="dk1"/>
                          </a:solidFill>
                          <a:latin typeface="+mn-lt"/>
                          <a:ea typeface="+mn-ea"/>
                          <a:cs typeface="+mn-cs"/>
                        </a:rPr>
                        <a:t> D.lgs. 23/2015;</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800" kern="1200" baseline="0" dirty="0" smtClean="0">
                          <a:solidFill>
                            <a:schemeClr val="dk1"/>
                          </a:solidFill>
                          <a:latin typeface="+mn-lt"/>
                          <a:ea typeface="+mn-ea"/>
                          <a:cs typeface="+mn-cs"/>
                        </a:rPr>
                        <a:t> Contratto collettivo Nazionali del Lavoro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dk1"/>
                          </a:solidFill>
                          <a:latin typeface="+mn-lt"/>
                          <a:ea typeface="+mn-ea"/>
                          <a:cs typeface="+mn-cs"/>
                        </a:rPr>
                        <a:t>Sistema</a:t>
                      </a:r>
                      <a:r>
                        <a:rPr lang="it-IT" sz="1800" b="1" kern="1200" baseline="0" dirty="0" smtClean="0">
                          <a:solidFill>
                            <a:schemeClr val="dk1"/>
                          </a:solidFill>
                          <a:latin typeface="+mn-lt"/>
                          <a:ea typeface="+mn-ea"/>
                          <a:cs typeface="+mn-cs"/>
                        </a:rPr>
                        <a:t> Sanzionatorio</a:t>
                      </a:r>
                      <a:endParaRPr lang="it-IT" sz="1800" b="0" kern="1200" baseline="0" dirty="0" smtClean="0">
                        <a:solidFill>
                          <a:schemeClr val="dk1"/>
                        </a:solidFill>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800" kern="1200" baseline="0" dirty="0" smtClean="0">
                          <a:solidFill>
                            <a:schemeClr val="dk1"/>
                          </a:solidFill>
                          <a:latin typeface="+mn-lt"/>
                          <a:ea typeface="+mn-ea"/>
                          <a:cs typeface="+mn-cs"/>
                        </a:rPr>
                        <a:t> </a:t>
                      </a:r>
                      <a:r>
                        <a:rPr lang="it-IT" sz="1800" kern="1200" dirty="0" smtClean="0">
                          <a:solidFill>
                            <a:schemeClr val="dk1"/>
                          </a:solidFill>
                          <a:latin typeface="+mn-lt"/>
                          <a:ea typeface="+mn-ea"/>
                          <a:cs typeface="+mn-cs"/>
                        </a:rPr>
                        <a:t>Sanzioni disciplinari;</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800" kern="1200" dirty="0" smtClean="0">
                          <a:solidFill>
                            <a:schemeClr val="dk1"/>
                          </a:solidFill>
                          <a:latin typeface="+mn-lt"/>
                          <a:ea typeface="+mn-ea"/>
                          <a:cs typeface="+mn-cs"/>
                        </a:rPr>
                        <a:t> Mancanze disciplinari;</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800" kern="1200" baseline="0" dirty="0" smtClean="0">
                          <a:solidFill>
                            <a:schemeClr val="dk1"/>
                          </a:solidFill>
                          <a:latin typeface="+mn-lt"/>
                          <a:ea typeface="+mn-ea"/>
                          <a:cs typeface="+mn-cs"/>
                        </a:rPr>
                        <a:t> </a:t>
                      </a:r>
                      <a:r>
                        <a:rPr lang="it-IT" sz="1800" kern="1200" dirty="0" smtClean="0">
                          <a:solidFill>
                            <a:schemeClr val="dk1"/>
                          </a:solidFill>
                          <a:latin typeface="+mn-lt"/>
                          <a:ea typeface="+mn-ea"/>
                          <a:cs typeface="+mn-cs"/>
                        </a:rPr>
                        <a:t>Contestazione della mancanza ed applicazione della sanzione</a:t>
                      </a:r>
                      <a:r>
                        <a:rPr lang="it-IT" sz="1800" kern="1200" baseline="0" dirty="0" smtClean="0">
                          <a:solidFill>
                            <a:schemeClr val="dk1"/>
                          </a:solidFill>
                          <a:latin typeface="+mn-lt"/>
                          <a:ea typeface="+mn-ea"/>
                          <a:cs typeface="+mn-cs"/>
                        </a:rPr>
                        <a:t>;</a:t>
                      </a:r>
                    </a:p>
                    <a:p>
                      <a:pPr marL="9144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800" kern="1200" baseline="0" dirty="0" smtClean="0">
                          <a:solidFill>
                            <a:schemeClr val="dk1"/>
                          </a:solidFill>
                          <a:latin typeface="+mn-lt"/>
                          <a:ea typeface="+mn-ea"/>
                          <a:cs typeface="+mn-cs"/>
                        </a:rPr>
                        <a:t> Efficacia dei provvedimenti.</a:t>
                      </a:r>
                    </a:p>
                  </a:txBody>
                  <a:tcPr/>
                </a:tc>
              </a:tr>
            </a:tbl>
          </a:graphicData>
        </a:graphic>
      </p:graphicFrame>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66243" name="Sottotitolo 2"/>
          <p:cNvSpPr>
            <a:spLocks noGrp="1"/>
          </p:cNvSpPr>
          <p:nvPr>
            <p:ph type="subTitle" idx="1"/>
          </p:nvPr>
        </p:nvSpPr>
        <p:spPr>
          <a:xfrm>
            <a:off x="755650" y="1989138"/>
            <a:ext cx="7632700" cy="3600450"/>
          </a:xfrm>
        </p:spPr>
        <p:txBody>
          <a:bodyPr/>
          <a:lstStyle/>
          <a:p>
            <a:pPr eaLnBrk="1" hangingPunct="1"/>
            <a:endParaRPr lang="it-IT" altLang="it-IT" sz="2800" b="1" dirty="0" smtClean="0">
              <a:solidFill>
                <a:schemeClr val="bg1"/>
              </a:solidFill>
            </a:endParaRPr>
          </a:p>
          <a:p>
            <a:pPr eaLnBrk="1" hangingPunct="1"/>
            <a:endParaRPr lang="it-IT" altLang="it-IT" sz="2800" b="1" dirty="0" smtClean="0">
              <a:solidFill>
                <a:schemeClr val="bg1"/>
              </a:solidFill>
            </a:endParaRPr>
          </a:p>
          <a:p>
            <a:pPr eaLnBrk="1" hangingPunct="1"/>
            <a:r>
              <a:rPr lang="it-IT" altLang="it-IT" sz="2800" b="1" dirty="0" smtClean="0">
                <a:solidFill>
                  <a:schemeClr val="bg1"/>
                </a:solidFill>
              </a:rPr>
              <a:t>Il trattamento di fine rapporto</a:t>
            </a:r>
          </a:p>
          <a:p>
            <a:pPr eaLnBrk="1" hangingPunct="1"/>
            <a:r>
              <a:rPr lang="it-IT" altLang="it-IT" sz="2800" b="1" dirty="0" smtClean="0">
                <a:solidFill>
                  <a:schemeClr val="bg1"/>
                </a:solidFill>
              </a:rPr>
              <a:t>In busta paga</a:t>
            </a:r>
          </a:p>
        </p:txBody>
      </p:sp>
      <p:sp>
        <p:nvSpPr>
          <p:cNvPr id="6" name="Segnaposto numero diapositiva 5"/>
          <p:cNvSpPr>
            <a:spLocks noGrp="1"/>
          </p:cNvSpPr>
          <p:nvPr>
            <p:ph type="sldNum" sz="quarter" idx="12"/>
          </p:nvPr>
        </p:nvSpPr>
        <p:spPr/>
        <p:txBody>
          <a:bodyPr/>
          <a:lstStyle/>
          <a:p>
            <a:pPr>
              <a:defRPr/>
            </a:pPr>
            <a:fld id="{19C6A606-B9F1-4AB1-8C0C-7BB08B998B86}" type="slidenum">
              <a:rPr lang="it-IT" smtClean="0"/>
              <a:pPr>
                <a:defRPr/>
              </a:pPr>
              <a:t>255</a:t>
            </a:fld>
            <a:endParaRPr lang="it-IT"/>
          </a:p>
        </p:txBody>
      </p:sp>
      <p:pic>
        <p:nvPicPr>
          <p:cNvPr id="26624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6624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67267" name="Sottotitolo 2"/>
          <p:cNvSpPr>
            <a:spLocks noGrp="1"/>
          </p:cNvSpPr>
          <p:nvPr>
            <p:ph type="subTitle" idx="1"/>
          </p:nvPr>
        </p:nvSpPr>
        <p:spPr>
          <a:xfrm>
            <a:off x="755650" y="1989138"/>
            <a:ext cx="7632700" cy="4464050"/>
          </a:xfrm>
        </p:spPr>
        <p:txBody>
          <a:bodyPr/>
          <a:lstStyle/>
          <a:p>
            <a:pPr eaLnBrk="1" hangingPunct="1"/>
            <a:r>
              <a:rPr lang="it-IT" altLang="it-IT" sz="2800" b="1" smtClean="0">
                <a:solidFill>
                  <a:schemeClr val="bg1"/>
                </a:solidFill>
              </a:rPr>
              <a:t>Nozione generale </a:t>
            </a:r>
          </a:p>
          <a:p>
            <a:pPr eaLnBrk="1" hangingPunct="1"/>
            <a:endParaRPr lang="it-IT" altLang="it-IT" sz="2800" b="1" smtClean="0">
              <a:solidFill>
                <a:schemeClr val="bg1"/>
              </a:solidFill>
            </a:endParaRPr>
          </a:p>
          <a:p>
            <a:pPr algn="just" eaLnBrk="1" hangingPunct="1"/>
            <a:r>
              <a:rPr lang="it-IT" altLang="it-IT" sz="2000" smtClean="0">
                <a:solidFill>
                  <a:schemeClr val="bg1"/>
                </a:solidFill>
              </a:rPr>
              <a:t>In caso di cessazione del rapporto di lavoro subordinato, qualsiasi sia la causa, il prestatore di lavoro ha diritto ad un’indennità commisurata alla retribuzione percepita ed al periodo di attività svolta presso lo stesso datore di lavoro.</a:t>
            </a:r>
          </a:p>
          <a:p>
            <a:pPr algn="just" eaLnBrk="1" hangingPunct="1"/>
            <a:endParaRPr lang="it-IT" altLang="it-IT" sz="2000" smtClean="0">
              <a:solidFill>
                <a:schemeClr val="bg1"/>
              </a:solidFill>
            </a:endParaRPr>
          </a:p>
          <a:p>
            <a:pPr algn="just" eaLnBrk="1" hangingPunct="1"/>
            <a:r>
              <a:rPr lang="it-IT" altLang="it-IT" sz="2000" smtClean="0">
                <a:solidFill>
                  <a:schemeClr val="bg1"/>
                </a:solidFill>
              </a:rPr>
              <a:t>Tale indennità ha subito, nel tempo, una radicale trasformazione che ne ha cambiato la natura, da risarcitoria (indennità di anzianità) a “retribuzione differita”, con la modifica appunto in trattamento di fine rapporto</a:t>
            </a:r>
          </a:p>
        </p:txBody>
      </p:sp>
      <p:sp>
        <p:nvSpPr>
          <p:cNvPr id="6" name="Segnaposto numero diapositiva 5"/>
          <p:cNvSpPr>
            <a:spLocks noGrp="1"/>
          </p:cNvSpPr>
          <p:nvPr>
            <p:ph type="sldNum" sz="quarter" idx="12"/>
          </p:nvPr>
        </p:nvSpPr>
        <p:spPr/>
        <p:txBody>
          <a:bodyPr/>
          <a:lstStyle/>
          <a:p>
            <a:pPr>
              <a:defRPr/>
            </a:pPr>
            <a:fld id="{9EECB4AA-BDB9-4E2E-8F80-D1BDCFBC6323}" type="slidenum">
              <a:rPr lang="it-IT" smtClean="0"/>
              <a:pPr>
                <a:defRPr/>
              </a:pPr>
              <a:t>256</a:t>
            </a:fld>
            <a:endParaRPr lang="it-IT"/>
          </a:p>
        </p:txBody>
      </p:sp>
      <p:pic>
        <p:nvPicPr>
          <p:cNvPr id="26726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6727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68291" name="Sottotitolo 2"/>
          <p:cNvSpPr>
            <a:spLocks noGrp="1"/>
          </p:cNvSpPr>
          <p:nvPr>
            <p:ph type="subTitle" idx="1"/>
          </p:nvPr>
        </p:nvSpPr>
        <p:spPr>
          <a:xfrm>
            <a:off x="755650" y="1989138"/>
            <a:ext cx="7632700" cy="4464050"/>
          </a:xfrm>
        </p:spPr>
        <p:txBody>
          <a:bodyPr/>
          <a:lstStyle/>
          <a:p>
            <a:endParaRPr lang="it-IT" altLang="it-IT" sz="2800" i="1" smtClean="0">
              <a:solidFill>
                <a:schemeClr val="bg1"/>
              </a:solidFill>
              <a:latin typeface="Arial" pitchFamily="34" charset="0"/>
              <a:cs typeface="Times New Roman" pitchFamily="18" charset="0"/>
            </a:endParaRPr>
          </a:p>
          <a:p>
            <a:r>
              <a:rPr lang="it-IT" altLang="it-IT" sz="2800" i="1" smtClean="0">
                <a:solidFill>
                  <a:schemeClr val="bg1"/>
                </a:solidFill>
                <a:cs typeface="Times New Roman" pitchFamily="18" charset="0"/>
              </a:rPr>
              <a:t>Quadro normativo</a:t>
            </a:r>
          </a:p>
          <a:p>
            <a:r>
              <a:rPr lang="it-IT" altLang="it-IT" sz="2800" smtClean="0">
                <a:solidFill>
                  <a:schemeClr val="bg1"/>
                </a:solidFill>
                <a:cs typeface="Times New Roman" pitchFamily="18" charset="0"/>
              </a:rPr>
              <a:t> </a:t>
            </a:r>
          </a:p>
          <a:p>
            <a:r>
              <a:rPr lang="it-IT" altLang="it-IT" sz="2800" smtClean="0">
                <a:solidFill>
                  <a:schemeClr val="bg1"/>
                </a:solidFill>
                <a:cs typeface="Times New Roman" pitchFamily="18" charset="0"/>
              </a:rPr>
              <a:t>Articolo 2120 del Codice civile</a:t>
            </a:r>
          </a:p>
          <a:p>
            <a:r>
              <a:rPr lang="it-IT" altLang="it-IT" sz="2800" smtClean="0">
                <a:solidFill>
                  <a:schemeClr val="bg1"/>
                </a:solidFill>
                <a:cs typeface="Times New Roman" pitchFamily="18" charset="0"/>
              </a:rPr>
              <a:t> </a:t>
            </a:r>
          </a:p>
          <a:p>
            <a:r>
              <a:rPr lang="it-IT" altLang="it-IT" sz="2800" smtClean="0">
                <a:solidFill>
                  <a:schemeClr val="bg1"/>
                </a:solidFill>
                <a:cs typeface="Times New Roman" pitchFamily="18" charset="0"/>
              </a:rPr>
              <a:t>Legge n. 297 del 29/05/1982</a:t>
            </a:r>
          </a:p>
          <a:p>
            <a:pPr>
              <a:lnSpc>
                <a:spcPts val="1000"/>
              </a:lnSpc>
            </a:pPr>
            <a:r>
              <a:rPr lang="it-IT" altLang="it-IT" sz="2800" smtClean="0">
                <a:solidFill>
                  <a:schemeClr val="bg1"/>
                </a:solidFill>
                <a:cs typeface="Times New Roman" pitchFamily="18" charset="0"/>
              </a:rPr>
              <a:t> </a:t>
            </a:r>
          </a:p>
        </p:txBody>
      </p:sp>
      <p:sp>
        <p:nvSpPr>
          <p:cNvPr id="6" name="Segnaposto numero diapositiva 5"/>
          <p:cNvSpPr>
            <a:spLocks noGrp="1"/>
          </p:cNvSpPr>
          <p:nvPr>
            <p:ph type="sldNum" sz="quarter" idx="12"/>
          </p:nvPr>
        </p:nvSpPr>
        <p:spPr/>
        <p:txBody>
          <a:bodyPr/>
          <a:lstStyle/>
          <a:p>
            <a:pPr>
              <a:defRPr/>
            </a:pPr>
            <a:fld id="{06D2B38C-A876-431E-934A-619D8A51A43E}" type="slidenum">
              <a:rPr lang="it-IT" smtClean="0"/>
              <a:pPr>
                <a:defRPr/>
              </a:pPr>
              <a:t>257</a:t>
            </a:fld>
            <a:endParaRPr lang="it-IT"/>
          </a:p>
        </p:txBody>
      </p:sp>
      <p:pic>
        <p:nvPicPr>
          <p:cNvPr id="26829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6829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69315" name="Sottotitolo 2"/>
          <p:cNvSpPr>
            <a:spLocks noGrp="1"/>
          </p:cNvSpPr>
          <p:nvPr>
            <p:ph type="subTitle" idx="1"/>
          </p:nvPr>
        </p:nvSpPr>
        <p:spPr>
          <a:xfrm>
            <a:off x="179388" y="1989138"/>
            <a:ext cx="8785225" cy="4464050"/>
          </a:xfrm>
          <a:ln>
            <a:solidFill>
              <a:schemeClr val="accent1"/>
            </a:solidFill>
          </a:ln>
        </p:spPr>
        <p:txBody>
          <a:bodyPr/>
          <a:lstStyle/>
          <a:p>
            <a:pPr algn="just"/>
            <a:r>
              <a:rPr lang="it-IT" altLang="it-IT" sz="2000" b="1" i="1" smtClean="0">
                <a:solidFill>
                  <a:schemeClr val="bg1"/>
                </a:solidFill>
                <a:cs typeface="Times New Roman" pitchFamily="18" charset="0"/>
              </a:rPr>
              <a:t>L'articolo 2120 </a:t>
            </a:r>
            <a:r>
              <a:rPr lang="it-IT" altLang="it-IT" sz="2000" i="1" smtClean="0">
                <a:solidFill>
                  <a:schemeClr val="bg1"/>
                </a:solidFill>
                <a:cs typeface="Times New Roman" pitchFamily="18" charset="0"/>
              </a:rPr>
              <a:t>del codice civile prevede che in ogni caso di cessazione del rapporto di lavoro subordinato, il prestatore di lavoro ha diritto ad un trattamento di fine rapporto. Tale trattamento si calcola sommando per ciascun anno di servizio una quota pari e comunque non superiore all'importo della retribuzione dovuta per l'anno stesso divisa per 13,5 e al netto del contributo INPS dello 0,5%.</a:t>
            </a:r>
          </a:p>
          <a:p>
            <a:pPr algn="just"/>
            <a:endParaRPr lang="it-IT" altLang="it-IT" sz="2000" i="1" smtClean="0">
              <a:solidFill>
                <a:schemeClr val="bg1"/>
              </a:solidFill>
              <a:cs typeface="Times New Roman" pitchFamily="18" charset="0"/>
            </a:endParaRPr>
          </a:p>
          <a:p>
            <a:pPr algn="just"/>
            <a:r>
              <a:rPr lang="it-IT" altLang="it-IT" sz="2000" i="1" smtClean="0">
                <a:solidFill>
                  <a:schemeClr val="bg1"/>
                </a:solidFill>
                <a:cs typeface="Times New Roman" pitchFamily="18" charset="0"/>
              </a:rPr>
              <a:t>La quota è proporzionalmente ridotta per le frazioni di anno, computandosi come mese intero le frazioni di mese uguali o superiori a 15 giorni.</a:t>
            </a:r>
          </a:p>
          <a:p>
            <a:pPr algn="just"/>
            <a:endParaRPr lang="it-IT" altLang="it-IT" sz="2000" i="1" smtClean="0">
              <a:solidFill>
                <a:schemeClr val="bg1"/>
              </a:solidFill>
              <a:cs typeface="Times New Roman" pitchFamily="18" charset="0"/>
            </a:endParaRPr>
          </a:p>
          <a:p>
            <a:pPr algn="just"/>
            <a:r>
              <a:rPr lang="it-IT" altLang="it-IT" sz="2000" b="1" i="1" smtClean="0">
                <a:solidFill>
                  <a:schemeClr val="bg1"/>
                </a:solidFill>
                <a:cs typeface="Times New Roman" pitchFamily="18" charset="0"/>
              </a:rPr>
              <a:t>Salvo diversa previsione dei Contratti collettivi, la retribuzione annua utile </a:t>
            </a:r>
            <a:r>
              <a:rPr lang="it-IT" altLang="it-IT" sz="2000" i="1" u="sng" smtClean="0">
                <a:solidFill>
                  <a:schemeClr val="bg1"/>
                </a:solidFill>
                <a:cs typeface="Times New Roman" pitchFamily="18" charset="0"/>
              </a:rPr>
              <a:t>per il calcolo del TFR comprende tutte le somme, compreso l'equivalente delle prestazioni in natura, corrisposte in dipendenza del rapporto di lavoro in modo non occasionale ed escludendo gli importi erogati a titolo di rimborso spese.</a:t>
            </a:r>
          </a:p>
          <a:p>
            <a:pPr>
              <a:lnSpc>
                <a:spcPts val="1000"/>
              </a:lnSpc>
            </a:pPr>
            <a:endParaRPr lang="it-IT" altLang="it-IT" sz="2800" u="sng" smtClean="0">
              <a:solidFill>
                <a:schemeClr val="bg1"/>
              </a:solidFill>
              <a:latin typeface="Arial" pitchFamily="34" charset="0"/>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5D610DBA-5255-45DE-BFDE-4340EFCDF7B9}" type="slidenum">
              <a:rPr lang="it-IT" smtClean="0"/>
              <a:pPr>
                <a:defRPr/>
              </a:pPr>
              <a:t>258</a:t>
            </a:fld>
            <a:endParaRPr lang="it-IT"/>
          </a:p>
        </p:txBody>
      </p:sp>
      <p:pic>
        <p:nvPicPr>
          <p:cNvPr id="26931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6931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70339" name="Sottotitolo 2"/>
          <p:cNvSpPr>
            <a:spLocks noGrp="1"/>
          </p:cNvSpPr>
          <p:nvPr>
            <p:ph type="subTitle" idx="1"/>
          </p:nvPr>
        </p:nvSpPr>
        <p:spPr>
          <a:xfrm>
            <a:off x="179388" y="1989138"/>
            <a:ext cx="8785225" cy="4464050"/>
          </a:xfrm>
          <a:ln>
            <a:solidFill>
              <a:schemeClr val="accent1"/>
            </a:solidFill>
          </a:ln>
        </p:spPr>
        <p:txBody>
          <a:bodyPr/>
          <a:lstStyle/>
          <a:p>
            <a:pPr algn="just"/>
            <a:endParaRPr lang="it-IT" altLang="it-IT" sz="1800" i="1" smtClean="0">
              <a:solidFill>
                <a:schemeClr val="bg1"/>
              </a:solidFill>
              <a:latin typeface="Arial" pitchFamily="34" charset="0"/>
              <a:cs typeface="Times New Roman" pitchFamily="18" charset="0"/>
            </a:endParaRPr>
          </a:p>
          <a:p>
            <a:pPr algn="just"/>
            <a:endParaRPr lang="it-IT" altLang="it-IT" sz="1800" i="1" smtClean="0">
              <a:solidFill>
                <a:schemeClr val="bg1"/>
              </a:solidFill>
              <a:latin typeface="Arial" pitchFamily="34" charset="0"/>
              <a:cs typeface="Times New Roman" pitchFamily="18" charset="0"/>
            </a:endParaRPr>
          </a:p>
          <a:p>
            <a:pPr algn="just"/>
            <a:endParaRPr lang="it-IT" altLang="it-IT" sz="1800" i="1" smtClean="0">
              <a:solidFill>
                <a:schemeClr val="bg1"/>
              </a:solidFill>
              <a:latin typeface="Arial" pitchFamily="34" charset="0"/>
              <a:cs typeface="Times New Roman" pitchFamily="18" charset="0"/>
            </a:endParaRPr>
          </a:p>
          <a:p>
            <a:pPr algn="just"/>
            <a:r>
              <a:rPr lang="it-IT" altLang="it-IT" sz="2000" i="1" smtClean="0">
                <a:solidFill>
                  <a:schemeClr val="bg1"/>
                </a:solidFill>
                <a:cs typeface="Times New Roman" pitchFamily="18" charset="0"/>
              </a:rPr>
              <a:t>Il TFR, con esclusione della quota maturata nell'anno, è incrementato, su base composta, al 31 dicembre di ogni anno, con l'applicazione di un tasso costituito dall'1,5% in misura fissa e dal 75% dell'aumento dell'indice dei prezzi al consumo per le famiglie di operai ed impiegati, accertato dall'ISTAT, rispetto al mese di dicembre dell'anno precedente.</a:t>
            </a:r>
          </a:p>
          <a:p>
            <a:pPr algn="just"/>
            <a:r>
              <a:rPr lang="it-IT" altLang="it-IT" sz="2000" i="1" smtClean="0">
                <a:solidFill>
                  <a:schemeClr val="bg1"/>
                </a:solidFill>
                <a:cs typeface="Times New Roman" pitchFamily="18" charset="0"/>
              </a:rPr>
              <a:t>La rivalutazione così determinata va diminuita dell'imposta sostitutiva calcolata applicando l'aliquota dell'11% sulle rivalutazioni maturate fino al 31.12.2014; mentre per le rivalutazioni maturate dal 2015 tale aliquota è pari al 17%.</a:t>
            </a:r>
          </a:p>
          <a:p>
            <a:pPr algn="just"/>
            <a:r>
              <a:rPr lang="it-IT" altLang="it-IT" sz="2000" i="1" smtClean="0">
                <a:solidFill>
                  <a:schemeClr val="bg1"/>
                </a:solidFill>
                <a:cs typeface="Times New Roman" pitchFamily="18" charset="0"/>
              </a:rPr>
              <a:t>se.</a:t>
            </a:r>
          </a:p>
          <a:p>
            <a:pPr>
              <a:lnSpc>
                <a:spcPts val="1000"/>
              </a:lnSpc>
            </a:pPr>
            <a:r>
              <a:rPr lang="it-IT" altLang="it-IT" sz="2000" smtClean="0">
                <a:solidFill>
                  <a:schemeClr val="bg1"/>
                </a:solidFill>
                <a:cs typeface="Times New Roman" pitchFamily="18" charset="0"/>
              </a:rPr>
              <a:t> </a:t>
            </a:r>
          </a:p>
        </p:txBody>
      </p:sp>
      <p:sp>
        <p:nvSpPr>
          <p:cNvPr id="6" name="Segnaposto numero diapositiva 5"/>
          <p:cNvSpPr>
            <a:spLocks noGrp="1"/>
          </p:cNvSpPr>
          <p:nvPr>
            <p:ph type="sldNum" sz="quarter" idx="12"/>
          </p:nvPr>
        </p:nvSpPr>
        <p:spPr/>
        <p:txBody>
          <a:bodyPr/>
          <a:lstStyle/>
          <a:p>
            <a:pPr>
              <a:defRPr/>
            </a:pPr>
            <a:fld id="{3D4C4886-A0C9-440A-B2B2-EA730402A806}" type="slidenum">
              <a:rPr lang="it-IT" smtClean="0"/>
              <a:pPr>
                <a:defRPr/>
              </a:pPr>
              <a:t>259</a:t>
            </a:fld>
            <a:endParaRPr lang="it-IT"/>
          </a:p>
        </p:txBody>
      </p:sp>
      <p:pic>
        <p:nvPicPr>
          <p:cNvPr id="27034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7034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10FEA8C-8D7A-428A-9EAB-D89E60736815}" type="slidenum">
              <a:rPr lang="it-IT" smtClean="0">
                <a:solidFill>
                  <a:prstClr val="white">
                    <a:tint val="75000"/>
                  </a:prstClr>
                </a:solidFill>
              </a:rPr>
              <a:pPr>
                <a:defRPr/>
              </a:pPr>
              <a:t>26</a:t>
            </a:fld>
            <a:endParaRPr lang="it-IT">
              <a:solidFill>
                <a:prstClr val="white">
                  <a:tint val="75000"/>
                </a:prstClr>
              </a:solidFill>
            </a:endParaRPr>
          </a:p>
        </p:txBody>
      </p:sp>
      <p:pic>
        <p:nvPicPr>
          <p:cNvPr id="4710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soggettiva del contratto collettivo</a:t>
            </a:r>
            <a:endParaRPr lang="it-IT" sz="2800" b="1" spc="-10" dirty="0">
              <a:solidFill>
                <a:prstClr val="black"/>
              </a:solidFill>
              <a:ea typeface="Calibri"/>
            </a:endParaRPr>
          </a:p>
          <a:p>
            <a:pPr fontAlgn="auto">
              <a:spcAft>
                <a:spcPts val="0"/>
              </a:spcAft>
              <a:defRPr/>
            </a:pPr>
            <a:endParaRPr lang="it-IT" sz="2400" b="1" dirty="0" smtClean="0">
              <a:solidFill>
                <a:sysClr val="windowText" lastClr="000000"/>
              </a:solidFill>
            </a:endParaRPr>
          </a:p>
          <a:p>
            <a:pPr fontAlgn="auto">
              <a:spcAft>
                <a:spcPts val="0"/>
              </a:spcAft>
              <a:defRPr/>
            </a:pPr>
            <a:r>
              <a:rPr lang="it-IT" sz="2400" b="1" dirty="0" smtClean="0">
                <a:solidFill>
                  <a:sysClr val="windowText" lastClr="000000"/>
                </a:solidFill>
              </a:rPr>
              <a:t>Adesione esplicita</a:t>
            </a:r>
          </a:p>
          <a:p>
            <a:pPr fontAlgn="auto">
              <a:spcAft>
                <a:spcPts val="0"/>
              </a:spcAft>
              <a:defRPr/>
            </a:pPr>
            <a:endParaRPr lang="it-IT" sz="3000" b="1"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i="1" dirty="0">
                <a:solidFill>
                  <a:sysClr val="windowText" lastClr="000000"/>
                </a:solidFill>
              </a:rPr>
              <a:t>Le parti possono stabilire un’applicazione parziale del contratto</a:t>
            </a:r>
            <a:r>
              <a:rPr lang="it-IT" sz="2000" dirty="0">
                <a:solidFill>
                  <a:sysClr val="windowText" lastClr="000000"/>
                </a:solidFill>
              </a:rPr>
              <a:t>, ad esempio escludendo singole clausole che vincolano il datore di lavoro a determinati </a:t>
            </a:r>
            <a:r>
              <a:rPr lang="it-IT" sz="2000" dirty="0" smtClean="0">
                <a:solidFill>
                  <a:sysClr val="windowText" lastClr="000000"/>
                </a:solidFill>
              </a:rPr>
              <a:t>comportamenti</a:t>
            </a:r>
          </a:p>
          <a:p>
            <a:pPr marL="342900" indent="-342900" algn="just" fontAlgn="auto">
              <a:spcAft>
                <a:spcPts val="0"/>
              </a:spcAft>
              <a:buFont typeface="Arial" panose="020B0604020202020204" pitchFamily="34" charset="0"/>
              <a:buChar char="•"/>
              <a:defRPr/>
            </a:pPr>
            <a:endParaRPr lang="it-IT" sz="2000" dirty="0">
              <a:solidFill>
                <a:sysClr val="windowText" lastClr="000000"/>
              </a:solidFill>
            </a:endParaRPr>
          </a:p>
          <a:p>
            <a:pPr lvl="1" algn="just" fontAlgn="auto">
              <a:spcAft>
                <a:spcPts val="0"/>
              </a:spcAft>
              <a:defRPr/>
            </a:pPr>
            <a:r>
              <a:rPr lang="it-IT" sz="1600" dirty="0">
                <a:solidFill>
                  <a:sysClr val="windowText" lastClr="000000"/>
                </a:solidFill>
              </a:rPr>
              <a:t>Es. «…per tutto quanto non espressamente previsto nel contratto individuale, le parti rinviano alle norme di legge e, per le sole parti definite normativa e retributiva, alle disposizioni del contratto collettivo nazionale vigente individuato come….»</a:t>
            </a:r>
          </a:p>
          <a:p>
            <a:pPr lvl="1" algn="just" fontAlgn="auto">
              <a:spcAft>
                <a:spcPts val="0"/>
              </a:spcAft>
              <a:defRPr/>
            </a:pPr>
            <a:endParaRPr lang="it-IT" sz="1600" dirty="0">
              <a:solidFill>
                <a:sysClr val="windowText" lastClr="000000"/>
              </a:solidFill>
            </a:endParaRPr>
          </a:p>
          <a:p>
            <a:pPr algn="just" fontAlgn="auto">
              <a:spcAft>
                <a:spcPts val="0"/>
              </a:spcAft>
              <a:defRPr/>
            </a:pPr>
            <a:endParaRPr lang="it-IT" sz="2000" dirty="0">
              <a:solidFill>
                <a:sysClr val="windowText" lastClr="000000"/>
              </a:solidFill>
            </a:endParaRPr>
          </a:p>
        </p:txBody>
      </p:sp>
      <p:pic>
        <p:nvPicPr>
          <p:cNvPr id="4711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71363" name="Sottotitolo 2"/>
          <p:cNvSpPr>
            <a:spLocks noGrp="1"/>
          </p:cNvSpPr>
          <p:nvPr>
            <p:ph type="subTitle" idx="1"/>
          </p:nvPr>
        </p:nvSpPr>
        <p:spPr>
          <a:xfrm>
            <a:off x="179388" y="1989138"/>
            <a:ext cx="8785225" cy="4464050"/>
          </a:xfrm>
          <a:ln>
            <a:solidFill>
              <a:schemeClr val="accent1"/>
            </a:solidFill>
          </a:ln>
        </p:spPr>
        <p:txBody>
          <a:bodyPr/>
          <a:lstStyle/>
          <a:p>
            <a:pPr algn="just"/>
            <a:endParaRPr lang="it-IT" altLang="it-IT" sz="1800" i="1" smtClean="0">
              <a:solidFill>
                <a:schemeClr val="bg1"/>
              </a:solidFill>
              <a:latin typeface="Arial" pitchFamily="34" charset="0"/>
              <a:cs typeface="Times New Roman" pitchFamily="18" charset="0"/>
            </a:endParaRPr>
          </a:p>
          <a:p>
            <a:pPr algn="just"/>
            <a:endParaRPr lang="it-IT" altLang="it-IT" sz="1800" i="1" smtClean="0">
              <a:solidFill>
                <a:schemeClr val="bg1"/>
              </a:solidFill>
              <a:latin typeface="Arial" pitchFamily="34" charset="0"/>
              <a:cs typeface="Times New Roman" pitchFamily="18" charset="0"/>
            </a:endParaRPr>
          </a:p>
          <a:p>
            <a:pPr algn="just"/>
            <a:endParaRPr lang="it-IT" altLang="it-IT" sz="1800" i="1" smtClean="0">
              <a:solidFill>
                <a:schemeClr val="bg1"/>
              </a:solidFill>
              <a:latin typeface="Arial" pitchFamily="34" charset="0"/>
              <a:cs typeface="Times New Roman" pitchFamily="18" charset="0"/>
            </a:endParaRPr>
          </a:p>
          <a:p>
            <a:pPr algn="just"/>
            <a:r>
              <a:rPr lang="it-IT" altLang="it-IT" sz="2000" b="1" i="1" smtClean="0">
                <a:solidFill>
                  <a:schemeClr val="bg1"/>
                </a:solidFill>
                <a:cs typeface="Times New Roman" pitchFamily="18" charset="0"/>
              </a:rPr>
              <a:t>La contrattazione collettiva </a:t>
            </a:r>
            <a:r>
              <a:rPr lang="it-IT" altLang="it-IT" sz="2000" i="1" smtClean="0">
                <a:solidFill>
                  <a:schemeClr val="bg1"/>
                </a:solidFill>
                <a:cs typeface="Times New Roman" pitchFamily="18" charset="0"/>
              </a:rPr>
              <a:t>può includere o escludere alcuni emolumenti dalla base di calcolo del TFR. </a:t>
            </a:r>
            <a:r>
              <a:rPr lang="it-IT" altLang="it-IT" sz="2000" b="1" i="1" smtClean="0">
                <a:solidFill>
                  <a:schemeClr val="bg1"/>
                </a:solidFill>
                <a:cs typeface="Times New Roman" pitchFamily="18" charset="0"/>
              </a:rPr>
              <a:t>Questa facoltà è riconosciuta dalla legge tanto alla contrattazione nazionale quanto a quella aziendale</a:t>
            </a:r>
            <a:r>
              <a:rPr lang="it-IT" altLang="it-IT" sz="2000" i="1" smtClean="0">
                <a:solidFill>
                  <a:schemeClr val="bg1"/>
                </a:solidFill>
                <a:cs typeface="Times New Roman" pitchFamily="18" charset="0"/>
              </a:rPr>
              <a:t> (Cass. 5 agosto 2005 n. 16549).</a:t>
            </a:r>
            <a:r>
              <a:rPr lang="it-IT" altLang="it-IT" sz="2000" smtClean="0">
                <a:solidFill>
                  <a:schemeClr val="bg1"/>
                </a:solidFill>
                <a:cs typeface="Times New Roman" pitchFamily="18" charset="0"/>
              </a:rPr>
              <a:t> </a:t>
            </a:r>
          </a:p>
        </p:txBody>
      </p:sp>
      <p:sp>
        <p:nvSpPr>
          <p:cNvPr id="6" name="Segnaposto numero diapositiva 5"/>
          <p:cNvSpPr>
            <a:spLocks noGrp="1"/>
          </p:cNvSpPr>
          <p:nvPr>
            <p:ph type="sldNum" sz="quarter" idx="12"/>
          </p:nvPr>
        </p:nvSpPr>
        <p:spPr/>
        <p:txBody>
          <a:bodyPr/>
          <a:lstStyle/>
          <a:p>
            <a:pPr>
              <a:defRPr/>
            </a:pPr>
            <a:fld id="{810B883D-C856-4AC8-9067-D698E9725751}" type="slidenum">
              <a:rPr lang="it-IT" smtClean="0"/>
              <a:pPr>
                <a:defRPr/>
              </a:pPr>
              <a:t>260</a:t>
            </a:fld>
            <a:endParaRPr lang="it-IT"/>
          </a:p>
        </p:txBody>
      </p:sp>
      <p:pic>
        <p:nvPicPr>
          <p:cNvPr id="27136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7136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72387" name="Sottotitolo 2"/>
          <p:cNvSpPr>
            <a:spLocks noGrp="1"/>
          </p:cNvSpPr>
          <p:nvPr>
            <p:ph type="subTitle" idx="1"/>
          </p:nvPr>
        </p:nvSpPr>
        <p:spPr>
          <a:xfrm>
            <a:off x="179388" y="1989138"/>
            <a:ext cx="8785225" cy="4464050"/>
          </a:xfrm>
        </p:spPr>
        <p:txBody>
          <a:bodyPr/>
          <a:lstStyle/>
          <a:p>
            <a:endParaRPr lang="it-IT" altLang="it-IT" sz="1800" b="1" smtClean="0">
              <a:solidFill>
                <a:schemeClr val="bg1"/>
              </a:solidFill>
              <a:latin typeface="Arial" pitchFamily="34" charset="0"/>
              <a:cs typeface="Times New Roman" pitchFamily="18" charset="0"/>
            </a:endParaRPr>
          </a:p>
          <a:p>
            <a:pPr algn="just"/>
            <a:r>
              <a:rPr lang="it-IT" altLang="it-IT" sz="2000" smtClean="0">
                <a:solidFill>
                  <a:schemeClr val="bg1"/>
                </a:solidFill>
                <a:cs typeface="Times New Roman" pitchFamily="18" charset="0"/>
              </a:rPr>
              <a:t>Si deve trattare di una previsione chiara ed univoca, </a:t>
            </a:r>
            <a:r>
              <a:rPr lang="it-IT" altLang="it-IT" sz="2000" b="1" smtClean="0">
                <a:solidFill>
                  <a:schemeClr val="bg1"/>
                </a:solidFill>
                <a:cs typeface="Times New Roman" pitchFamily="18" charset="0"/>
              </a:rPr>
              <a:t>contenuta in contratti collettivi che siano stati stipulati dopo l’entrata in vigore della legge n. 297/82 </a:t>
            </a:r>
            <a:r>
              <a:rPr lang="it-IT" altLang="it-IT" sz="2000" smtClean="0">
                <a:solidFill>
                  <a:schemeClr val="bg1"/>
                </a:solidFill>
                <a:cs typeface="Times New Roman" pitchFamily="18" charset="0"/>
              </a:rPr>
              <a:t>(Cass. 5 novembre 2003 n. 16618). Quanto all’efficacia temporale delle disposizioni del contratto collettivo che fissano la retribuzione utile, occorre inoltre tener presente che se interviene una disciplina collettiva a modificare la precedente, l’innovazione è valida per il futuro, con salvezza dei diritti quesiti dei lavoratori, e non produce effetto sulle quote già accantonate nel corso del rapporto di lavoro (Cass. 14 agosto 2004 n.15889).</a:t>
            </a:r>
          </a:p>
          <a:p>
            <a:pPr algn="just"/>
            <a:r>
              <a:rPr lang="it-IT" altLang="it-IT" sz="2000" smtClean="0">
                <a:solidFill>
                  <a:schemeClr val="bg1"/>
                </a:solidFill>
                <a:cs typeface="Times New Roman" pitchFamily="18" charset="0"/>
              </a:rPr>
              <a:t>Come già chiarito in precedenza </a:t>
            </a:r>
            <a:r>
              <a:rPr lang="it-IT" altLang="it-IT" sz="2000" b="1" smtClean="0">
                <a:solidFill>
                  <a:schemeClr val="bg1"/>
                </a:solidFill>
                <a:cs typeface="Times New Roman" pitchFamily="18" charset="0"/>
              </a:rPr>
              <a:t>la contrattazione collettiva non può attribuire effetto retroattivo</a:t>
            </a:r>
            <a:r>
              <a:rPr lang="it-IT" altLang="it-IT" sz="2000" smtClean="0">
                <a:solidFill>
                  <a:schemeClr val="bg1"/>
                </a:solidFill>
                <a:cs typeface="Times New Roman" pitchFamily="18" charset="0"/>
              </a:rPr>
              <a:t> all'individuazione delle somme che formano la retribuzione utile per il TFR, "essendo tale pattuizione nulla per contrasto con i principi inderogabili di norma di legge" (Cass. n. 16549/2005 e Cass. 8 gennaio 2003 n. 96).</a:t>
            </a:r>
          </a:p>
        </p:txBody>
      </p:sp>
      <p:sp>
        <p:nvSpPr>
          <p:cNvPr id="6" name="Segnaposto numero diapositiva 5"/>
          <p:cNvSpPr>
            <a:spLocks noGrp="1"/>
          </p:cNvSpPr>
          <p:nvPr>
            <p:ph type="sldNum" sz="quarter" idx="12"/>
          </p:nvPr>
        </p:nvSpPr>
        <p:spPr/>
        <p:txBody>
          <a:bodyPr/>
          <a:lstStyle/>
          <a:p>
            <a:pPr>
              <a:defRPr/>
            </a:pPr>
            <a:fld id="{63E29FFA-5B37-4E63-996E-05F7CEAC85F6}" type="slidenum">
              <a:rPr lang="it-IT" smtClean="0"/>
              <a:pPr>
                <a:defRPr/>
              </a:pPr>
              <a:t>261</a:t>
            </a:fld>
            <a:endParaRPr lang="it-IT"/>
          </a:p>
        </p:txBody>
      </p:sp>
      <p:pic>
        <p:nvPicPr>
          <p:cNvPr id="27238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7239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73411" name="Sottotitolo 2"/>
          <p:cNvSpPr>
            <a:spLocks noGrp="1"/>
          </p:cNvSpPr>
          <p:nvPr>
            <p:ph type="subTitle" idx="1"/>
          </p:nvPr>
        </p:nvSpPr>
        <p:spPr>
          <a:xfrm>
            <a:off x="179388" y="1989138"/>
            <a:ext cx="8785225" cy="4464050"/>
          </a:xfrm>
        </p:spPr>
        <p:txBody>
          <a:bodyPr/>
          <a:lstStyle/>
          <a:p>
            <a:endParaRPr lang="it-IT" altLang="it-IT" sz="1800" b="1" smtClean="0">
              <a:solidFill>
                <a:schemeClr val="bg1"/>
              </a:solidFill>
              <a:latin typeface="Arial" pitchFamily="34" charset="0"/>
              <a:cs typeface="Times New Roman" pitchFamily="18" charset="0"/>
            </a:endParaRPr>
          </a:p>
          <a:p>
            <a:pPr algn="just"/>
            <a:endParaRPr lang="it-IT" altLang="it-IT" sz="2000" smtClean="0">
              <a:solidFill>
                <a:schemeClr val="bg1"/>
              </a:solidFill>
              <a:cs typeface="Times New Roman" pitchFamily="18" charset="0"/>
            </a:endParaRP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Parimenti, le eventuali deroghe al disposto normativo devono essere indicate in modo </a:t>
            </a:r>
            <a:r>
              <a:rPr lang="it-IT" altLang="it-IT" sz="2000" b="1" smtClean="0">
                <a:solidFill>
                  <a:schemeClr val="bg1"/>
                </a:solidFill>
                <a:cs typeface="Times New Roman" pitchFamily="18" charset="0"/>
              </a:rPr>
              <a:t>chiaro ed univoco </a:t>
            </a:r>
            <a:r>
              <a:rPr lang="it-IT" altLang="it-IT" sz="2000" smtClean="0">
                <a:solidFill>
                  <a:schemeClr val="bg1"/>
                </a:solidFill>
                <a:cs typeface="Times New Roman" pitchFamily="18" charset="0"/>
              </a:rPr>
              <a:t>(Corte di Cassazione, sentenza del 5 novembre 2003, n. 16618) e comunque presuppore il </a:t>
            </a:r>
            <a:r>
              <a:rPr lang="it-IT" altLang="it-IT" sz="2000" b="1" smtClean="0">
                <a:solidFill>
                  <a:schemeClr val="bg1"/>
                </a:solidFill>
                <a:cs typeface="Times New Roman" pitchFamily="18" charset="0"/>
              </a:rPr>
              <a:t>rispetto del precetto costituzionale </a:t>
            </a:r>
            <a:r>
              <a:rPr lang="it-IT" altLang="it-IT" sz="2000" smtClean="0">
                <a:solidFill>
                  <a:schemeClr val="bg1"/>
                </a:solidFill>
                <a:cs typeface="Times New Roman" pitchFamily="18" charset="0"/>
              </a:rPr>
              <a:t>(art. 36) sull’adeguatezza della retribuzione e del principio di equità (Corte di Cassazione, sentenza del (21 novembre 1998, n. 11815).</a:t>
            </a:r>
          </a:p>
          <a:p>
            <a:pPr algn="just"/>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4E9F9296-0B14-4400-A3EE-0711BBB126E3}" type="slidenum">
              <a:rPr lang="it-IT" smtClean="0"/>
              <a:pPr>
                <a:defRPr/>
              </a:pPr>
              <a:t>262</a:t>
            </a:fld>
            <a:endParaRPr lang="it-IT"/>
          </a:p>
        </p:txBody>
      </p:sp>
      <p:pic>
        <p:nvPicPr>
          <p:cNvPr id="27341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7341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74435" name="Sottotitolo 2"/>
          <p:cNvSpPr>
            <a:spLocks noGrp="1"/>
          </p:cNvSpPr>
          <p:nvPr>
            <p:ph type="subTitle" idx="1"/>
          </p:nvPr>
        </p:nvSpPr>
        <p:spPr>
          <a:xfrm>
            <a:off x="179388" y="1628775"/>
            <a:ext cx="8785225" cy="5113338"/>
          </a:xfrm>
        </p:spPr>
        <p:txBody>
          <a:bodyPr/>
          <a:lstStyle/>
          <a:p>
            <a:r>
              <a:rPr lang="it-IT" altLang="it-IT" sz="2000" b="1" i="1" smtClean="0">
                <a:solidFill>
                  <a:schemeClr val="bg1"/>
                </a:solidFill>
                <a:cs typeface="Times New Roman" pitchFamily="18" charset="0"/>
              </a:rPr>
              <a:t>METALMECCANICA - INDUSTRIA</a:t>
            </a:r>
          </a:p>
          <a:p>
            <a:endParaRPr lang="it-IT" altLang="it-IT" sz="2000" i="1" smtClean="0">
              <a:solidFill>
                <a:schemeClr val="bg1"/>
              </a:solidFill>
              <a:cs typeface="Times New Roman" pitchFamily="18" charset="0"/>
            </a:endParaRPr>
          </a:p>
          <a:p>
            <a:r>
              <a:rPr lang="it-IT" altLang="it-IT" sz="2000" i="1" smtClean="0">
                <a:solidFill>
                  <a:schemeClr val="bg1"/>
                </a:solidFill>
                <a:cs typeface="Times New Roman" pitchFamily="18" charset="0"/>
              </a:rPr>
              <a:t>Art. 5 Trattamento di fine rapporto</a:t>
            </a:r>
          </a:p>
          <a:p>
            <a:r>
              <a:rPr lang="it-IT" altLang="it-IT" sz="2000" i="1" smtClean="0">
                <a:solidFill>
                  <a:schemeClr val="bg1"/>
                </a:solidFill>
                <a:cs typeface="Times New Roman" pitchFamily="18" charset="0"/>
              </a:rPr>
              <a:t> </a:t>
            </a:r>
          </a:p>
          <a:p>
            <a:r>
              <a:rPr lang="it-IT" altLang="it-IT" sz="2000" i="1" smtClean="0">
                <a:solidFill>
                  <a:schemeClr val="bg1"/>
                </a:solidFill>
                <a:cs typeface="Times New Roman" pitchFamily="18" charset="0"/>
              </a:rPr>
              <a:t>All’atto della risoluzione del rapporto l’azienda corrisponderà al lavoratore un trattamento di fine rapporto da calcolarsi secondo quanto disposto dall’art. 2120 del Codice civile e dalla legge 29/5/1982, n. 297, dal D.Lgs. 5/12/2005, n. 252 e successive modifiche; il pagamento del trattamento di fine rapporto avverrà entro 30 giorni dalla data di pubblicazione dell’indice Istat da utilizzare ai fini della rivalutazione del fondo T.F.R..</a:t>
            </a:r>
          </a:p>
          <a:p>
            <a:pPr algn="just"/>
            <a:r>
              <a:rPr lang="it-IT" altLang="it-IT" sz="2000" i="1" smtClean="0">
                <a:solidFill>
                  <a:schemeClr val="bg1"/>
                </a:solidFill>
                <a:cs typeface="Times New Roman" pitchFamily="18" charset="0"/>
              </a:rPr>
              <a:t> </a:t>
            </a:r>
          </a:p>
        </p:txBody>
      </p:sp>
      <p:sp>
        <p:nvSpPr>
          <p:cNvPr id="6" name="Segnaposto numero diapositiva 5"/>
          <p:cNvSpPr>
            <a:spLocks noGrp="1"/>
          </p:cNvSpPr>
          <p:nvPr>
            <p:ph type="sldNum" sz="quarter" idx="12"/>
          </p:nvPr>
        </p:nvSpPr>
        <p:spPr/>
        <p:txBody>
          <a:bodyPr/>
          <a:lstStyle/>
          <a:p>
            <a:pPr>
              <a:defRPr/>
            </a:pPr>
            <a:fld id="{552DC751-14C0-4EB8-92A7-9BDEBC1F2CEF}" type="slidenum">
              <a:rPr lang="it-IT" smtClean="0"/>
              <a:pPr>
                <a:defRPr/>
              </a:pPr>
              <a:t>263</a:t>
            </a:fld>
            <a:endParaRPr lang="it-IT"/>
          </a:p>
        </p:txBody>
      </p:sp>
      <p:pic>
        <p:nvPicPr>
          <p:cNvPr id="27443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7443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75459" name="Sottotitolo 2"/>
          <p:cNvSpPr>
            <a:spLocks noGrp="1"/>
          </p:cNvSpPr>
          <p:nvPr>
            <p:ph type="subTitle" idx="1"/>
          </p:nvPr>
        </p:nvSpPr>
        <p:spPr>
          <a:xfrm>
            <a:off x="179388" y="1628775"/>
            <a:ext cx="8785225" cy="5113338"/>
          </a:xfrm>
        </p:spPr>
        <p:txBody>
          <a:bodyPr/>
          <a:lstStyle/>
          <a:p>
            <a:r>
              <a:rPr lang="it-IT" altLang="it-IT" sz="2000" i="1" smtClean="0">
                <a:solidFill>
                  <a:schemeClr val="bg1"/>
                </a:solidFill>
                <a:cs typeface="Times New Roman" pitchFamily="18" charset="0"/>
              </a:rPr>
              <a:t>- Dichiarazione a verbale -</a:t>
            </a:r>
          </a:p>
          <a:p>
            <a:r>
              <a:rPr lang="it-IT" altLang="it-IT" sz="2000" i="1" smtClean="0">
                <a:solidFill>
                  <a:schemeClr val="bg1"/>
                </a:solidFill>
                <a:cs typeface="Times New Roman" pitchFamily="18" charset="0"/>
              </a:rPr>
              <a:t>Le parti, in attuazione di quanto previsto dal secondo comma dell’art. 2120 Codice civile, convengono che la retribuzione, comprensiva delle relative maggiorazioni, afferente alle prestazioni di lavoro effettuate oltre il normale orario di lavoro è esclusa dalla base di calcolo del trattamento di fine rapporto.</a:t>
            </a:r>
          </a:p>
          <a:p>
            <a:r>
              <a:rPr lang="it-IT" altLang="it-IT" sz="2000" i="1" smtClean="0">
                <a:solidFill>
                  <a:schemeClr val="bg1"/>
                </a:solidFill>
                <a:cs typeface="Times New Roman" pitchFamily="18" charset="0"/>
              </a:rPr>
              <a:t>Quanto sopra senza pregiudizio per le eventuali controversie giudiziarie attualmente in corso.</a:t>
            </a:r>
          </a:p>
          <a:p>
            <a:r>
              <a:rPr lang="it-IT" altLang="it-IT" sz="2000" i="1" smtClean="0">
                <a:solidFill>
                  <a:schemeClr val="bg1"/>
                </a:solidFill>
                <a:cs typeface="Times New Roman" pitchFamily="18" charset="0"/>
              </a:rPr>
              <a:t> </a:t>
            </a:r>
          </a:p>
          <a:p>
            <a:r>
              <a:rPr lang="it-IT" altLang="it-IT" sz="2000" i="1" smtClean="0">
                <a:solidFill>
                  <a:schemeClr val="bg1"/>
                </a:solidFill>
                <a:cs typeface="Times New Roman" pitchFamily="18" charset="0"/>
              </a:rPr>
              <a:t>- Norme transitorie -</a:t>
            </a:r>
          </a:p>
          <a:p>
            <a:r>
              <a:rPr lang="it-IT" altLang="it-IT" sz="2000" i="1" smtClean="0">
                <a:solidFill>
                  <a:schemeClr val="bg1"/>
                </a:solidFill>
                <a:cs typeface="Times New Roman" pitchFamily="18" charset="0"/>
              </a:rPr>
              <a:t>1) Le parti, in attuazione di quanto previsto dal secondo comma dell’art. 2120 Codice civile, convengono che a decorrere dall’1/1/1998 e fino al 31/12/1999 la tredicesima mensilità è esclusa dalla base di calcolo del trattamento di fine rapporto.</a:t>
            </a:r>
          </a:p>
          <a:p>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03C338ED-AF46-4248-8503-7DF561051A0F}" type="slidenum">
              <a:rPr lang="it-IT" smtClean="0"/>
              <a:pPr>
                <a:defRPr/>
              </a:pPr>
              <a:t>264</a:t>
            </a:fld>
            <a:endParaRPr lang="it-IT"/>
          </a:p>
        </p:txBody>
      </p:sp>
      <p:pic>
        <p:nvPicPr>
          <p:cNvPr id="27546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7546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76483" name="Sottotitolo 2"/>
          <p:cNvSpPr>
            <a:spLocks noGrp="1"/>
          </p:cNvSpPr>
          <p:nvPr>
            <p:ph type="subTitle" idx="1"/>
          </p:nvPr>
        </p:nvSpPr>
        <p:spPr>
          <a:xfrm>
            <a:off x="179388" y="1628775"/>
            <a:ext cx="8785225" cy="5113338"/>
          </a:xfrm>
        </p:spPr>
        <p:txBody>
          <a:bodyPr/>
          <a:lstStyle/>
          <a:p>
            <a:pPr algn="just"/>
            <a:endParaRPr lang="it-IT" altLang="it-IT" sz="2000" smtClean="0">
              <a:solidFill>
                <a:schemeClr val="bg1"/>
              </a:solidFill>
              <a:cs typeface="Times New Roman" pitchFamily="18" charset="0"/>
            </a:endParaRPr>
          </a:p>
          <a:p>
            <a:pPr algn="just"/>
            <a:endParaRPr lang="it-IT" altLang="it-IT" sz="2000" smtClean="0">
              <a:solidFill>
                <a:schemeClr val="bg1"/>
              </a:solidFill>
              <a:cs typeface="Times New Roman" pitchFamily="18" charset="0"/>
            </a:endParaRPr>
          </a:p>
          <a:p>
            <a:r>
              <a:rPr lang="it-IT" altLang="it-IT" sz="2000" b="1" smtClean="0">
                <a:solidFill>
                  <a:schemeClr val="bg1"/>
                </a:solidFill>
                <a:cs typeface="Times New Roman" pitchFamily="18" charset="0"/>
              </a:rPr>
              <a:t>Il concetto di non occasionalità </a:t>
            </a:r>
          </a:p>
          <a:p>
            <a:endParaRPr lang="it-IT" altLang="it-IT" sz="2000" b="1" smtClean="0">
              <a:solidFill>
                <a:schemeClr val="bg1"/>
              </a:solidFill>
              <a:cs typeface="Times New Roman" pitchFamily="18" charset="0"/>
            </a:endParaRPr>
          </a:p>
          <a:p>
            <a:pPr algn="just"/>
            <a:r>
              <a:rPr lang="it-IT" altLang="it-IT" sz="2000" smtClean="0">
                <a:solidFill>
                  <a:schemeClr val="bg1"/>
                </a:solidFill>
                <a:cs typeface="Times New Roman" pitchFamily="18" charset="0"/>
              </a:rPr>
              <a:t>va definito alla luce della </a:t>
            </a:r>
            <a:r>
              <a:rPr lang="it-IT" altLang="it-IT" sz="2000" b="1" smtClean="0">
                <a:solidFill>
                  <a:schemeClr val="bg1"/>
                </a:solidFill>
                <a:cs typeface="Times New Roman" pitchFamily="18" charset="0"/>
              </a:rPr>
              <a:t>periodicità della corresponsione delle somme o valori</a:t>
            </a:r>
            <a:r>
              <a:rPr lang="it-IT" altLang="it-IT" sz="2000" smtClean="0">
                <a:solidFill>
                  <a:schemeClr val="bg1"/>
                </a:solidFill>
                <a:cs typeface="Times New Roman" pitchFamily="18" charset="0"/>
              </a:rPr>
              <a:t>, ma </a:t>
            </a:r>
            <a:r>
              <a:rPr lang="it-IT" altLang="it-IT" sz="2000" b="1" smtClean="0">
                <a:solidFill>
                  <a:schemeClr val="bg1"/>
                </a:solidFill>
                <a:cs typeface="Times New Roman" pitchFamily="18" charset="0"/>
              </a:rPr>
              <a:t>prescinde</a:t>
            </a:r>
            <a:r>
              <a:rPr lang="it-IT" altLang="it-IT" sz="2000" smtClean="0">
                <a:solidFill>
                  <a:schemeClr val="bg1"/>
                </a:solidFill>
                <a:cs typeface="Times New Roman" pitchFamily="18" charset="0"/>
              </a:rPr>
              <a:t> dalla </a:t>
            </a:r>
            <a:r>
              <a:rPr lang="it-IT" altLang="it-IT" sz="2000" b="1" smtClean="0">
                <a:solidFill>
                  <a:schemeClr val="bg1"/>
                </a:solidFill>
                <a:cs typeface="Times New Roman" pitchFamily="18" charset="0"/>
              </a:rPr>
              <a:t>ripetitività regolare e continua </a:t>
            </a:r>
            <a:r>
              <a:rPr lang="it-IT" altLang="it-IT" sz="2000" smtClean="0">
                <a:solidFill>
                  <a:schemeClr val="bg1"/>
                </a:solidFill>
                <a:cs typeface="Times New Roman" pitchFamily="18" charset="0"/>
              </a:rPr>
              <a:t>e dalla loro frequenza.</a:t>
            </a:r>
          </a:p>
          <a:p>
            <a:pPr algn="just"/>
            <a:endParaRPr lang="it-IT" altLang="it-IT" sz="2000" u="sng" smtClean="0">
              <a:solidFill>
                <a:schemeClr val="bg1"/>
              </a:solidFill>
              <a:cs typeface="Times New Roman" pitchFamily="18" charset="0"/>
            </a:endParaRPr>
          </a:p>
          <a:p>
            <a:pPr algn="just"/>
            <a:r>
              <a:rPr lang="it-IT" altLang="it-IT" sz="2000" u="sng" smtClean="0">
                <a:solidFill>
                  <a:schemeClr val="bg1"/>
                </a:solidFill>
                <a:cs typeface="Times New Roman" pitchFamily="18" charset="0"/>
              </a:rPr>
              <a:t>Quindi, vanno escluse dal calcolo </a:t>
            </a:r>
            <a:r>
              <a:rPr lang="it-IT" altLang="it-IT" sz="2000" smtClean="0">
                <a:solidFill>
                  <a:schemeClr val="bg1"/>
                </a:solidFill>
                <a:cs typeface="Times New Roman" pitchFamily="18" charset="0"/>
              </a:rPr>
              <a:t>le corresponsioni sporadiche ed occasionali, cioè collegate a ragioni aziendali del tutto eventuali, imprevedibili e fortuite; </a:t>
            </a:r>
          </a:p>
          <a:p>
            <a:pPr algn="just"/>
            <a:endParaRPr lang="it-IT" altLang="it-IT" sz="2000" smtClean="0">
              <a:solidFill>
                <a:schemeClr val="bg1"/>
              </a:solidFill>
              <a:cs typeface="Times New Roman" pitchFamily="18" charset="0"/>
            </a:endParaRPr>
          </a:p>
          <a:p>
            <a:pPr algn="just"/>
            <a:r>
              <a:rPr lang="it-IT" altLang="it-IT" sz="2000" u="sng" smtClean="0">
                <a:solidFill>
                  <a:schemeClr val="bg1"/>
                </a:solidFill>
                <a:cs typeface="Times New Roman" pitchFamily="18" charset="0"/>
              </a:rPr>
              <a:t>Mentre</a:t>
            </a:r>
            <a:r>
              <a:rPr lang="it-IT" altLang="it-IT" sz="2000" smtClean="0">
                <a:solidFill>
                  <a:schemeClr val="bg1"/>
                </a:solidFill>
                <a:cs typeface="Times New Roman" pitchFamily="18" charset="0"/>
              </a:rPr>
              <a:t>, all'opposto, le prestazioni espletate con frequenza, anche con riferimento ad un arco temporale maggiore dell’anno (Corte di Cassazione, sentenza del 5 giugno 2000, n. 7488), purchè connesse alla particolare organizzazione del lavoro o alle mansioni stabilmente svolte dal lavoratore in azienda, sono rilevanti.</a:t>
            </a:r>
          </a:p>
        </p:txBody>
      </p:sp>
      <p:sp>
        <p:nvSpPr>
          <p:cNvPr id="6" name="Segnaposto numero diapositiva 5"/>
          <p:cNvSpPr>
            <a:spLocks noGrp="1"/>
          </p:cNvSpPr>
          <p:nvPr>
            <p:ph type="sldNum" sz="quarter" idx="12"/>
          </p:nvPr>
        </p:nvSpPr>
        <p:spPr/>
        <p:txBody>
          <a:bodyPr/>
          <a:lstStyle/>
          <a:p>
            <a:pPr>
              <a:defRPr/>
            </a:pPr>
            <a:fld id="{0CCF6E66-DFDD-4249-8137-0162E3BCAE72}" type="slidenum">
              <a:rPr lang="it-IT" smtClean="0"/>
              <a:pPr>
                <a:defRPr/>
              </a:pPr>
              <a:t>265</a:t>
            </a:fld>
            <a:endParaRPr lang="it-IT"/>
          </a:p>
        </p:txBody>
      </p:sp>
      <p:pic>
        <p:nvPicPr>
          <p:cNvPr id="27648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7648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77507" name="Sottotitolo 2"/>
          <p:cNvSpPr>
            <a:spLocks noGrp="1"/>
          </p:cNvSpPr>
          <p:nvPr>
            <p:ph type="subTitle" idx="1"/>
          </p:nvPr>
        </p:nvSpPr>
        <p:spPr>
          <a:xfrm>
            <a:off x="179388" y="1628775"/>
            <a:ext cx="8785225" cy="5113338"/>
          </a:xfrm>
        </p:spPr>
        <p:txBody>
          <a:bodyPr/>
          <a:lstStyle/>
          <a:p>
            <a:r>
              <a:rPr lang="it-IT" altLang="it-IT" sz="2000" b="1" smtClean="0">
                <a:solidFill>
                  <a:schemeClr val="bg1"/>
                </a:solidFill>
                <a:cs typeface="Times New Roman" pitchFamily="18" charset="0"/>
              </a:rPr>
              <a:t>Elementi utili</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In linea di massima, le somme rientranti nella retribuzione utile Tfr comprendono:</a:t>
            </a:r>
          </a:p>
          <a:p>
            <a:pPr algn="just"/>
            <a:r>
              <a:rPr lang="it-IT" altLang="it-IT" sz="2000" smtClean="0">
                <a:solidFill>
                  <a:schemeClr val="bg1"/>
                </a:solidFill>
                <a:cs typeface="Times New Roman" pitchFamily="18" charset="0"/>
              </a:rPr>
              <a:t>- minimo retributivo;</a:t>
            </a:r>
          </a:p>
          <a:p>
            <a:pPr algn="just"/>
            <a:r>
              <a:rPr lang="it-IT" altLang="it-IT" sz="2000" smtClean="0">
                <a:solidFill>
                  <a:schemeClr val="bg1"/>
                </a:solidFill>
                <a:cs typeface="Times New Roman" pitchFamily="18" charset="0"/>
              </a:rPr>
              <a:t>- indennità di contingenza;</a:t>
            </a:r>
          </a:p>
          <a:p>
            <a:pPr algn="just"/>
            <a:r>
              <a:rPr lang="it-IT" altLang="it-IT" sz="2000" smtClean="0">
                <a:solidFill>
                  <a:schemeClr val="bg1"/>
                </a:solidFill>
                <a:cs typeface="Times New Roman" pitchFamily="18" charset="0"/>
              </a:rPr>
              <a:t>- e.d.r.;</a:t>
            </a:r>
          </a:p>
          <a:p>
            <a:pPr algn="just"/>
            <a:r>
              <a:rPr lang="it-IT" altLang="it-IT" sz="2000" smtClean="0">
                <a:solidFill>
                  <a:schemeClr val="bg1"/>
                </a:solidFill>
                <a:cs typeface="Times New Roman" pitchFamily="18" charset="0"/>
              </a:rPr>
              <a:t>- superminimo;</a:t>
            </a:r>
          </a:p>
          <a:p>
            <a:pPr algn="just"/>
            <a:r>
              <a:rPr lang="it-IT" altLang="it-IT" sz="2000" smtClean="0">
                <a:solidFill>
                  <a:schemeClr val="bg1"/>
                </a:solidFill>
                <a:cs typeface="Times New Roman" pitchFamily="18" charset="0"/>
              </a:rPr>
              <a:t>- scatti di anzianità;</a:t>
            </a:r>
          </a:p>
          <a:p>
            <a:pPr algn="just"/>
            <a:r>
              <a:rPr lang="it-IT" altLang="it-IT" sz="2000" smtClean="0">
                <a:solidFill>
                  <a:schemeClr val="bg1"/>
                </a:solidFill>
                <a:cs typeface="Times New Roman" pitchFamily="18" charset="0"/>
              </a:rPr>
              <a:t>- indennità di cottimo;</a:t>
            </a:r>
          </a:p>
          <a:p>
            <a:pPr algn="just"/>
            <a:r>
              <a:rPr lang="it-IT" altLang="it-IT" sz="2000" smtClean="0">
                <a:solidFill>
                  <a:schemeClr val="bg1"/>
                </a:solidFill>
                <a:cs typeface="Times New Roman" pitchFamily="18" charset="0"/>
              </a:rPr>
              <a:t>- incentivi aziendali, qualora non siano espressamente esclusi o occasionali;</a:t>
            </a:r>
          </a:p>
          <a:p>
            <a:pPr algn="just"/>
            <a:r>
              <a:rPr lang="it-IT" altLang="it-IT" sz="2000" smtClean="0">
                <a:solidFill>
                  <a:schemeClr val="bg1"/>
                </a:solidFill>
                <a:cs typeface="Times New Roman" pitchFamily="18" charset="0"/>
              </a:rPr>
              <a:t>- partecipazione agli utili;</a:t>
            </a:r>
          </a:p>
          <a:p>
            <a:pPr algn="just"/>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2CBDE669-BF91-4A3E-99DD-740AD1875713}" type="slidenum">
              <a:rPr lang="it-IT" smtClean="0"/>
              <a:pPr>
                <a:defRPr/>
              </a:pPr>
              <a:t>266</a:t>
            </a:fld>
            <a:endParaRPr lang="it-IT"/>
          </a:p>
        </p:txBody>
      </p:sp>
      <p:pic>
        <p:nvPicPr>
          <p:cNvPr id="2775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7751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78531" name="Sottotitolo 2"/>
          <p:cNvSpPr>
            <a:spLocks noGrp="1"/>
          </p:cNvSpPr>
          <p:nvPr>
            <p:ph type="subTitle" idx="1"/>
          </p:nvPr>
        </p:nvSpPr>
        <p:spPr>
          <a:xfrm>
            <a:off x="179388" y="1628775"/>
            <a:ext cx="8785225" cy="5113338"/>
          </a:xfrm>
        </p:spPr>
        <p:txBody>
          <a:bodyPr/>
          <a:lstStyle/>
          <a:p>
            <a:r>
              <a:rPr lang="it-IT" altLang="it-IT" sz="2000" b="1" smtClean="0">
                <a:solidFill>
                  <a:schemeClr val="bg1"/>
                </a:solidFill>
                <a:cs typeface="Times New Roman" pitchFamily="18" charset="0"/>
              </a:rPr>
              <a:t>Elementi utili</a:t>
            </a:r>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 premi di produzione;</a:t>
            </a:r>
          </a:p>
          <a:p>
            <a:pPr algn="just"/>
            <a:r>
              <a:rPr lang="it-IT" altLang="it-IT" sz="2000" smtClean="0">
                <a:solidFill>
                  <a:schemeClr val="bg1"/>
                </a:solidFill>
                <a:cs typeface="Times New Roman" pitchFamily="18" charset="0"/>
              </a:rPr>
              <a:t>- provvigioni;</a:t>
            </a:r>
          </a:p>
          <a:p>
            <a:pPr algn="just"/>
            <a:r>
              <a:rPr lang="it-IT" altLang="it-IT" sz="2000" smtClean="0">
                <a:solidFill>
                  <a:schemeClr val="bg1"/>
                </a:solidFill>
                <a:cs typeface="Times New Roman" pitchFamily="18" charset="0"/>
              </a:rPr>
              <a:t>- elemento maggiorazione dei dirigenti;</a:t>
            </a:r>
          </a:p>
          <a:p>
            <a:pPr algn="just"/>
            <a:r>
              <a:rPr lang="it-IT" altLang="it-IT" sz="2000" smtClean="0">
                <a:solidFill>
                  <a:schemeClr val="bg1"/>
                </a:solidFill>
                <a:cs typeface="Times New Roman" pitchFamily="18" charset="0"/>
              </a:rPr>
              <a:t>- maggiorazione turno/squadre;</a:t>
            </a:r>
          </a:p>
          <a:p>
            <a:pPr algn="just"/>
            <a:r>
              <a:rPr lang="it-IT" altLang="it-IT" sz="2000" smtClean="0">
                <a:solidFill>
                  <a:schemeClr val="bg1"/>
                </a:solidFill>
                <a:cs typeface="Times New Roman" pitchFamily="18" charset="0"/>
              </a:rPr>
              <a:t>- indennità di cassa;</a:t>
            </a:r>
          </a:p>
          <a:p>
            <a:pPr algn="just"/>
            <a:r>
              <a:rPr lang="it-IT" altLang="it-IT" sz="2000" smtClean="0">
                <a:solidFill>
                  <a:schemeClr val="bg1"/>
                </a:solidFill>
                <a:cs typeface="Times New Roman" pitchFamily="18" charset="0"/>
              </a:rPr>
              <a:t>- contributo spese scolastiche;</a:t>
            </a:r>
          </a:p>
          <a:p>
            <a:pPr algn="just"/>
            <a:r>
              <a:rPr lang="it-IT" altLang="it-IT" sz="2000" smtClean="0">
                <a:solidFill>
                  <a:schemeClr val="bg1"/>
                </a:solidFill>
                <a:cs typeface="Times New Roman" pitchFamily="18" charset="0"/>
              </a:rPr>
              <a:t>- indennità di mensa, salvo diversa disposizione contrattuale;</a:t>
            </a:r>
          </a:p>
          <a:p>
            <a:pPr algn="just"/>
            <a:r>
              <a:rPr lang="it-IT" altLang="it-IT" sz="2000" smtClean="0">
                <a:solidFill>
                  <a:schemeClr val="bg1"/>
                </a:solidFill>
                <a:cs typeface="Times New Roman" pitchFamily="18" charset="0"/>
              </a:rPr>
              <a:t>- retribuzione in natura, al costo specifico sostenuto dal datore di lavoro; </a:t>
            </a:r>
          </a:p>
          <a:p>
            <a:pPr algn="just"/>
            <a:r>
              <a:rPr lang="it-IT" altLang="it-IT" sz="2000" smtClean="0">
                <a:solidFill>
                  <a:schemeClr val="bg1"/>
                </a:solidFill>
                <a:cs typeface="Times New Roman" pitchFamily="18" charset="0"/>
              </a:rPr>
              <a:t>- ferie godute;</a:t>
            </a:r>
          </a:p>
          <a:p>
            <a:pPr algn="just"/>
            <a:r>
              <a:rPr lang="it-IT" altLang="it-IT" sz="2000" smtClean="0">
                <a:solidFill>
                  <a:schemeClr val="bg1"/>
                </a:solidFill>
                <a:cs typeface="Times New Roman" pitchFamily="18" charset="0"/>
              </a:rPr>
              <a:t>- festività ed ex festività godute;</a:t>
            </a:r>
          </a:p>
          <a:p>
            <a:pPr algn="just"/>
            <a:r>
              <a:rPr lang="it-IT" altLang="it-IT" sz="2000" smtClean="0">
                <a:solidFill>
                  <a:schemeClr val="bg1"/>
                </a:solidFill>
                <a:cs typeface="Times New Roman" pitchFamily="18" charset="0"/>
              </a:rPr>
              <a:t>- permessi retribuiti;</a:t>
            </a:r>
          </a:p>
          <a:p>
            <a:pPr algn="just"/>
            <a:r>
              <a:rPr lang="it-IT" altLang="it-IT" sz="2000" smtClean="0">
                <a:solidFill>
                  <a:schemeClr val="bg1"/>
                </a:solidFill>
                <a:cs typeface="Times New Roman" pitchFamily="18" charset="0"/>
              </a:rPr>
              <a:t>- mensilità supplementari;</a:t>
            </a:r>
          </a:p>
          <a:p>
            <a:pPr algn="just"/>
            <a:r>
              <a:rPr lang="it-IT" altLang="it-IT" sz="2000" smtClean="0">
                <a:solidFill>
                  <a:schemeClr val="bg1"/>
                </a:solidFill>
                <a:cs typeface="Times New Roman" pitchFamily="18" charset="0"/>
              </a:rPr>
              <a:t>- indennità sostitutiva di preavviso.</a:t>
            </a:r>
          </a:p>
          <a:p>
            <a:pPr algn="just"/>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B8507CFB-A841-462D-B5DD-293F9EAFC3B7}" type="slidenum">
              <a:rPr lang="it-IT" smtClean="0"/>
              <a:pPr>
                <a:defRPr/>
              </a:pPr>
              <a:t>267</a:t>
            </a:fld>
            <a:endParaRPr lang="it-IT"/>
          </a:p>
        </p:txBody>
      </p:sp>
      <p:pic>
        <p:nvPicPr>
          <p:cNvPr id="27853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7853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79555" name="Sottotitolo 2"/>
          <p:cNvSpPr>
            <a:spLocks noGrp="1"/>
          </p:cNvSpPr>
          <p:nvPr>
            <p:ph type="subTitle" idx="1"/>
          </p:nvPr>
        </p:nvSpPr>
        <p:spPr>
          <a:xfrm>
            <a:off x="179388" y="1628775"/>
            <a:ext cx="8785225" cy="5113338"/>
          </a:xfrm>
        </p:spPr>
        <p:txBody>
          <a:bodyPr/>
          <a:lstStyle/>
          <a:p>
            <a:pPr algn="just"/>
            <a:endParaRPr lang="it-IT" altLang="it-IT" sz="2000" smtClean="0">
              <a:solidFill>
                <a:schemeClr val="bg1"/>
              </a:solidFill>
              <a:cs typeface="Times New Roman" pitchFamily="18" charset="0"/>
            </a:endParaRPr>
          </a:p>
          <a:p>
            <a:pPr algn="just"/>
            <a:endParaRPr lang="it-IT" altLang="it-IT" sz="2000"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Il trattamento di fine rapporto </a:t>
            </a:r>
            <a:r>
              <a:rPr lang="it-IT" altLang="it-IT" sz="2000" smtClean="0">
                <a:solidFill>
                  <a:schemeClr val="bg1"/>
                </a:solidFill>
                <a:cs typeface="Times New Roman" pitchFamily="18" charset="0"/>
              </a:rPr>
              <a:t>risulta strettamente </a:t>
            </a:r>
            <a:r>
              <a:rPr lang="it-IT" altLang="it-IT" sz="2000" b="1" smtClean="0">
                <a:solidFill>
                  <a:schemeClr val="bg1"/>
                </a:solidFill>
                <a:cs typeface="Times New Roman" pitchFamily="18" charset="0"/>
              </a:rPr>
              <a:t>correlato </a:t>
            </a:r>
            <a:r>
              <a:rPr lang="it-IT" altLang="it-IT" sz="2000" smtClean="0">
                <a:solidFill>
                  <a:schemeClr val="bg1"/>
                </a:solidFill>
                <a:cs typeface="Times New Roman" pitchFamily="18" charset="0"/>
              </a:rPr>
              <a:t>alla </a:t>
            </a:r>
            <a:r>
              <a:rPr lang="it-IT" altLang="it-IT" sz="2000" b="1" smtClean="0">
                <a:solidFill>
                  <a:schemeClr val="bg1"/>
                </a:solidFill>
                <a:cs typeface="Times New Roman" pitchFamily="18" charset="0"/>
              </a:rPr>
              <a:t>prestazione lavorativa</a:t>
            </a:r>
            <a:r>
              <a:rPr lang="it-IT" altLang="it-IT" sz="2000" smtClean="0">
                <a:solidFill>
                  <a:schemeClr val="bg1"/>
                </a:solidFill>
                <a:cs typeface="Times New Roman" pitchFamily="18" charset="0"/>
              </a:rPr>
              <a:t> ed all’ammontare della retribuzione percepita nel corso del rapporto, </a:t>
            </a:r>
            <a:r>
              <a:rPr lang="it-IT" altLang="it-IT" sz="2000" u="sng" smtClean="0">
                <a:solidFill>
                  <a:schemeClr val="bg1"/>
                </a:solidFill>
                <a:cs typeface="Times New Roman" pitchFamily="18" charset="0"/>
              </a:rPr>
              <a:t>tuttavia le disposizioni legislative in vigore</a:t>
            </a:r>
            <a:r>
              <a:rPr lang="it-IT" altLang="it-IT" sz="2000" smtClean="0">
                <a:solidFill>
                  <a:schemeClr val="bg1"/>
                </a:solidFill>
                <a:cs typeface="Times New Roman" pitchFamily="18" charset="0"/>
              </a:rPr>
              <a:t>, per tutelare la maturazione del diritto al predetto trattamento, </a:t>
            </a:r>
            <a:r>
              <a:rPr lang="it-IT" altLang="it-IT" sz="2000" b="1" smtClean="0">
                <a:solidFill>
                  <a:schemeClr val="bg1"/>
                </a:solidFill>
                <a:cs typeface="Times New Roman" pitchFamily="18" charset="0"/>
              </a:rPr>
              <a:t>individuano specifici eventi </a:t>
            </a:r>
            <a:r>
              <a:rPr lang="it-IT" altLang="it-IT" sz="2000" smtClean="0">
                <a:solidFill>
                  <a:schemeClr val="bg1"/>
                </a:solidFill>
                <a:cs typeface="Times New Roman" pitchFamily="18" charset="0"/>
              </a:rPr>
              <a:t>che, pur superando la sfera del rapporto di lavoro, sono comunque rilevanti ai fini del Tfr:</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 infortunio e malattia;</a:t>
            </a:r>
          </a:p>
          <a:p>
            <a:pPr algn="just"/>
            <a:r>
              <a:rPr lang="it-IT" altLang="it-IT" sz="2000" smtClean="0">
                <a:solidFill>
                  <a:schemeClr val="bg1"/>
                </a:solidFill>
                <a:cs typeface="Times New Roman" pitchFamily="18" charset="0"/>
              </a:rPr>
              <a:t>- Cigo e Cigs;</a:t>
            </a:r>
          </a:p>
          <a:p>
            <a:pPr algn="just"/>
            <a:r>
              <a:rPr lang="it-IT" altLang="it-IT" sz="2000" smtClean="0">
                <a:solidFill>
                  <a:schemeClr val="bg1"/>
                </a:solidFill>
                <a:cs typeface="Times New Roman" pitchFamily="18" charset="0"/>
              </a:rPr>
              <a:t>- contratti di solidarietà;</a:t>
            </a:r>
          </a:p>
          <a:p>
            <a:pPr algn="just"/>
            <a:r>
              <a:rPr lang="it-IT" altLang="it-IT" sz="2000" smtClean="0">
                <a:solidFill>
                  <a:schemeClr val="bg1"/>
                </a:solidFill>
                <a:cs typeface="Times New Roman" pitchFamily="18" charset="0"/>
              </a:rPr>
              <a:t>- astensione obbligatoria di maternità.</a:t>
            </a:r>
          </a:p>
          <a:p>
            <a:pPr algn="just"/>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BF53302E-6CC2-440A-8737-5751CCE41E5F}" type="slidenum">
              <a:rPr lang="it-IT" smtClean="0"/>
              <a:pPr>
                <a:defRPr/>
              </a:pPr>
              <a:t>268</a:t>
            </a:fld>
            <a:endParaRPr lang="it-IT"/>
          </a:p>
        </p:txBody>
      </p:sp>
      <p:pic>
        <p:nvPicPr>
          <p:cNvPr id="27955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7955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80579" name="Sottotitolo 2"/>
          <p:cNvSpPr>
            <a:spLocks noGrp="1"/>
          </p:cNvSpPr>
          <p:nvPr>
            <p:ph type="subTitle" idx="1"/>
          </p:nvPr>
        </p:nvSpPr>
        <p:spPr>
          <a:xfrm>
            <a:off x="179388" y="1628775"/>
            <a:ext cx="8785225" cy="5113338"/>
          </a:xfrm>
        </p:spPr>
        <p:txBody>
          <a:bodyPr/>
          <a:lstStyle/>
          <a:p>
            <a:pPr algn="just"/>
            <a:endParaRPr lang="it-IT" altLang="it-IT" sz="2000" smtClean="0">
              <a:solidFill>
                <a:schemeClr val="bg1"/>
              </a:solidFill>
              <a:cs typeface="Times New Roman" pitchFamily="18" charset="0"/>
            </a:endParaRPr>
          </a:p>
          <a:p>
            <a:pPr algn="just"/>
            <a:endParaRPr lang="it-IT" altLang="it-IT" sz="2000"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In tali casi </a:t>
            </a:r>
            <a:r>
              <a:rPr lang="it-IT" altLang="it-IT" sz="2000" smtClean="0">
                <a:solidFill>
                  <a:schemeClr val="bg1"/>
                </a:solidFill>
                <a:cs typeface="Times New Roman" pitchFamily="18" charset="0"/>
              </a:rPr>
              <a:t>(art. 2110 c.c.) </a:t>
            </a:r>
            <a:r>
              <a:rPr lang="it-IT" altLang="it-IT" sz="2000" b="1" smtClean="0">
                <a:solidFill>
                  <a:schemeClr val="bg1"/>
                </a:solidFill>
                <a:cs typeface="Times New Roman" pitchFamily="18" charset="0"/>
              </a:rPr>
              <a:t>deve essere computato </a:t>
            </a:r>
            <a:r>
              <a:rPr lang="it-IT" altLang="it-IT" sz="2000" smtClean="0">
                <a:solidFill>
                  <a:schemeClr val="bg1"/>
                </a:solidFill>
                <a:cs typeface="Times New Roman" pitchFamily="18" charset="0"/>
              </a:rPr>
              <a:t>nella retribuzione utile, l'equivalente della retribuzione a cui il lavoratore avrebbe avuto diritto in caso di normale svolgimento del rapporto di lavoro </a:t>
            </a:r>
            <a:r>
              <a:rPr lang="it-IT" altLang="it-IT" sz="2000" b="1" smtClean="0">
                <a:solidFill>
                  <a:schemeClr val="bg1"/>
                </a:solidFill>
                <a:cs typeface="Times New Roman" pitchFamily="18" charset="0"/>
              </a:rPr>
              <a:t>(cd. retribuzione figurativa</a:t>
            </a:r>
            <a:r>
              <a:rPr lang="it-IT" altLang="it-IT" sz="2000" smtClean="0">
                <a:solidFill>
                  <a:schemeClr val="bg1"/>
                </a:solidFill>
                <a:cs typeface="Times New Roman" pitchFamily="18" charset="0"/>
              </a:rPr>
              <a:t>), compresi i compensi e le maggiorazioni normalmente corrisposti al lavoratore, come lo straordinario fisso e continuo reso per un certo tempo o l’indennità per turni (Corte di Cassazione, sentenza del 14 giugno 2006, n. 13731). </a:t>
            </a:r>
          </a:p>
          <a:p>
            <a:pPr algn="just"/>
            <a:endParaRPr lang="it-IT" altLang="it-IT" sz="2000"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Anche a tal proposito, la contrattazione collettiva </a:t>
            </a:r>
            <a:r>
              <a:rPr lang="it-IT" altLang="it-IT" sz="2000" smtClean="0">
                <a:solidFill>
                  <a:schemeClr val="bg1"/>
                </a:solidFill>
                <a:cs typeface="Times New Roman" pitchFamily="18" charset="0"/>
              </a:rPr>
              <a:t>può stabilire disposizioni derogatorie, ma solo di miglior favore per i lavoratori, prevedendo ulteriori ipotesi di sospensione del rapporto di lavoro, utili ai fini del Tfr, non previsti dalla legge.</a:t>
            </a:r>
          </a:p>
        </p:txBody>
      </p:sp>
      <p:sp>
        <p:nvSpPr>
          <p:cNvPr id="6" name="Segnaposto numero diapositiva 5"/>
          <p:cNvSpPr>
            <a:spLocks noGrp="1"/>
          </p:cNvSpPr>
          <p:nvPr>
            <p:ph type="sldNum" sz="quarter" idx="12"/>
          </p:nvPr>
        </p:nvSpPr>
        <p:spPr/>
        <p:txBody>
          <a:bodyPr/>
          <a:lstStyle/>
          <a:p>
            <a:pPr>
              <a:defRPr/>
            </a:pPr>
            <a:fld id="{5A9FAFF8-B86C-44E1-B906-DA19DABCE7D7}" type="slidenum">
              <a:rPr lang="it-IT" smtClean="0"/>
              <a:pPr>
                <a:defRPr/>
              </a:pPr>
              <a:t>269</a:t>
            </a:fld>
            <a:endParaRPr lang="it-IT"/>
          </a:p>
        </p:txBody>
      </p:sp>
      <p:pic>
        <p:nvPicPr>
          <p:cNvPr id="28058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8058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1B143A9-2395-4FCF-9D47-3AC365530872}" type="slidenum">
              <a:rPr lang="it-IT" smtClean="0">
                <a:solidFill>
                  <a:prstClr val="white">
                    <a:tint val="75000"/>
                  </a:prstClr>
                </a:solidFill>
              </a:rPr>
              <a:pPr>
                <a:defRPr/>
              </a:pPr>
              <a:t>27</a:t>
            </a:fld>
            <a:endParaRPr lang="it-IT">
              <a:solidFill>
                <a:prstClr val="white">
                  <a:tint val="75000"/>
                </a:prstClr>
              </a:solidFill>
            </a:endParaRPr>
          </a:p>
        </p:txBody>
      </p:sp>
      <p:pic>
        <p:nvPicPr>
          <p:cNvPr id="4813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soggettiva del contratto collettivo</a:t>
            </a:r>
            <a:endParaRPr lang="it-IT" sz="2800" b="1" spc="-10" dirty="0">
              <a:solidFill>
                <a:prstClr val="black"/>
              </a:solidFill>
              <a:ea typeface="Calibri"/>
            </a:endParaRPr>
          </a:p>
          <a:p>
            <a:pPr fontAlgn="auto">
              <a:spcAft>
                <a:spcPts val="0"/>
              </a:spcAft>
              <a:defRPr/>
            </a:pPr>
            <a:endParaRPr lang="it-IT" sz="2400" b="1" dirty="0" smtClean="0">
              <a:solidFill>
                <a:sysClr val="windowText" lastClr="000000"/>
              </a:solidFill>
            </a:endParaRPr>
          </a:p>
          <a:p>
            <a:pPr fontAlgn="auto">
              <a:spcAft>
                <a:spcPts val="0"/>
              </a:spcAft>
              <a:defRPr/>
            </a:pPr>
            <a:r>
              <a:rPr lang="it-IT" sz="2400" b="1" dirty="0" smtClean="0">
                <a:solidFill>
                  <a:sysClr val="windowText" lastClr="000000"/>
                </a:solidFill>
              </a:rPr>
              <a:t>Adesione implicita</a:t>
            </a:r>
          </a:p>
          <a:p>
            <a:pPr fontAlgn="auto">
              <a:spcAft>
                <a:spcPts val="0"/>
              </a:spcAft>
              <a:defRPr/>
            </a:pPr>
            <a:endParaRPr lang="it-IT" sz="3000" b="1"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i="1" dirty="0">
                <a:solidFill>
                  <a:sysClr val="windowText" lastClr="000000"/>
                </a:solidFill>
              </a:rPr>
              <a:t>L’adesione implicita  </a:t>
            </a:r>
            <a:r>
              <a:rPr lang="it-IT" sz="2000" dirty="0">
                <a:solidFill>
                  <a:sysClr val="windowText" lastClr="000000"/>
                </a:solidFill>
              </a:rPr>
              <a:t>si ha quando il datore di lavoro, in mancanza di un obbligo giuridico in tal senso, applichi spontaneamente e costantemente un determinato contratto collettivo o almeno le sue </a:t>
            </a:r>
            <a:r>
              <a:rPr lang="it-IT" sz="2000" i="1" dirty="0">
                <a:solidFill>
                  <a:sysClr val="windowText" lastClr="000000"/>
                </a:solidFill>
              </a:rPr>
              <a:t>clausole più rilevanti</a:t>
            </a:r>
            <a:r>
              <a:rPr lang="it-IT" sz="2000" dirty="0">
                <a:solidFill>
                  <a:sysClr val="windowText" lastClr="000000"/>
                </a:solidFill>
              </a:rPr>
              <a:t>; la fonte dell’obbligo è il </a:t>
            </a:r>
            <a:r>
              <a:rPr lang="it-IT" sz="2000" i="1" dirty="0">
                <a:solidFill>
                  <a:sysClr val="windowText" lastClr="000000"/>
                </a:solidFill>
              </a:rPr>
              <a:t>comportamento </a:t>
            </a:r>
            <a:r>
              <a:rPr lang="it-IT" sz="2000" i="1" dirty="0" smtClean="0">
                <a:solidFill>
                  <a:sysClr val="windowText" lastClr="000000"/>
                </a:solidFill>
              </a:rPr>
              <a:t>concludente </a:t>
            </a:r>
            <a:r>
              <a:rPr lang="it-IT" sz="2000" dirty="0" smtClean="0">
                <a:solidFill>
                  <a:sysClr val="windowText" lastClr="000000"/>
                </a:solidFill>
              </a:rPr>
              <a:t>(</a:t>
            </a:r>
            <a:r>
              <a:rPr lang="it-IT" sz="2000" dirty="0" err="1" smtClean="0">
                <a:solidFill>
                  <a:sysClr val="windowText" lastClr="000000"/>
                </a:solidFill>
              </a:rPr>
              <a:t>Cass</a:t>
            </a:r>
            <a:r>
              <a:rPr lang="it-IT" sz="2000" dirty="0" smtClean="0">
                <a:solidFill>
                  <a:sysClr val="windowText" lastClr="000000"/>
                </a:solidFill>
              </a:rPr>
              <a:t> 9/06/1993 n. 6412; </a:t>
            </a:r>
            <a:r>
              <a:rPr lang="it-IT" sz="2000" dirty="0" err="1" smtClean="0">
                <a:solidFill>
                  <a:sysClr val="windowText" lastClr="000000"/>
                </a:solidFill>
              </a:rPr>
              <a:t>Cass</a:t>
            </a:r>
            <a:r>
              <a:rPr lang="it-IT" sz="2000" dirty="0" smtClean="0">
                <a:solidFill>
                  <a:sysClr val="windowText" lastClr="000000"/>
                </a:solidFill>
              </a:rPr>
              <a:t>. 26/10/2005 n. 20765)</a:t>
            </a:r>
          </a:p>
          <a:p>
            <a:pPr marL="342900" indent="-342900" algn="just" fontAlgn="auto">
              <a:spcAft>
                <a:spcPts val="0"/>
              </a:spcAft>
              <a:buFont typeface="Arial" panose="020B0604020202020204" pitchFamily="34" charset="0"/>
              <a:buChar char="•"/>
              <a:defRPr/>
            </a:pPr>
            <a:endParaRPr lang="it-IT" sz="2000" i="1" dirty="0">
              <a:solidFill>
                <a:sysClr val="windowText" lastClr="000000"/>
              </a:solidFill>
            </a:endParaRPr>
          </a:p>
          <a:p>
            <a:pPr algn="just" fontAlgn="auto">
              <a:spcAft>
                <a:spcPts val="0"/>
              </a:spcAft>
              <a:defRPr/>
            </a:pPr>
            <a:r>
              <a:rPr lang="it-IT" sz="2000" dirty="0">
                <a:solidFill>
                  <a:sysClr val="windowText" lastClr="000000"/>
                </a:solidFill>
              </a:rPr>
              <a:t>L’adesione implicita al CCNL è stata riconosciuta dalla giurisprudenza in alcuni casi:</a:t>
            </a:r>
          </a:p>
          <a:p>
            <a:pPr algn="just" fontAlgn="auto">
              <a:spcAft>
                <a:spcPts val="0"/>
              </a:spcAft>
              <a:defRPr/>
            </a:pPr>
            <a:endParaRPr lang="it-IT" sz="2000" i="1" dirty="0">
              <a:solidFill>
                <a:sysClr val="windowText" lastClr="000000"/>
              </a:solidFill>
            </a:endParaRPr>
          </a:p>
          <a:p>
            <a:pPr algn="just" fontAlgn="auto">
              <a:spcAft>
                <a:spcPts val="0"/>
              </a:spcAft>
              <a:defRPr/>
            </a:pPr>
            <a:endParaRPr lang="it-IT" sz="2000" dirty="0">
              <a:solidFill>
                <a:sysClr val="windowText" lastClr="000000"/>
              </a:solidFill>
            </a:endParaRPr>
          </a:p>
        </p:txBody>
      </p:sp>
      <p:pic>
        <p:nvPicPr>
          <p:cNvPr id="4813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81603" name="Sottotitolo 2"/>
          <p:cNvSpPr>
            <a:spLocks noGrp="1"/>
          </p:cNvSpPr>
          <p:nvPr>
            <p:ph type="subTitle" idx="1"/>
          </p:nvPr>
        </p:nvSpPr>
        <p:spPr>
          <a:xfrm>
            <a:off x="179388" y="1628775"/>
            <a:ext cx="8785225" cy="5113338"/>
          </a:xfrm>
        </p:spPr>
        <p:txBody>
          <a:bodyPr/>
          <a:lstStyle/>
          <a:p>
            <a:pPr algn="just"/>
            <a:endParaRPr lang="it-IT" altLang="it-IT" sz="2000" smtClean="0">
              <a:solidFill>
                <a:schemeClr val="bg1"/>
              </a:solidFill>
              <a:cs typeface="Times New Roman" pitchFamily="18" charset="0"/>
            </a:endParaRP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Ai fini, invece, della determinazione della </a:t>
            </a:r>
            <a:r>
              <a:rPr lang="it-IT" altLang="it-IT" sz="2000" b="1" smtClean="0">
                <a:solidFill>
                  <a:schemeClr val="bg1"/>
                </a:solidFill>
                <a:cs typeface="Times New Roman" pitchFamily="18" charset="0"/>
              </a:rPr>
              <a:t>retribuzione in natura </a:t>
            </a:r>
            <a:r>
              <a:rPr lang="it-IT" altLang="it-IT" sz="2000" smtClean="0">
                <a:solidFill>
                  <a:schemeClr val="bg1"/>
                </a:solidFill>
                <a:cs typeface="Times New Roman" pitchFamily="18" charset="0"/>
              </a:rPr>
              <a:t>prevale un criterio civilistico identificato nel </a:t>
            </a:r>
            <a:r>
              <a:rPr lang="it-IT" altLang="it-IT" sz="2000" b="1" smtClean="0">
                <a:solidFill>
                  <a:schemeClr val="bg1"/>
                </a:solidFill>
                <a:cs typeface="Times New Roman" pitchFamily="18" charset="0"/>
              </a:rPr>
              <a:t>“valore normale” del bene o servizio</a:t>
            </a:r>
            <a:r>
              <a:rPr lang="it-IT" altLang="it-IT" sz="2000" smtClean="0">
                <a:solidFill>
                  <a:schemeClr val="bg1"/>
                </a:solidFill>
                <a:cs typeface="Times New Roman" pitchFamily="18" charset="0"/>
              </a:rPr>
              <a:t>, </a:t>
            </a:r>
            <a:r>
              <a:rPr lang="it-IT" altLang="it-IT" sz="2000" u="sng" smtClean="0">
                <a:solidFill>
                  <a:schemeClr val="bg1"/>
                </a:solidFill>
                <a:cs typeface="Times New Roman" pitchFamily="18" charset="0"/>
              </a:rPr>
              <a:t>salvo diversa previsione contrattuale.</a:t>
            </a:r>
          </a:p>
          <a:p>
            <a:pPr algn="just"/>
            <a:endParaRPr lang="it-IT" altLang="it-IT" sz="2000" u="sng" smtClean="0">
              <a:solidFill>
                <a:schemeClr val="bg1"/>
              </a:solidFill>
              <a:cs typeface="Times New Roman" pitchFamily="18" charset="0"/>
            </a:endParaRPr>
          </a:p>
          <a:p>
            <a:pPr algn="just"/>
            <a:r>
              <a:rPr lang="it-IT" altLang="it-IT" sz="2000" smtClean="0">
                <a:solidFill>
                  <a:schemeClr val="bg1"/>
                </a:solidFill>
                <a:cs typeface="Times New Roman" pitchFamily="18" charset="0"/>
              </a:rPr>
              <a:t>E’ esclusa, quindi, l’automatica applicabilità in via analogica dei criteri stabiliti dalla legge in ambito fiscale e previdenziale per alcune forme di retribuzione in natura (art. 51, D.P.R. n. 917/1986).</a:t>
            </a:r>
          </a:p>
        </p:txBody>
      </p:sp>
      <p:sp>
        <p:nvSpPr>
          <p:cNvPr id="6" name="Segnaposto numero diapositiva 5"/>
          <p:cNvSpPr>
            <a:spLocks noGrp="1"/>
          </p:cNvSpPr>
          <p:nvPr>
            <p:ph type="sldNum" sz="quarter" idx="12"/>
          </p:nvPr>
        </p:nvSpPr>
        <p:spPr/>
        <p:txBody>
          <a:bodyPr/>
          <a:lstStyle/>
          <a:p>
            <a:pPr>
              <a:defRPr/>
            </a:pPr>
            <a:fld id="{849AFFF1-31DD-422F-97F8-0E5999D8CC14}" type="slidenum">
              <a:rPr lang="it-IT" smtClean="0"/>
              <a:pPr>
                <a:defRPr/>
              </a:pPr>
              <a:t>270</a:t>
            </a:fld>
            <a:endParaRPr lang="it-IT"/>
          </a:p>
        </p:txBody>
      </p:sp>
      <p:pic>
        <p:nvPicPr>
          <p:cNvPr id="28160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8160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82627" name="Sottotitolo 2"/>
          <p:cNvSpPr>
            <a:spLocks noGrp="1"/>
          </p:cNvSpPr>
          <p:nvPr>
            <p:ph type="subTitle" idx="1"/>
          </p:nvPr>
        </p:nvSpPr>
        <p:spPr>
          <a:xfrm>
            <a:off x="179388" y="1628775"/>
            <a:ext cx="8785225" cy="5113338"/>
          </a:xfrm>
        </p:spPr>
        <p:txBody>
          <a:bodyPr/>
          <a:lstStyle/>
          <a:p>
            <a:pPr algn="just"/>
            <a:r>
              <a:rPr lang="it-IT" altLang="it-IT" sz="2000" b="1" smtClean="0">
                <a:solidFill>
                  <a:schemeClr val="bg1"/>
                </a:solidFill>
                <a:cs typeface="Times New Roman" pitchFamily="18" charset="0"/>
              </a:rPr>
              <a:t>Diversamente, non rientrano nel computo:</a:t>
            </a:r>
          </a:p>
          <a:p>
            <a:pPr algn="just"/>
            <a:r>
              <a:rPr lang="it-IT" altLang="it-IT" sz="2000" smtClean="0">
                <a:solidFill>
                  <a:schemeClr val="bg1"/>
                </a:solidFill>
                <a:cs typeface="Times New Roman" pitchFamily="18" charset="0"/>
              </a:rPr>
              <a:t>- liberalità una tantum;</a:t>
            </a:r>
          </a:p>
          <a:p>
            <a:pPr algn="just"/>
            <a:r>
              <a:rPr lang="it-IT" altLang="it-IT" sz="2000" smtClean="0">
                <a:solidFill>
                  <a:schemeClr val="bg1"/>
                </a:solidFill>
                <a:cs typeface="Times New Roman" pitchFamily="18" charset="0"/>
              </a:rPr>
              <a:t>- compensi per lavoro straordinario (occasionale);</a:t>
            </a:r>
          </a:p>
          <a:p>
            <a:pPr algn="just"/>
            <a:r>
              <a:rPr lang="it-IT" altLang="it-IT" sz="2000" smtClean="0">
                <a:solidFill>
                  <a:schemeClr val="bg1"/>
                </a:solidFill>
                <a:cs typeface="Times New Roman" pitchFamily="18" charset="0"/>
              </a:rPr>
              <a:t>- borse di studio ai figli dei dipendenti;</a:t>
            </a:r>
          </a:p>
          <a:p>
            <a:pPr algn="just"/>
            <a:r>
              <a:rPr lang="it-IT" altLang="it-IT" sz="2000" smtClean="0">
                <a:solidFill>
                  <a:schemeClr val="bg1"/>
                </a:solidFill>
                <a:cs typeface="Times New Roman" pitchFamily="18" charset="0"/>
              </a:rPr>
              <a:t>- indennità chilometriche;</a:t>
            </a:r>
          </a:p>
          <a:p>
            <a:pPr algn="just"/>
            <a:r>
              <a:rPr lang="it-IT" altLang="it-IT" sz="2000" smtClean="0">
                <a:solidFill>
                  <a:schemeClr val="bg1"/>
                </a:solidFill>
                <a:cs typeface="Times New Roman" pitchFamily="18" charset="0"/>
              </a:rPr>
              <a:t>- rimborsi spese a piè di lista;</a:t>
            </a:r>
          </a:p>
          <a:p>
            <a:pPr algn="just"/>
            <a:r>
              <a:rPr lang="it-IT" altLang="it-IT" sz="2000" smtClean="0">
                <a:solidFill>
                  <a:schemeClr val="bg1"/>
                </a:solidFill>
                <a:cs typeface="Times New Roman" pitchFamily="18" charset="0"/>
              </a:rPr>
              <a:t>- indennità di trasferimento, salvo diversa previsione contrattuale;</a:t>
            </a:r>
          </a:p>
          <a:p>
            <a:pPr algn="just"/>
            <a:r>
              <a:rPr lang="it-IT" altLang="it-IT" sz="2000" smtClean="0">
                <a:solidFill>
                  <a:schemeClr val="bg1"/>
                </a:solidFill>
                <a:cs typeface="Times New Roman" pitchFamily="18" charset="0"/>
              </a:rPr>
              <a:t>- servizio mensa e prestazioni sostitutive;</a:t>
            </a:r>
          </a:p>
          <a:p>
            <a:pPr algn="just"/>
            <a:r>
              <a:rPr lang="it-IT" altLang="it-IT" sz="2000" smtClean="0">
                <a:solidFill>
                  <a:schemeClr val="bg1"/>
                </a:solidFill>
                <a:cs typeface="Times New Roman" pitchFamily="18" charset="0"/>
              </a:rPr>
              <a:t>- indennità sostitutiva di ferie e permessi, salvo diversa previsione dei contratti collettivi;</a:t>
            </a:r>
          </a:p>
          <a:p>
            <a:pPr algn="just"/>
            <a:r>
              <a:rPr lang="it-IT" altLang="it-IT" sz="2000" smtClean="0">
                <a:solidFill>
                  <a:schemeClr val="bg1"/>
                </a:solidFill>
                <a:cs typeface="Times New Roman" pitchFamily="18" charset="0"/>
              </a:rPr>
              <a:t>- festività ed ex festività non godute, salvo diversa previsione dei contratti collettivi;</a:t>
            </a:r>
          </a:p>
          <a:p>
            <a:pPr algn="just"/>
            <a:r>
              <a:rPr lang="it-IT" altLang="it-IT" sz="2000" smtClean="0">
                <a:solidFill>
                  <a:schemeClr val="bg1"/>
                </a:solidFill>
                <a:cs typeface="Times New Roman" pitchFamily="18" charset="0"/>
              </a:rPr>
              <a:t>- permessi per donazione di sangue, salvo diversa disposizione contrattuale;</a:t>
            </a:r>
          </a:p>
          <a:p>
            <a:pPr algn="just"/>
            <a:r>
              <a:rPr lang="it-IT" altLang="it-IT" sz="2000" smtClean="0">
                <a:solidFill>
                  <a:schemeClr val="bg1"/>
                </a:solidFill>
                <a:cs typeface="Times New Roman" pitchFamily="18" charset="0"/>
              </a:rPr>
              <a:t>- patto di non concorrenza, tranne il caso in cui sia erogata in costanza di rapporto di lavoro.</a:t>
            </a:r>
          </a:p>
        </p:txBody>
      </p:sp>
      <p:sp>
        <p:nvSpPr>
          <p:cNvPr id="6" name="Segnaposto numero diapositiva 5"/>
          <p:cNvSpPr>
            <a:spLocks noGrp="1"/>
          </p:cNvSpPr>
          <p:nvPr>
            <p:ph type="sldNum" sz="quarter" idx="12"/>
          </p:nvPr>
        </p:nvSpPr>
        <p:spPr/>
        <p:txBody>
          <a:bodyPr/>
          <a:lstStyle/>
          <a:p>
            <a:pPr>
              <a:defRPr/>
            </a:pPr>
            <a:fld id="{C20E44E4-EF97-4F5B-B5B4-A9F9E49027C7}" type="slidenum">
              <a:rPr lang="it-IT" smtClean="0"/>
              <a:pPr>
                <a:defRPr/>
              </a:pPr>
              <a:t>271</a:t>
            </a:fld>
            <a:endParaRPr lang="it-IT"/>
          </a:p>
        </p:txBody>
      </p:sp>
      <p:pic>
        <p:nvPicPr>
          <p:cNvPr id="28262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8263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83651" name="Sottotitolo 2"/>
          <p:cNvSpPr>
            <a:spLocks noGrp="1"/>
          </p:cNvSpPr>
          <p:nvPr>
            <p:ph type="subTitle" idx="1"/>
          </p:nvPr>
        </p:nvSpPr>
        <p:spPr>
          <a:xfrm>
            <a:off x="179388" y="1628775"/>
            <a:ext cx="8785225" cy="5113338"/>
          </a:xfrm>
        </p:spPr>
        <p:txBody>
          <a:bodyPr/>
          <a:lstStyle/>
          <a:p>
            <a:endParaRPr lang="it-IT" altLang="it-IT" sz="2000" b="1" smtClean="0">
              <a:solidFill>
                <a:schemeClr val="bg1"/>
              </a:solidFill>
              <a:cs typeface="Times New Roman" pitchFamily="18" charset="0"/>
            </a:endParaRPr>
          </a:p>
          <a:p>
            <a:r>
              <a:rPr lang="it-IT" altLang="it-IT" sz="2000" b="1" smtClean="0">
                <a:solidFill>
                  <a:schemeClr val="bg1"/>
                </a:solidFill>
                <a:cs typeface="Times New Roman" pitchFamily="18" charset="0"/>
              </a:rPr>
              <a:t>Rivalutazione del Tfr</a:t>
            </a:r>
          </a:p>
          <a:p>
            <a:pPr algn="just"/>
            <a:endParaRPr lang="it-IT" altLang="it-IT" sz="2000" b="1" smtClean="0">
              <a:solidFill>
                <a:schemeClr val="bg1"/>
              </a:solidFill>
              <a:cs typeface="Times New Roman" pitchFamily="18" charset="0"/>
            </a:endParaRPr>
          </a:p>
          <a:p>
            <a:pPr algn="just"/>
            <a:r>
              <a:rPr lang="it-IT" altLang="it-IT" sz="2000" smtClean="0">
                <a:solidFill>
                  <a:schemeClr val="bg1"/>
                </a:solidFill>
                <a:cs typeface="Times New Roman" pitchFamily="18" charset="0"/>
              </a:rPr>
              <a:t>Il trattamento di fine rapporto, con esclusione della quota maturata nell'anno, </a:t>
            </a:r>
            <a:r>
              <a:rPr lang="it-IT" altLang="it-IT" sz="2000" b="1" smtClean="0">
                <a:solidFill>
                  <a:schemeClr val="bg1"/>
                </a:solidFill>
                <a:cs typeface="Times New Roman" pitchFamily="18" charset="0"/>
              </a:rPr>
              <a:t>è incrementato al 31 dicembre di ogni anno, </a:t>
            </a:r>
            <a:r>
              <a:rPr lang="it-IT" altLang="it-IT" sz="2000" smtClean="0">
                <a:solidFill>
                  <a:schemeClr val="bg1"/>
                </a:solidFill>
                <a:cs typeface="Times New Roman" pitchFamily="18" charset="0"/>
              </a:rPr>
              <a:t>con l'applicazione di un tasso costituito dall'1,5% in misura fissa e dal 75% dell'aumento dell'indice dei prezzi al consumo per le famiglie di operai ed impiegati, accertato dall'ISTAT, rispetto al mese di dicembre dell'anno precedente.</a:t>
            </a:r>
          </a:p>
        </p:txBody>
      </p:sp>
      <p:sp>
        <p:nvSpPr>
          <p:cNvPr id="6" name="Segnaposto numero diapositiva 5"/>
          <p:cNvSpPr>
            <a:spLocks noGrp="1"/>
          </p:cNvSpPr>
          <p:nvPr>
            <p:ph type="sldNum" sz="quarter" idx="12"/>
          </p:nvPr>
        </p:nvSpPr>
        <p:spPr/>
        <p:txBody>
          <a:bodyPr/>
          <a:lstStyle/>
          <a:p>
            <a:pPr>
              <a:defRPr/>
            </a:pPr>
            <a:fld id="{FCB1C1FD-90B0-49BA-82D7-943F8E29EC3F}" type="slidenum">
              <a:rPr lang="it-IT" smtClean="0"/>
              <a:pPr>
                <a:defRPr/>
              </a:pPr>
              <a:t>272</a:t>
            </a:fld>
            <a:endParaRPr lang="it-IT"/>
          </a:p>
        </p:txBody>
      </p:sp>
      <p:pic>
        <p:nvPicPr>
          <p:cNvPr id="28365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8365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84675" name="Sottotitolo 2"/>
          <p:cNvSpPr>
            <a:spLocks noGrp="1"/>
          </p:cNvSpPr>
          <p:nvPr>
            <p:ph type="subTitle" idx="1"/>
          </p:nvPr>
        </p:nvSpPr>
        <p:spPr>
          <a:xfrm>
            <a:off x="179388" y="1628775"/>
            <a:ext cx="8785225" cy="5113338"/>
          </a:xfrm>
        </p:spPr>
        <p:txBody>
          <a:bodyPr/>
          <a:lstStyle/>
          <a:p>
            <a:endParaRPr lang="it-IT" altLang="it-IT" sz="2000" b="1" smtClean="0">
              <a:solidFill>
                <a:schemeClr val="bg1"/>
              </a:solidFill>
              <a:cs typeface="Times New Roman" pitchFamily="18" charset="0"/>
            </a:endParaRPr>
          </a:p>
          <a:p>
            <a:r>
              <a:rPr lang="it-IT" altLang="it-IT" sz="2000" b="1" smtClean="0">
                <a:solidFill>
                  <a:schemeClr val="bg1"/>
                </a:solidFill>
                <a:cs typeface="Times New Roman" pitchFamily="18" charset="0"/>
              </a:rPr>
              <a:t>Anticipazione del Tfr</a:t>
            </a:r>
          </a:p>
          <a:p>
            <a:endParaRPr lang="it-IT" altLang="it-IT" sz="2000" b="1" smtClean="0">
              <a:solidFill>
                <a:schemeClr val="bg1"/>
              </a:solidFill>
              <a:cs typeface="Times New Roman" pitchFamily="18" charset="0"/>
            </a:endParaRPr>
          </a:p>
          <a:p>
            <a:pPr algn="just"/>
            <a:r>
              <a:rPr lang="it-IT" altLang="it-IT" sz="2000" smtClean="0">
                <a:solidFill>
                  <a:schemeClr val="bg1"/>
                </a:solidFill>
                <a:cs typeface="Times New Roman" pitchFamily="18" charset="0"/>
              </a:rPr>
              <a:t>Il prestatore di lavoro, con un’anzianità di servizio (e non lavoro effettivo) di almeno 8 anni presso lo stesso datore di lavoro, </a:t>
            </a:r>
            <a:r>
              <a:rPr lang="it-IT" altLang="it-IT" sz="2000" b="1" smtClean="0">
                <a:solidFill>
                  <a:schemeClr val="bg1"/>
                </a:solidFill>
                <a:cs typeface="Times New Roman" pitchFamily="18" charset="0"/>
              </a:rPr>
              <a:t>può chiedere</a:t>
            </a:r>
            <a:r>
              <a:rPr lang="it-IT" altLang="it-IT" sz="2000" smtClean="0">
                <a:solidFill>
                  <a:schemeClr val="bg1"/>
                </a:solidFill>
                <a:cs typeface="Times New Roman" pitchFamily="18" charset="0"/>
              </a:rPr>
              <a:t>, in costanza di rapporto, </a:t>
            </a:r>
            <a:r>
              <a:rPr lang="it-IT" altLang="it-IT" sz="2000" b="1" smtClean="0">
                <a:solidFill>
                  <a:schemeClr val="bg1"/>
                </a:solidFill>
                <a:cs typeface="Times New Roman" pitchFamily="18" charset="0"/>
              </a:rPr>
              <a:t>un’anticipazione</a:t>
            </a:r>
            <a:r>
              <a:rPr lang="it-IT" altLang="it-IT" sz="2000" smtClean="0">
                <a:solidFill>
                  <a:schemeClr val="bg1"/>
                </a:solidFill>
                <a:cs typeface="Times New Roman" pitchFamily="18" charset="0"/>
              </a:rPr>
              <a:t> non superiore al 70% del trattamento cui avrebbe diritto nel caso di cessazione del rapporto alla data della richiesta. Le istanze possono soddisfatte, annualmente, entro i limiti del 10% degli aventi titolo e comunque del 4% del numero totale dei dipendenti.</a:t>
            </a:r>
          </a:p>
          <a:p>
            <a:pPr algn="just"/>
            <a:r>
              <a:rPr lang="it-IT" altLang="it-IT" sz="2000" b="1" smtClean="0">
                <a:solidFill>
                  <a:schemeClr val="bg1"/>
                </a:solidFill>
                <a:cs typeface="Times New Roman" pitchFamily="18" charset="0"/>
              </a:rPr>
              <a:t>Condizioni di miglior favore possono essere previste dai contratti collettivi o da accordi individuali, </a:t>
            </a:r>
            <a:r>
              <a:rPr lang="it-IT" altLang="it-IT" sz="2000" smtClean="0">
                <a:solidFill>
                  <a:schemeClr val="bg1"/>
                </a:solidFill>
                <a:cs typeface="Times New Roman" pitchFamily="18" charset="0"/>
              </a:rPr>
              <a:t>con riguardo sia alle percentuali dei lavoratori da ammettere annualmente, che all’entità degli importi da corrispondere. </a:t>
            </a:r>
          </a:p>
        </p:txBody>
      </p:sp>
      <p:sp>
        <p:nvSpPr>
          <p:cNvPr id="6" name="Segnaposto numero diapositiva 5"/>
          <p:cNvSpPr>
            <a:spLocks noGrp="1"/>
          </p:cNvSpPr>
          <p:nvPr>
            <p:ph type="sldNum" sz="quarter" idx="12"/>
          </p:nvPr>
        </p:nvSpPr>
        <p:spPr/>
        <p:txBody>
          <a:bodyPr/>
          <a:lstStyle/>
          <a:p>
            <a:pPr>
              <a:defRPr/>
            </a:pPr>
            <a:fld id="{D08F17E2-AD22-4A94-81F0-467730F16310}" type="slidenum">
              <a:rPr lang="it-IT" smtClean="0"/>
              <a:pPr>
                <a:defRPr/>
              </a:pPr>
              <a:t>273</a:t>
            </a:fld>
            <a:endParaRPr lang="it-IT"/>
          </a:p>
        </p:txBody>
      </p:sp>
      <p:pic>
        <p:nvPicPr>
          <p:cNvPr id="28467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8467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051" name="Sottotitolo 2"/>
          <p:cNvSpPr>
            <a:spLocks noGrp="1"/>
          </p:cNvSpPr>
          <p:nvPr>
            <p:ph type="subTitle" idx="1"/>
          </p:nvPr>
        </p:nvSpPr>
        <p:spPr>
          <a:xfrm>
            <a:off x="179388" y="1628775"/>
            <a:ext cx="8785225" cy="5113338"/>
          </a:xfrm>
        </p:spPr>
        <p:txBody>
          <a:bodyPr/>
          <a:lstStyle/>
          <a:p>
            <a:pPr>
              <a:spcAft>
                <a:spcPts val="0"/>
              </a:spcAft>
              <a:buFont typeface="Arial" charset="0"/>
              <a:buNone/>
              <a:defRPr/>
            </a:pPr>
            <a:endParaRPr lang="it-IT" sz="2000" b="1" dirty="0" smtClean="0">
              <a:solidFill>
                <a:schemeClr val="bg1"/>
              </a:solidFill>
              <a:ea typeface="Times New Roman"/>
              <a:cs typeface="Times New Roman"/>
            </a:endParaRPr>
          </a:p>
          <a:p>
            <a:pPr algn="just">
              <a:spcAft>
                <a:spcPts val="0"/>
              </a:spcAft>
              <a:buFont typeface="Arial" charset="0"/>
              <a:buNone/>
              <a:defRPr/>
            </a:pPr>
            <a:r>
              <a:rPr lang="it-IT" sz="2000" dirty="0">
                <a:solidFill>
                  <a:schemeClr val="bg1"/>
                </a:solidFill>
                <a:ea typeface="Times New Roman"/>
                <a:cs typeface="Times New Roman"/>
              </a:rPr>
              <a:t>La </a:t>
            </a:r>
            <a:r>
              <a:rPr lang="it-IT" sz="2000" b="1" dirty="0">
                <a:solidFill>
                  <a:schemeClr val="bg1"/>
                </a:solidFill>
                <a:ea typeface="Times New Roman"/>
                <a:cs typeface="Times New Roman"/>
              </a:rPr>
              <a:t>richiesta</a:t>
            </a:r>
            <a:r>
              <a:rPr lang="it-IT" sz="2000" dirty="0">
                <a:solidFill>
                  <a:schemeClr val="bg1"/>
                </a:solidFill>
                <a:ea typeface="Times New Roman"/>
                <a:cs typeface="Times New Roman"/>
              </a:rPr>
              <a:t> deve essere </a:t>
            </a:r>
            <a:r>
              <a:rPr lang="it-IT" sz="2000" b="1" dirty="0">
                <a:solidFill>
                  <a:schemeClr val="bg1"/>
                </a:solidFill>
                <a:ea typeface="Times New Roman"/>
                <a:cs typeface="Times New Roman"/>
              </a:rPr>
              <a:t>giustificata</a:t>
            </a:r>
            <a:r>
              <a:rPr lang="it-IT" sz="2000" dirty="0">
                <a:solidFill>
                  <a:schemeClr val="bg1"/>
                </a:solidFill>
                <a:ea typeface="Times New Roman"/>
                <a:cs typeface="Times New Roman"/>
              </a:rPr>
              <a:t> dalla </a:t>
            </a:r>
            <a:r>
              <a:rPr lang="it-IT" sz="2000" b="1" dirty="0">
                <a:solidFill>
                  <a:schemeClr val="bg1"/>
                </a:solidFill>
                <a:ea typeface="Times New Roman"/>
                <a:cs typeface="Times New Roman"/>
              </a:rPr>
              <a:t>necessità</a:t>
            </a:r>
            <a:r>
              <a:rPr lang="it-IT" sz="2000" dirty="0">
                <a:solidFill>
                  <a:schemeClr val="bg1"/>
                </a:solidFill>
                <a:ea typeface="Times New Roman"/>
                <a:cs typeface="Times New Roman"/>
              </a:rPr>
              <a:t> di</a:t>
            </a:r>
            <a:r>
              <a:rPr lang="it-IT" sz="2000" dirty="0" smtClean="0">
                <a:solidFill>
                  <a:schemeClr val="bg1"/>
                </a:solidFill>
                <a:ea typeface="Times New Roman"/>
                <a:cs typeface="Times New Roman"/>
              </a:rPr>
              <a:t>:</a:t>
            </a:r>
          </a:p>
          <a:p>
            <a:pPr algn="just">
              <a:spcAft>
                <a:spcPts val="0"/>
              </a:spcAft>
              <a:buFont typeface="Arial" charset="0"/>
              <a:buNone/>
              <a:defRPr/>
            </a:pPr>
            <a:endParaRPr lang="it-IT" sz="2000" dirty="0">
              <a:solidFill>
                <a:schemeClr val="bg1"/>
              </a:solidFill>
              <a:ea typeface="Times New Roman"/>
              <a:cs typeface="Times New Roman"/>
            </a:endParaRPr>
          </a:p>
          <a:p>
            <a:pPr marL="457200" indent="-457200" algn="just">
              <a:spcAft>
                <a:spcPts val="0"/>
              </a:spcAft>
              <a:buFont typeface="Arial" charset="0"/>
              <a:buAutoNum type="alphaLcParenR"/>
              <a:defRPr/>
            </a:pPr>
            <a:r>
              <a:rPr lang="it-IT" sz="2000" dirty="0" smtClean="0">
                <a:solidFill>
                  <a:schemeClr val="bg1"/>
                </a:solidFill>
                <a:ea typeface="Times New Roman"/>
                <a:cs typeface="Times New Roman"/>
              </a:rPr>
              <a:t>eventuali </a:t>
            </a:r>
            <a:r>
              <a:rPr lang="it-IT" sz="2000" dirty="0">
                <a:solidFill>
                  <a:schemeClr val="bg1"/>
                </a:solidFill>
                <a:ea typeface="Times New Roman"/>
                <a:cs typeface="Times New Roman"/>
              </a:rPr>
              <a:t>spese sanitarie per terapie e interventi straordinari riconosciuti dalle competenti strutture pubbliche. Il requisito della "straordinarietà", distinto e comunque concorrente con quello della "necessità", non è limitato a terapie o ad interventi di particolare delicatezza rilievo, ma è sussistente anche nell’ipotesi di terapie o interventi che abbiano rilievo dal punto di vista medico ed economico, in relazione alle condizioni (anche </a:t>
            </a:r>
            <a:r>
              <a:rPr lang="it-IT" sz="2000" dirty="0" err="1">
                <a:solidFill>
                  <a:schemeClr val="bg1"/>
                </a:solidFill>
                <a:ea typeface="Times New Roman"/>
                <a:cs typeface="Times New Roman"/>
              </a:rPr>
              <a:t>fisio</a:t>
            </a:r>
            <a:r>
              <a:rPr lang="it-IT" sz="2000" dirty="0">
                <a:solidFill>
                  <a:schemeClr val="bg1"/>
                </a:solidFill>
                <a:ea typeface="Times New Roman"/>
                <a:cs typeface="Times New Roman"/>
              </a:rPr>
              <a:t>-psichiche) del singolo soggetto (Corte di Cassazione, sentenza dell’11 aprile 1990 n. 3046</a:t>
            </a:r>
            <a:r>
              <a:rPr lang="it-IT" sz="2000" dirty="0" smtClean="0">
                <a:solidFill>
                  <a:schemeClr val="bg1"/>
                </a:solidFill>
                <a:ea typeface="Times New Roman"/>
                <a:cs typeface="Times New Roman"/>
              </a:rPr>
              <a:t>);</a:t>
            </a:r>
          </a:p>
          <a:p>
            <a:pPr marL="457200" indent="-457200" algn="just">
              <a:spcAft>
                <a:spcPts val="0"/>
              </a:spcAft>
              <a:buFont typeface="Arial" charset="0"/>
              <a:buAutoNum type="alphaLcParenR"/>
              <a:defRPr/>
            </a:pPr>
            <a:endParaRPr lang="it-IT" sz="2000" dirty="0">
              <a:solidFill>
                <a:schemeClr val="bg1"/>
              </a:solidFill>
              <a:ea typeface="Times New Roman"/>
              <a:cs typeface="Times New Roman"/>
            </a:endParaRPr>
          </a:p>
          <a:p>
            <a:pPr algn="just">
              <a:spcAft>
                <a:spcPts val="0"/>
              </a:spcAft>
              <a:buFont typeface="Arial" charset="0"/>
              <a:buNone/>
              <a:defRPr/>
            </a:pPr>
            <a:r>
              <a:rPr lang="it-IT" sz="2000" dirty="0">
                <a:solidFill>
                  <a:schemeClr val="bg1"/>
                </a:solidFill>
                <a:ea typeface="Times New Roman"/>
                <a:cs typeface="Times New Roman"/>
              </a:rPr>
              <a:t>b) acquisto della prima casa di abitazione per sé o per i figli, documentato con atto notarile.</a:t>
            </a:r>
          </a:p>
        </p:txBody>
      </p:sp>
      <p:sp>
        <p:nvSpPr>
          <p:cNvPr id="6" name="Segnaposto numero diapositiva 5"/>
          <p:cNvSpPr>
            <a:spLocks noGrp="1"/>
          </p:cNvSpPr>
          <p:nvPr>
            <p:ph type="sldNum" sz="quarter" idx="12"/>
          </p:nvPr>
        </p:nvSpPr>
        <p:spPr/>
        <p:txBody>
          <a:bodyPr/>
          <a:lstStyle/>
          <a:p>
            <a:pPr>
              <a:defRPr/>
            </a:pPr>
            <a:fld id="{C76FDC56-B6AD-47D9-A664-6F961D1D90D5}" type="slidenum">
              <a:rPr lang="it-IT" smtClean="0"/>
              <a:pPr>
                <a:defRPr/>
              </a:pPr>
              <a:t>274</a:t>
            </a:fld>
            <a:endParaRPr lang="it-IT"/>
          </a:p>
        </p:txBody>
      </p:sp>
      <p:pic>
        <p:nvPicPr>
          <p:cNvPr id="28570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8570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86723" name="Sottotitolo 2"/>
          <p:cNvSpPr>
            <a:spLocks noGrp="1"/>
          </p:cNvSpPr>
          <p:nvPr>
            <p:ph type="subTitle" idx="1"/>
          </p:nvPr>
        </p:nvSpPr>
        <p:spPr>
          <a:xfrm>
            <a:off x="179388" y="1535113"/>
            <a:ext cx="8785225" cy="5111750"/>
          </a:xfrm>
        </p:spPr>
        <p:txBody>
          <a:bodyPr/>
          <a:lstStyle/>
          <a:p>
            <a:endParaRPr lang="it-IT" altLang="it-IT" sz="2000" b="1" smtClean="0">
              <a:solidFill>
                <a:schemeClr val="bg1"/>
              </a:solidFill>
              <a:cs typeface="Times New Roman" pitchFamily="18" charset="0"/>
            </a:endParaRPr>
          </a:p>
          <a:p>
            <a:r>
              <a:rPr lang="it-IT" altLang="it-IT" sz="2000" b="1" smtClean="0">
                <a:solidFill>
                  <a:schemeClr val="bg1"/>
                </a:solidFill>
                <a:cs typeface="Times New Roman" pitchFamily="18" charset="0"/>
              </a:rPr>
              <a:t>Previdenza complementare</a:t>
            </a:r>
          </a:p>
          <a:p>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Dal 2007 il TFR </a:t>
            </a:r>
            <a:r>
              <a:rPr lang="it-IT" altLang="it-IT" sz="2000" smtClean="0">
                <a:solidFill>
                  <a:schemeClr val="bg1"/>
                </a:solidFill>
                <a:cs typeface="Times New Roman" pitchFamily="18" charset="0"/>
              </a:rPr>
              <a:t>maturato, </a:t>
            </a:r>
            <a:r>
              <a:rPr lang="it-IT" altLang="it-IT" sz="2000" b="1" smtClean="0">
                <a:solidFill>
                  <a:schemeClr val="bg1"/>
                </a:solidFill>
                <a:cs typeface="Times New Roman" pitchFamily="18" charset="0"/>
              </a:rPr>
              <a:t>a seguito di silenzio assenso ovvero per opzione esercitata dal lavoratore</a:t>
            </a:r>
            <a:r>
              <a:rPr lang="it-IT" altLang="it-IT" sz="2000" smtClean="0">
                <a:solidFill>
                  <a:schemeClr val="bg1"/>
                </a:solidFill>
                <a:cs typeface="Times New Roman" pitchFamily="18" charset="0"/>
              </a:rPr>
              <a:t>, </a:t>
            </a:r>
            <a:r>
              <a:rPr lang="it-IT" altLang="it-IT" sz="2000" b="1" smtClean="0">
                <a:solidFill>
                  <a:schemeClr val="bg1"/>
                </a:solidFill>
                <a:cs typeface="Times New Roman" pitchFamily="18" charset="0"/>
              </a:rPr>
              <a:t>è devoluto a forme di previdenza complementare</a:t>
            </a:r>
            <a:r>
              <a:rPr lang="it-IT" altLang="it-IT" sz="2000" smtClean="0">
                <a:solidFill>
                  <a:schemeClr val="bg1"/>
                </a:solidFill>
                <a:cs typeface="Times New Roman" pitchFamily="18" charset="0"/>
              </a:rPr>
              <a:t> (Fondi Chiusi o Fondi Aperti) appositamente indicate dalla contrattazione collettiva o dal medesimo lavoratore. </a:t>
            </a:r>
          </a:p>
          <a:p>
            <a:pPr algn="just"/>
            <a:endParaRPr lang="it-IT" altLang="it-IT" sz="2000"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Tale opzione</a:t>
            </a:r>
            <a:r>
              <a:rPr lang="it-IT" altLang="it-IT" sz="2000" smtClean="0">
                <a:solidFill>
                  <a:schemeClr val="bg1"/>
                </a:solidFill>
                <a:cs typeface="Times New Roman" pitchFamily="18" charset="0"/>
              </a:rPr>
              <a:t>, per espressa indicazione normativa, </a:t>
            </a:r>
            <a:r>
              <a:rPr lang="it-IT" altLang="it-IT" sz="2000" b="1" smtClean="0">
                <a:solidFill>
                  <a:schemeClr val="bg1"/>
                </a:solidFill>
                <a:cs typeface="Times New Roman" pitchFamily="18" charset="0"/>
              </a:rPr>
              <a:t>risulta irrevocabile </a:t>
            </a:r>
            <a:r>
              <a:rPr lang="it-IT" altLang="it-IT" sz="2000" smtClean="0">
                <a:solidFill>
                  <a:schemeClr val="bg1"/>
                </a:solidFill>
                <a:cs typeface="Times New Roman" pitchFamily="18" charset="0"/>
              </a:rPr>
              <a:t>e pertanto anche in successivi rapporti di lavoro il dipendente non potrà richiedere di mantenere il TFR in azienda (ovvero presso il Fondo di Tesoreria INPS) salvo il caso di totale riscatto della posizione.</a:t>
            </a:r>
          </a:p>
        </p:txBody>
      </p:sp>
      <p:sp>
        <p:nvSpPr>
          <p:cNvPr id="6" name="Segnaposto numero diapositiva 5"/>
          <p:cNvSpPr>
            <a:spLocks noGrp="1"/>
          </p:cNvSpPr>
          <p:nvPr>
            <p:ph type="sldNum" sz="quarter" idx="12"/>
          </p:nvPr>
        </p:nvSpPr>
        <p:spPr/>
        <p:txBody>
          <a:bodyPr/>
          <a:lstStyle/>
          <a:p>
            <a:pPr>
              <a:defRPr/>
            </a:pPr>
            <a:fld id="{439E735C-3A1C-4680-B6F0-35F75F23DE9D}" type="slidenum">
              <a:rPr lang="it-IT" smtClean="0"/>
              <a:pPr>
                <a:defRPr/>
              </a:pPr>
              <a:t>275</a:t>
            </a:fld>
            <a:endParaRPr lang="it-IT"/>
          </a:p>
        </p:txBody>
      </p:sp>
      <p:pic>
        <p:nvPicPr>
          <p:cNvPr id="28672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8672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87747" name="Sottotitolo 2"/>
          <p:cNvSpPr>
            <a:spLocks noGrp="1"/>
          </p:cNvSpPr>
          <p:nvPr>
            <p:ph type="subTitle" idx="1"/>
          </p:nvPr>
        </p:nvSpPr>
        <p:spPr>
          <a:xfrm>
            <a:off x="179388" y="1535113"/>
            <a:ext cx="8785225" cy="5111750"/>
          </a:xfrm>
        </p:spPr>
        <p:txBody>
          <a:bodyPr/>
          <a:lstStyle/>
          <a:p>
            <a:endParaRPr lang="it-IT" altLang="it-IT" sz="2000" b="1" smtClean="0">
              <a:solidFill>
                <a:schemeClr val="bg1"/>
              </a:solidFill>
              <a:cs typeface="Times New Roman" pitchFamily="18" charset="0"/>
            </a:endParaRPr>
          </a:p>
          <a:p>
            <a:endParaRPr lang="it-IT" altLang="it-IT" sz="2000" b="1" smtClean="0">
              <a:solidFill>
                <a:schemeClr val="bg1"/>
              </a:solidFill>
              <a:cs typeface="Times New Roman" pitchFamily="18" charset="0"/>
            </a:endParaRPr>
          </a:p>
          <a:p>
            <a:endParaRPr lang="it-IT" altLang="it-IT" sz="2000" b="1" smtClean="0">
              <a:solidFill>
                <a:schemeClr val="bg1"/>
              </a:solidFill>
              <a:cs typeface="Times New Roman" pitchFamily="18" charset="0"/>
            </a:endParaRPr>
          </a:p>
          <a:p>
            <a:r>
              <a:rPr lang="it-IT" altLang="it-IT" sz="2000" b="1" smtClean="0">
                <a:solidFill>
                  <a:schemeClr val="bg1"/>
                </a:solidFill>
                <a:cs typeface="Times New Roman" pitchFamily="18" charset="0"/>
              </a:rPr>
              <a:t>TFR mensile in busta paga: la Qu.I.R.</a:t>
            </a:r>
          </a:p>
          <a:p>
            <a:endParaRPr lang="it-IT" altLang="it-IT" sz="2000" smtClean="0">
              <a:solidFill>
                <a:schemeClr val="bg1"/>
              </a:solidFill>
              <a:cs typeface="Times New Roman" pitchFamily="18" charset="0"/>
            </a:endParaRPr>
          </a:p>
          <a:p>
            <a:r>
              <a:rPr lang="it-IT" altLang="it-IT" sz="2000" smtClean="0">
                <a:solidFill>
                  <a:schemeClr val="bg1"/>
                </a:solidFill>
                <a:cs typeface="Times New Roman" pitchFamily="18" charset="0"/>
              </a:rPr>
              <a:t>La Legge di Stabilità 2015 () ha introdotto, in via sperimentale, in relazione ai periodi di paga intercorrenti tra il 1° marzo 2015 ed il 30 giugno 2018, la possibilità per i lavoratori dipendenti di richiedere al proprio datore di lavoro la cd. Qu.I.R., ovvero la liquidazione diretta mensile della quota maturanda del trattamento di fine rapporto.</a:t>
            </a:r>
          </a:p>
          <a:p>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3ED6C5EE-B8B2-4DA1-8337-59C9D7A6A930}" type="slidenum">
              <a:rPr lang="it-IT" smtClean="0"/>
              <a:pPr>
                <a:defRPr/>
              </a:pPr>
              <a:t>276</a:t>
            </a:fld>
            <a:endParaRPr lang="it-IT"/>
          </a:p>
        </p:txBody>
      </p:sp>
      <p:pic>
        <p:nvPicPr>
          <p:cNvPr id="28774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8775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88771" name="Sottotitolo 2"/>
          <p:cNvSpPr>
            <a:spLocks noGrp="1"/>
          </p:cNvSpPr>
          <p:nvPr>
            <p:ph type="subTitle" idx="1"/>
          </p:nvPr>
        </p:nvSpPr>
        <p:spPr>
          <a:xfrm>
            <a:off x="179388" y="1535113"/>
            <a:ext cx="8785225" cy="5111750"/>
          </a:xfrm>
        </p:spPr>
        <p:txBody>
          <a:bodyPr/>
          <a:lstStyle/>
          <a:p>
            <a:endParaRPr lang="it-IT" altLang="it-IT" sz="2000" b="1" smtClean="0">
              <a:solidFill>
                <a:schemeClr val="bg1"/>
              </a:solidFill>
              <a:cs typeface="Times New Roman" pitchFamily="18" charset="0"/>
            </a:endParaRPr>
          </a:p>
          <a:p>
            <a:endParaRPr lang="it-IT" altLang="it-IT" sz="2000" b="1" smtClean="0">
              <a:solidFill>
                <a:schemeClr val="bg1"/>
              </a:solidFill>
              <a:cs typeface="Times New Roman" pitchFamily="18" charset="0"/>
            </a:endParaRPr>
          </a:p>
          <a:p>
            <a:endParaRPr lang="it-IT" altLang="it-IT" sz="2000" b="1" smtClean="0">
              <a:solidFill>
                <a:schemeClr val="bg1"/>
              </a:solidFill>
              <a:cs typeface="Times New Roman" pitchFamily="18" charset="0"/>
            </a:endParaRPr>
          </a:p>
          <a:p>
            <a:r>
              <a:rPr lang="it-IT" altLang="it-IT" sz="2800" smtClean="0">
                <a:solidFill>
                  <a:schemeClr val="bg1"/>
                </a:solidFill>
                <a:cs typeface="Times New Roman" pitchFamily="18" charset="0"/>
              </a:rPr>
              <a:t>Quadro normativo</a:t>
            </a:r>
          </a:p>
          <a:p>
            <a:endParaRPr lang="it-IT" altLang="it-IT" sz="2800" smtClean="0">
              <a:solidFill>
                <a:schemeClr val="bg1"/>
              </a:solidFill>
              <a:cs typeface="Times New Roman" pitchFamily="18" charset="0"/>
            </a:endParaRPr>
          </a:p>
          <a:p>
            <a:r>
              <a:rPr lang="it-IT" altLang="it-IT" sz="2800" smtClean="0">
                <a:solidFill>
                  <a:schemeClr val="bg1"/>
                </a:solidFill>
                <a:cs typeface="Times New Roman" pitchFamily="18" charset="0"/>
              </a:rPr>
              <a:t>art. 1, commi da 26 a 34, L. n. 190/2014</a:t>
            </a:r>
          </a:p>
          <a:p>
            <a:endParaRPr lang="it-IT" altLang="it-IT" sz="2800" smtClean="0">
              <a:solidFill>
                <a:schemeClr val="bg1"/>
              </a:solidFill>
              <a:cs typeface="Times New Roman" pitchFamily="18" charset="0"/>
            </a:endParaRPr>
          </a:p>
          <a:p>
            <a:r>
              <a:rPr lang="it-IT" altLang="it-IT" sz="2800" smtClean="0">
                <a:solidFill>
                  <a:schemeClr val="bg1"/>
                </a:solidFill>
                <a:cs typeface="Times New Roman" pitchFamily="18" charset="0"/>
              </a:rPr>
              <a:t>D.P.C.M. del 20 febbraio 2015, n. 29</a:t>
            </a:r>
          </a:p>
        </p:txBody>
      </p:sp>
      <p:sp>
        <p:nvSpPr>
          <p:cNvPr id="6" name="Segnaposto numero diapositiva 5"/>
          <p:cNvSpPr>
            <a:spLocks noGrp="1"/>
          </p:cNvSpPr>
          <p:nvPr>
            <p:ph type="sldNum" sz="quarter" idx="12"/>
          </p:nvPr>
        </p:nvSpPr>
        <p:spPr/>
        <p:txBody>
          <a:bodyPr/>
          <a:lstStyle/>
          <a:p>
            <a:pPr>
              <a:defRPr/>
            </a:pPr>
            <a:fld id="{F204EE50-D2E2-4097-B747-D37A637D46C7}" type="slidenum">
              <a:rPr lang="it-IT" smtClean="0"/>
              <a:pPr>
                <a:defRPr/>
              </a:pPr>
              <a:t>277</a:t>
            </a:fld>
            <a:endParaRPr lang="it-IT"/>
          </a:p>
        </p:txBody>
      </p:sp>
      <p:pic>
        <p:nvPicPr>
          <p:cNvPr id="28877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8877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89795" name="Sottotitolo 2"/>
          <p:cNvSpPr>
            <a:spLocks noGrp="1"/>
          </p:cNvSpPr>
          <p:nvPr>
            <p:ph type="subTitle" idx="1"/>
          </p:nvPr>
        </p:nvSpPr>
        <p:spPr>
          <a:xfrm>
            <a:off x="179388" y="1535113"/>
            <a:ext cx="8785225" cy="5111750"/>
          </a:xfrm>
        </p:spPr>
        <p:txBody>
          <a:bodyPr/>
          <a:lstStyle/>
          <a:p>
            <a:r>
              <a:rPr lang="it-IT" altLang="it-IT" sz="2000" b="1" smtClean="0">
                <a:solidFill>
                  <a:schemeClr val="bg1"/>
                </a:solidFill>
                <a:cs typeface="Times New Roman" pitchFamily="18" charset="0"/>
              </a:rPr>
              <a:t>Campo di applicazione</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La facoltà è attribuita ai lavoratori del settore privato, con rapporto di lavoro subordinato in essere da almeno 6 mesi presso il medesimo datore di lavoro, </a:t>
            </a:r>
            <a:r>
              <a:rPr lang="it-IT" altLang="it-IT" sz="2000" b="1" smtClean="0">
                <a:solidFill>
                  <a:schemeClr val="bg1"/>
                </a:solidFill>
                <a:cs typeface="Times New Roman" pitchFamily="18" charset="0"/>
              </a:rPr>
              <a:t>con esclusione di:</a:t>
            </a:r>
          </a:p>
          <a:p>
            <a:pPr algn="just"/>
            <a:r>
              <a:rPr lang="it-IT" altLang="it-IT" sz="2000" smtClean="0">
                <a:solidFill>
                  <a:schemeClr val="bg1"/>
                </a:solidFill>
                <a:cs typeface="Times New Roman" pitchFamily="18" charset="0"/>
              </a:rPr>
              <a:t>a) lavoratori domestici;</a:t>
            </a:r>
          </a:p>
          <a:p>
            <a:pPr algn="just"/>
            <a:r>
              <a:rPr lang="it-IT" altLang="it-IT" sz="2000" smtClean="0">
                <a:solidFill>
                  <a:schemeClr val="bg1"/>
                </a:solidFill>
                <a:cs typeface="Times New Roman" pitchFamily="18" charset="0"/>
              </a:rPr>
              <a:t>b) lavoratori del settore agricolo;</a:t>
            </a:r>
          </a:p>
          <a:p>
            <a:pPr algn="just"/>
            <a:r>
              <a:rPr lang="it-IT" altLang="it-IT" sz="2000" smtClean="0">
                <a:solidFill>
                  <a:schemeClr val="bg1"/>
                </a:solidFill>
                <a:cs typeface="Times New Roman" pitchFamily="18" charset="0"/>
              </a:rPr>
              <a:t>c) lavoratori per i quali la legge ovvero il CCNL prevede la corresponsione periodica del Tfr ovvero l’accantonamento presso soggetti terzi;</a:t>
            </a:r>
          </a:p>
          <a:p>
            <a:pPr algn="just"/>
            <a:r>
              <a:rPr lang="it-IT" altLang="it-IT" sz="2000" smtClean="0">
                <a:solidFill>
                  <a:schemeClr val="bg1"/>
                </a:solidFill>
                <a:cs typeface="Times New Roman" pitchFamily="18" charset="0"/>
              </a:rPr>
              <a:t>d) dipendenti da datori di lavoro sottoposti a procedure concorsuali;</a:t>
            </a:r>
          </a:p>
          <a:p>
            <a:pPr algn="just"/>
            <a:r>
              <a:rPr lang="it-IT" altLang="it-IT" sz="2000" smtClean="0">
                <a:solidFill>
                  <a:schemeClr val="bg1"/>
                </a:solidFill>
                <a:cs typeface="Times New Roman" pitchFamily="18" charset="0"/>
              </a:rPr>
              <a:t>e) dipendenti da datori di lavoro che abbiano iscritto nel Registro delle imprese un accordo di ristrutturazione dei debiti ovvero un piano di risanamento attestato (art. 182-bis e art. 67, co. 3, lett. d), del R.D. n. 267/1942 - Legge fallimentare);</a:t>
            </a:r>
          </a:p>
        </p:txBody>
      </p:sp>
      <p:sp>
        <p:nvSpPr>
          <p:cNvPr id="6" name="Segnaposto numero diapositiva 5"/>
          <p:cNvSpPr>
            <a:spLocks noGrp="1"/>
          </p:cNvSpPr>
          <p:nvPr>
            <p:ph type="sldNum" sz="quarter" idx="12"/>
          </p:nvPr>
        </p:nvSpPr>
        <p:spPr/>
        <p:txBody>
          <a:bodyPr/>
          <a:lstStyle/>
          <a:p>
            <a:pPr>
              <a:defRPr/>
            </a:pPr>
            <a:fld id="{08B6E306-05A1-4858-BDA8-6C935615036C}" type="slidenum">
              <a:rPr lang="it-IT" smtClean="0"/>
              <a:pPr>
                <a:defRPr/>
              </a:pPr>
              <a:t>278</a:t>
            </a:fld>
            <a:endParaRPr lang="it-IT"/>
          </a:p>
        </p:txBody>
      </p:sp>
      <p:pic>
        <p:nvPicPr>
          <p:cNvPr id="28979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8979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90819" name="Sottotitolo 2"/>
          <p:cNvSpPr>
            <a:spLocks noGrp="1"/>
          </p:cNvSpPr>
          <p:nvPr>
            <p:ph type="subTitle" idx="1"/>
          </p:nvPr>
        </p:nvSpPr>
        <p:spPr>
          <a:xfrm>
            <a:off x="179388" y="1535113"/>
            <a:ext cx="8785225" cy="5111750"/>
          </a:xfrm>
        </p:spPr>
        <p:txBody>
          <a:bodyPr/>
          <a:lstStyle/>
          <a:p>
            <a:r>
              <a:rPr lang="it-IT" altLang="it-IT" sz="2000" b="1" smtClean="0">
                <a:solidFill>
                  <a:schemeClr val="bg1"/>
                </a:solidFill>
                <a:cs typeface="Times New Roman" pitchFamily="18" charset="0"/>
              </a:rPr>
              <a:t>Campo di applicazione</a:t>
            </a:r>
          </a:p>
          <a:p>
            <a:pPr algn="just"/>
            <a:endParaRPr lang="it-IT" altLang="it-IT" sz="2000" smtClean="0">
              <a:solidFill>
                <a:schemeClr val="bg1"/>
              </a:solidFill>
              <a:cs typeface="Times New Roman" pitchFamily="18" charset="0"/>
            </a:endParaRPr>
          </a:p>
          <a:p>
            <a:pPr algn="just"/>
            <a:r>
              <a:rPr lang="it-IT" altLang="it-IT" sz="2000" smtClean="0">
                <a:solidFill>
                  <a:srgbClr val="000000"/>
                </a:solidFill>
                <a:cs typeface="Times New Roman" pitchFamily="18" charset="0"/>
              </a:rPr>
              <a:t>f) i dipendenti da datori di lavoro per i quali siano stati autorizzati interventi di integrazione salariale straordinaria e in deroga, se in prosecuzione dell’integrazione straordinaria stessa, limitatamente ai lavoratori dipendenti in forza all’unità produttiva interessata dai predetti interventi;</a:t>
            </a:r>
          </a:p>
          <a:p>
            <a:pPr algn="just"/>
            <a:r>
              <a:rPr lang="it-IT" altLang="it-IT" sz="2000" smtClean="0">
                <a:solidFill>
                  <a:srgbClr val="000000"/>
                </a:solidFill>
                <a:cs typeface="Times New Roman" pitchFamily="18" charset="0"/>
              </a:rPr>
              <a:t>g) i dipendenti da datori di lavoro che abbiano sottoscritto un accordo di ristrutturazione dei debiti e di soddisfazione dei crediti (art. 7, L. 27 gennaio 2012, n. 3);</a:t>
            </a:r>
          </a:p>
          <a:p>
            <a:pPr algn="just"/>
            <a:r>
              <a:rPr lang="it-IT" altLang="it-IT" sz="2000" smtClean="0">
                <a:solidFill>
                  <a:srgbClr val="000000"/>
                </a:solidFill>
                <a:cs typeface="Times New Roman" pitchFamily="18" charset="0"/>
              </a:rPr>
              <a:t>h) i dipendenti da aziende dichiarate in crisi (L. n. 675/1977; art. 4, co. 3, L. n. 297/1982), già esclusi dalla disposizione che consente ai prestatori, con almeno 8 anni di servizio, di richiedere un’anticipazione del Tfr.</a:t>
            </a:r>
          </a:p>
        </p:txBody>
      </p:sp>
      <p:sp>
        <p:nvSpPr>
          <p:cNvPr id="6" name="Segnaposto numero diapositiva 5"/>
          <p:cNvSpPr>
            <a:spLocks noGrp="1"/>
          </p:cNvSpPr>
          <p:nvPr>
            <p:ph type="sldNum" sz="quarter" idx="12"/>
          </p:nvPr>
        </p:nvSpPr>
        <p:spPr/>
        <p:txBody>
          <a:bodyPr/>
          <a:lstStyle/>
          <a:p>
            <a:pPr>
              <a:defRPr/>
            </a:pPr>
            <a:fld id="{41C2FA2F-C9CB-479A-9055-BFBF3A41D6CC}" type="slidenum">
              <a:rPr lang="it-IT" smtClean="0"/>
              <a:pPr>
                <a:defRPr/>
              </a:pPr>
              <a:t>279</a:t>
            </a:fld>
            <a:endParaRPr lang="it-IT"/>
          </a:p>
        </p:txBody>
      </p:sp>
      <p:pic>
        <p:nvPicPr>
          <p:cNvPr id="29082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9082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8" descr="logo.png"/>
          <p:cNvPicPr>
            <a:picLocks noChangeAspect="1"/>
          </p:cNvPicPr>
          <p:nvPr/>
        </p:nvPicPr>
        <p:blipFill>
          <a:blip r:embed="rId2" cstate="print"/>
          <a:srcRect/>
          <a:stretch>
            <a:fillRect/>
          </a:stretch>
        </p:blipFill>
        <p:spPr bwMode="auto">
          <a:xfrm>
            <a:off x="468313" y="77788"/>
            <a:ext cx="1036637" cy="1223962"/>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0B6EC68-FD3C-4653-AAC0-C822F6CE208D}" type="slidenum">
              <a:rPr lang="it-IT" smtClean="0"/>
              <a:pPr>
                <a:defRPr/>
              </a:pPr>
              <a:t>28</a:t>
            </a:fld>
            <a:endParaRPr lang="it-IT"/>
          </a:p>
        </p:txBody>
      </p:sp>
      <p:pic>
        <p:nvPicPr>
          <p:cNvPr id="49156" name="Immagine 7" descr="nuovo-modo.png"/>
          <p:cNvPicPr>
            <a:picLocks noChangeAspect="1"/>
          </p:cNvPicPr>
          <p:nvPr/>
        </p:nvPicPr>
        <p:blipFill>
          <a:blip r:embed="rId3" cstate="print"/>
          <a:srcRect/>
          <a:stretch>
            <a:fillRect/>
          </a:stretch>
        </p:blipFill>
        <p:spPr bwMode="auto">
          <a:xfrm>
            <a:off x="6443663" y="688975"/>
            <a:ext cx="2176462" cy="398463"/>
          </a:xfrm>
          <a:prstGeom prst="rect">
            <a:avLst/>
          </a:prstGeom>
          <a:noFill/>
          <a:ln w="9525">
            <a:noFill/>
            <a:miter lim="800000"/>
            <a:headEnd/>
            <a:tailEnd/>
          </a:ln>
        </p:spPr>
      </p:pic>
      <p:graphicFrame>
        <p:nvGraphicFramePr>
          <p:cNvPr id="7" name="Tabella 6"/>
          <p:cNvGraphicFramePr>
            <a:graphicFrameLocks noGrp="1"/>
          </p:cNvGraphicFramePr>
          <p:nvPr/>
        </p:nvGraphicFramePr>
        <p:xfrm>
          <a:off x="107950" y="1628775"/>
          <a:ext cx="8891588" cy="4608512"/>
        </p:xfrm>
        <a:graphic>
          <a:graphicData uri="http://schemas.openxmlformats.org/drawingml/2006/table">
            <a:tbl>
              <a:tblPr firstRow="1" bandRow="1"/>
              <a:tblGrid>
                <a:gridCol w="4496363"/>
                <a:gridCol w="1296328"/>
                <a:gridCol w="3098897"/>
              </a:tblGrid>
              <a:tr h="6401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t-IT" sz="1800" b="1" dirty="0" smtClean="0">
                          <a:solidFill>
                            <a:schemeClr val="bg1"/>
                          </a:solidFill>
                        </a:rPr>
                        <a:t>Ipotesi</a:t>
                      </a:r>
                      <a:endParaRPr lang="it-IT" sz="1800" b="1" dirty="0">
                        <a:solidFill>
                          <a:schemeClr val="bg1"/>
                        </a:solidFill>
                      </a:endParaRPr>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t-IT" sz="1800" b="1" dirty="0" smtClean="0">
                          <a:solidFill>
                            <a:schemeClr val="bg1"/>
                          </a:solidFill>
                        </a:rPr>
                        <a:t>Adesione implicita</a:t>
                      </a:r>
                      <a:endParaRPr lang="it-IT" sz="1800" b="1" dirty="0">
                        <a:solidFill>
                          <a:schemeClr val="bg1"/>
                        </a:solidFill>
                      </a:endParaRPr>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ctr"/>
                      <a:r>
                        <a:rPr lang="it-IT" sz="1800" b="1" dirty="0" smtClean="0">
                          <a:solidFill>
                            <a:schemeClr val="bg1"/>
                          </a:solidFill>
                        </a:rPr>
                        <a:t>FONTE</a:t>
                      </a:r>
                      <a:endParaRPr lang="it-IT" sz="1800" b="1" dirty="0">
                        <a:solidFill>
                          <a:schemeClr val="bg1"/>
                        </a:solidFill>
                      </a:endParaRPr>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9145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t-IT" sz="1800" b="1" dirty="0" smtClean="0"/>
                        <a:t>Inquadramento del dipendente effettuato con le modalità previste da un particolare CCNL</a:t>
                      </a:r>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t-IT" sz="1800" b="1" dirty="0" smtClean="0"/>
                        <a:t>si</a:t>
                      </a:r>
                      <a:endParaRPr lang="it-IT" sz="1800" b="1" dirty="0"/>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it-IT" sz="1800" b="1" dirty="0" err="1" smtClean="0">
                          <a:solidFill>
                            <a:schemeClr val="bg1"/>
                          </a:solidFill>
                        </a:rPr>
                        <a:t>Cass</a:t>
                      </a:r>
                      <a:r>
                        <a:rPr lang="it-IT" sz="1800" b="1" dirty="0" smtClean="0">
                          <a:solidFill>
                            <a:schemeClr val="bg1"/>
                          </a:solidFill>
                        </a:rPr>
                        <a:t>. 4 marzo 1996 n. 1672</a:t>
                      </a:r>
                      <a:endParaRPr lang="it-IT" sz="1800" b="1" dirty="0">
                        <a:solidFill>
                          <a:schemeClr val="bg1"/>
                        </a:solidFill>
                      </a:endParaRPr>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7710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t-IT" sz="1800" b="1" dirty="0" smtClean="0"/>
                        <a:t>Corresponsione</a:t>
                      </a:r>
                      <a:r>
                        <a:rPr lang="it-IT" sz="1800" b="1" baseline="0" dirty="0" smtClean="0"/>
                        <a:t> della quattordicesima contrattuale e di arretrati da rinnovo CCNL</a:t>
                      </a:r>
                      <a:endParaRPr lang="it-IT" sz="1800" b="1" dirty="0"/>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t-IT" sz="1800" b="1" dirty="0" smtClean="0"/>
                        <a:t>si</a:t>
                      </a:r>
                      <a:endParaRPr lang="it-IT" sz="1800" b="1" dirty="0"/>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it-IT" sz="1800" b="1" dirty="0" err="1" smtClean="0">
                          <a:solidFill>
                            <a:schemeClr val="bg1"/>
                          </a:solidFill>
                        </a:rPr>
                        <a:t>Cass</a:t>
                      </a:r>
                      <a:r>
                        <a:rPr lang="it-IT" sz="1800" b="1" dirty="0" smtClean="0">
                          <a:solidFill>
                            <a:schemeClr val="bg1"/>
                          </a:solidFill>
                        </a:rPr>
                        <a:t>. 8 maggio</a:t>
                      </a:r>
                      <a:r>
                        <a:rPr lang="it-IT" sz="1800" b="1" baseline="0" dirty="0" smtClean="0">
                          <a:solidFill>
                            <a:schemeClr val="bg1"/>
                          </a:solidFill>
                        </a:rPr>
                        <a:t> 2009 n. 10632</a:t>
                      </a:r>
                      <a:endParaRPr lang="it-IT" sz="1800" b="1" dirty="0">
                        <a:solidFill>
                          <a:schemeClr val="bg1"/>
                        </a:solidFill>
                      </a:endParaRPr>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6401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t-IT" sz="1800" b="1" dirty="0" smtClean="0"/>
                        <a:t>Corresponsione</a:t>
                      </a:r>
                      <a:r>
                        <a:rPr lang="it-IT" sz="1800" b="1" baseline="0" dirty="0" smtClean="0"/>
                        <a:t> degli scatti di anzianità contrattuali</a:t>
                      </a:r>
                      <a:endParaRPr lang="it-IT" sz="1800" b="1" dirty="0"/>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t-IT" sz="1800" b="1" dirty="0" smtClean="0"/>
                        <a:t>si</a:t>
                      </a:r>
                      <a:endParaRPr lang="it-IT" sz="1800" b="1" dirty="0"/>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it-IT" sz="1800" b="1" dirty="0" err="1" smtClean="0">
                          <a:solidFill>
                            <a:schemeClr val="bg1"/>
                          </a:solidFill>
                        </a:rPr>
                        <a:t>Cass</a:t>
                      </a:r>
                      <a:r>
                        <a:rPr lang="it-IT" sz="1800" b="1" dirty="0" smtClean="0">
                          <a:solidFill>
                            <a:schemeClr val="bg1"/>
                          </a:solidFill>
                        </a:rPr>
                        <a:t>. 18 aprile</a:t>
                      </a:r>
                      <a:r>
                        <a:rPr lang="it-IT" sz="1800" b="1" baseline="0" dirty="0" smtClean="0">
                          <a:solidFill>
                            <a:schemeClr val="bg1"/>
                          </a:solidFill>
                        </a:rPr>
                        <a:t> 2007 n. 9252</a:t>
                      </a:r>
                      <a:endParaRPr lang="it-IT" sz="1800" b="1" dirty="0">
                        <a:solidFill>
                          <a:schemeClr val="bg1"/>
                        </a:solidFill>
                      </a:endParaRPr>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0024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t-IT" sz="1800" b="1" dirty="0" smtClean="0"/>
                        <a:t>Corresponsione del trattamento retributivo pari a quello previsto dal</a:t>
                      </a:r>
                      <a:r>
                        <a:rPr lang="it-IT" sz="1800" b="1" baseline="0" dirty="0" smtClean="0"/>
                        <a:t> CCNL o individuato attraverso le clausole in esso contenute</a:t>
                      </a:r>
                      <a:endParaRPr lang="it-IT" sz="1800" b="1" dirty="0"/>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t-IT" sz="1800" b="1" dirty="0" smtClean="0"/>
                        <a:t>si</a:t>
                      </a:r>
                      <a:endParaRPr lang="it-IT" sz="1800" b="1" dirty="0"/>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it-IT" sz="1800" b="1" dirty="0" err="1" smtClean="0">
                          <a:solidFill>
                            <a:schemeClr val="bg1"/>
                          </a:solidFill>
                        </a:rPr>
                        <a:t>Cass</a:t>
                      </a:r>
                      <a:r>
                        <a:rPr lang="it-IT" sz="1800" b="1" dirty="0" smtClean="0">
                          <a:solidFill>
                            <a:schemeClr val="bg1"/>
                          </a:solidFill>
                        </a:rPr>
                        <a:t>. 14 aprile 2001 n.</a:t>
                      </a:r>
                      <a:r>
                        <a:rPr lang="it-IT" sz="1800" b="1" baseline="0" dirty="0" smtClean="0">
                          <a:solidFill>
                            <a:schemeClr val="bg1"/>
                          </a:solidFill>
                        </a:rPr>
                        <a:t> 5596</a:t>
                      </a:r>
                      <a:endParaRPr lang="it-IT" sz="1800" b="1" dirty="0">
                        <a:solidFill>
                          <a:schemeClr val="bg1"/>
                        </a:solidFill>
                      </a:endParaRPr>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6401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it-IT" sz="1800" b="1" dirty="0" smtClean="0"/>
                        <a:t>Applicazione delle sole tabelle salariali contenute nel CCNL</a:t>
                      </a:r>
                      <a:endParaRPr lang="it-IT" sz="1800" b="1" dirty="0"/>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it-IT" sz="1800" b="1" dirty="0" smtClean="0"/>
                        <a:t>no</a:t>
                      </a:r>
                      <a:endParaRPr lang="it-IT" sz="1800" b="1" dirty="0"/>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it-IT" sz="1800" b="1" dirty="0" err="1" smtClean="0">
                          <a:solidFill>
                            <a:schemeClr val="bg1"/>
                          </a:solidFill>
                        </a:rPr>
                        <a:t>Cass</a:t>
                      </a:r>
                      <a:r>
                        <a:rPr lang="it-IT" sz="1800" b="1" dirty="0" smtClean="0">
                          <a:solidFill>
                            <a:schemeClr val="bg1"/>
                          </a:solidFill>
                        </a:rPr>
                        <a:t>. 14 aprile 2001 n.</a:t>
                      </a:r>
                      <a:r>
                        <a:rPr lang="it-IT" sz="1800" b="1" baseline="0" dirty="0" smtClean="0">
                          <a:solidFill>
                            <a:schemeClr val="bg1"/>
                          </a:solidFill>
                        </a:rPr>
                        <a:t> 5596</a:t>
                      </a:r>
                      <a:endParaRPr lang="it-IT" sz="1800" b="1" dirty="0">
                        <a:solidFill>
                          <a:schemeClr val="bg1"/>
                        </a:solidFill>
                      </a:endParaRPr>
                    </a:p>
                  </a:txBody>
                  <a:tcPr marL="91436" marR="91436" marT="45726" marB="4572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pic>
        <p:nvPicPr>
          <p:cNvPr id="4918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91843" name="Sottotitolo 2"/>
          <p:cNvSpPr>
            <a:spLocks noGrp="1"/>
          </p:cNvSpPr>
          <p:nvPr>
            <p:ph type="subTitle" idx="1"/>
          </p:nvPr>
        </p:nvSpPr>
        <p:spPr>
          <a:xfrm>
            <a:off x="179388" y="1535113"/>
            <a:ext cx="8785225" cy="5111750"/>
          </a:xfrm>
        </p:spPr>
        <p:txBody>
          <a:bodyPr/>
          <a:lstStyle/>
          <a:p>
            <a:r>
              <a:rPr lang="it-IT" altLang="it-IT" sz="2000" b="1" smtClean="0">
                <a:solidFill>
                  <a:schemeClr val="bg1"/>
                </a:solidFill>
                <a:cs typeface="Times New Roman" pitchFamily="18" charset="0"/>
              </a:rPr>
              <a:t>Misura</a:t>
            </a:r>
          </a:p>
          <a:p>
            <a:endParaRPr lang="it-IT" altLang="it-IT" sz="2000" b="1" smtClean="0">
              <a:solidFill>
                <a:schemeClr val="bg1"/>
              </a:solidFill>
              <a:cs typeface="Times New Roman" pitchFamily="18" charset="0"/>
            </a:endParaRPr>
          </a:p>
          <a:p>
            <a:pPr algn="just"/>
            <a:r>
              <a:rPr lang="it-IT" altLang="it-IT" sz="2000" smtClean="0">
                <a:solidFill>
                  <a:schemeClr val="bg1"/>
                </a:solidFill>
                <a:cs typeface="Times New Roman" pitchFamily="18" charset="0"/>
              </a:rPr>
              <a:t>La liquidazione diretta mensile riguarda la quota integrale di Tfr maturando, in relazione ai periodi compresi tra marzo 2015 e giugno 2018. </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La Qu.I.R. (quota integrativa della retribuzione) va erogata </a:t>
            </a:r>
            <a:r>
              <a:rPr lang="it-IT" altLang="it-IT" sz="2000" b="1" smtClean="0">
                <a:solidFill>
                  <a:schemeClr val="bg1"/>
                </a:solidFill>
                <a:cs typeface="Times New Roman" pitchFamily="18" charset="0"/>
              </a:rPr>
              <a:t>al netto del contributo dello 0,50%</a:t>
            </a:r>
            <a:r>
              <a:rPr lang="it-IT" altLang="it-IT" sz="2000" smtClean="0">
                <a:solidFill>
                  <a:schemeClr val="bg1"/>
                </a:solidFill>
                <a:cs typeface="Times New Roman" pitchFamily="18" charset="0"/>
              </a:rPr>
              <a:t> (art. 3, ultimo comma, L. n. 297/1982), se dovuto.</a:t>
            </a:r>
          </a:p>
          <a:p>
            <a:pPr algn="just"/>
            <a:r>
              <a:rPr lang="it-IT" altLang="it-IT" sz="2000" smtClean="0">
                <a:solidFill>
                  <a:schemeClr val="bg1"/>
                </a:solidFill>
                <a:cs typeface="Times New Roman" pitchFamily="18" charset="0"/>
              </a:rPr>
              <a:t>Al riguardo, per i lavoratori assicurati al FPLD gestito dall’Inps è già prevista la detrazione, dall’importo annuo del Tfr accantonato, di una somma corrispondente al contributo aggiuntivo dello 0,50% della retribuzione imponibile ai fini contributivi. </a:t>
            </a:r>
          </a:p>
          <a:p>
            <a:pPr algn="just"/>
            <a:endParaRPr lang="it-IT" altLang="it-IT" sz="2000" smtClean="0">
              <a:solidFill>
                <a:schemeClr val="bg1"/>
              </a:solidFill>
              <a:cs typeface="Times New Roman" pitchFamily="18" charset="0"/>
            </a:endParaRPr>
          </a:p>
          <a:p>
            <a:r>
              <a:rPr lang="it-IT" altLang="it-IT" sz="2000" b="1" smtClean="0">
                <a:solidFill>
                  <a:schemeClr val="bg1"/>
                </a:solidFill>
                <a:cs typeface="Times New Roman" pitchFamily="18" charset="0"/>
              </a:rPr>
              <a:t>Il contributo non è dovuto per alcune tipologie di lavoratori (tra cui gli apprendisti), nonché nel caso di assunzioni agevolate (da ultimo, le assunzioni per cui è fruibile l’esonero contributivo ex art. 1, co. 118, L. n. 190/2014). </a:t>
            </a:r>
          </a:p>
        </p:txBody>
      </p:sp>
      <p:sp>
        <p:nvSpPr>
          <p:cNvPr id="6" name="Segnaposto numero diapositiva 5"/>
          <p:cNvSpPr>
            <a:spLocks noGrp="1"/>
          </p:cNvSpPr>
          <p:nvPr>
            <p:ph type="sldNum" sz="quarter" idx="12"/>
          </p:nvPr>
        </p:nvSpPr>
        <p:spPr/>
        <p:txBody>
          <a:bodyPr/>
          <a:lstStyle/>
          <a:p>
            <a:pPr>
              <a:defRPr/>
            </a:pPr>
            <a:fld id="{7BBD4F12-484B-4DEA-ACB1-18FDD37B44B4}" type="slidenum">
              <a:rPr lang="it-IT" smtClean="0"/>
              <a:pPr>
                <a:defRPr/>
              </a:pPr>
              <a:t>280</a:t>
            </a:fld>
            <a:endParaRPr lang="it-IT"/>
          </a:p>
        </p:txBody>
      </p:sp>
      <p:pic>
        <p:nvPicPr>
          <p:cNvPr id="29184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9184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92867" name="Sottotitolo 2"/>
          <p:cNvSpPr>
            <a:spLocks noGrp="1"/>
          </p:cNvSpPr>
          <p:nvPr>
            <p:ph type="subTitle" idx="1"/>
          </p:nvPr>
        </p:nvSpPr>
        <p:spPr>
          <a:xfrm>
            <a:off x="179388" y="1535113"/>
            <a:ext cx="8785225" cy="5111750"/>
          </a:xfrm>
        </p:spPr>
        <p:txBody>
          <a:bodyPr/>
          <a:lstStyle/>
          <a:p>
            <a:pPr algn="just"/>
            <a:endParaRPr lang="it-IT" altLang="it-IT" sz="2000"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La Qu.I.R. comprende </a:t>
            </a:r>
            <a:r>
              <a:rPr lang="it-IT" altLang="it-IT" sz="2000" smtClean="0">
                <a:solidFill>
                  <a:schemeClr val="bg1"/>
                </a:solidFill>
                <a:cs typeface="Times New Roman" pitchFamily="18" charset="0"/>
              </a:rPr>
              <a:t>anche la </a:t>
            </a:r>
            <a:r>
              <a:rPr lang="it-IT" altLang="it-IT" sz="2000" b="1" smtClean="0">
                <a:solidFill>
                  <a:schemeClr val="bg1"/>
                </a:solidFill>
                <a:cs typeface="Times New Roman" pitchFamily="18" charset="0"/>
              </a:rPr>
              <a:t>quota </a:t>
            </a:r>
            <a:r>
              <a:rPr lang="it-IT" altLang="it-IT" sz="2000" smtClean="0">
                <a:solidFill>
                  <a:schemeClr val="bg1"/>
                </a:solidFill>
                <a:cs typeface="Times New Roman" pitchFamily="18" charset="0"/>
              </a:rPr>
              <a:t>eventualmente </a:t>
            </a:r>
            <a:r>
              <a:rPr lang="it-IT" altLang="it-IT" sz="2000" b="1" smtClean="0">
                <a:solidFill>
                  <a:schemeClr val="bg1"/>
                </a:solidFill>
                <a:cs typeface="Times New Roman" pitchFamily="18" charset="0"/>
              </a:rPr>
              <a:t>destinata</a:t>
            </a:r>
            <a:r>
              <a:rPr lang="it-IT" altLang="it-IT" sz="2000" smtClean="0">
                <a:solidFill>
                  <a:schemeClr val="bg1"/>
                </a:solidFill>
                <a:cs typeface="Times New Roman" pitchFamily="18" charset="0"/>
              </a:rPr>
              <a:t> ad una </a:t>
            </a:r>
            <a:r>
              <a:rPr lang="it-IT" altLang="it-IT" sz="2000" b="1" smtClean="0">
                <a:solidFill>
                  <a:schemeClr val="bg1"/>
                </a:solidFill>
                <a:cs typeface="Times New Roman" pitchFamily="18" charset="0"/>
              </a:rPr>
              <a:t>forma pensionistica complementare</a:t>
            </a:r>
            <a:r>
              <a:rPr lang="it-IT" altLang="it-IT" sz="2000" smtClean="0">
                <a:solidFill>
                  <a:schemeClr val="bg1"/>
                </a:solidFill>
                <a:cs typeface="Times New Roman" pitchFamily="18" charset="0"/>
              </a:rPr>
              <a:t>. In tal caso, nel corso del periodo di durata dell’opzione per la liquidazione mensile, la partecipazione del lavoratore dipendente alla forma pensionistica prosegue senza soluzione di continuità, compresa l’eventuale contribuzione a suo carico e/o a carico del datore di lavoro, escluso ovviamente il versamento della quota di Tfr.</a:t>
            </a:r>
          </a:p>
          <a:p>
            <a:pPr algn="just"/>
            <a:endParaRPr lang="it-IT" altLang="it-IT" sz="2000" smtClean="0">
              <a:solidFill>
                <a:schemeClr val="bg1"/>
              </a:solidFill>
              <a:cs typeface="Times New Roman" pitchFamily="18" charset="0"/>
            </a:endParaRPr>
          </a:p>
          <a:p>
            <a:r>
              <a:rPr lang="it-IT" altLang="it-IT" sz="2000" b="1" smtClean="0">
                <a:solidFill>
                  <a:schemeClr val="bg1"/>
                </a:solidFill>
                <a:cs typeface="Times New Roman" pitchFamily="18" charset="0"/>
              </a:rPr>
              <a:t>Trattamento previdenziale e fiscale</a:t>
            </a:r>
          </a:p>
          <a:p>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Ai fini previdenziali, la “retribuzione integrativa” non risulta imponibile.</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Da un punto di vista fiscale, invece, la “retribuzione integrativa” è assoggettata a tassazione ordinaria in luogo di quella “separata”. </a:t>
            </a:r>
          </a:p>
          <a:p>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0F515FC9-854D-49D5-A796-C6CB196E90CF}" type="slidenum">
              <a:rPr lang="it-IT" smtClean="0"/>
              <a:pPr>
                <a:defRPr/>
              </a:pPr>
              <a:t>281</a:t>
            </a:fld>
            <a:endParaRPr lang="it-IT"/>
          </a:p>
        </p:txBody>
      </p:sp>
      <p:pic>
        <p:nvPicPr>
          <p:cNvPr id="29286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9287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93891" name="Sottotitolo 2"/>
          <p:cNvSpPr>
            <a:spLocks noGrp="1"/>
          </p:cNvSpPr>
          <p:nvPr>
            <p:ph type="subTitle" idx="1"/>
          </p:nvPr>
        </p:nvSpPr>
        <p:spPr>
          <a:xfrm>
            <a:off x="179388" y="1535113"/>
            <a:ext cx="8785225" cy="5111750"/>
          </a:xfrm>
        </p:spPr>
        <p:txBody>
          <a:bodyPr/>
          <a:lstStyle/>
          <a:p>
            <a:pPr algn="just"/>
            <a:endParaRPr lang="it-IT" altLang="it-IT" sz="2000" smtClean="0">
              <a:solidFill>
                <a:schemeClr val="bg1"/>
              </a:solidFill>
              <a:cs typeface="Times New Roman" pitchFamily="18" charset="0"/>
            </a:endParaRPr>
          </a:p>
          <a:p>
            <a:r>
              <a:rPr lang="it-IT" altLang="it-IT" sz="2000" b="1" smtClean="0">
                <a:solidFill>
                  <a:schemeClr val="bg1"/>
                </a:solidFill>
                <a:cs typeface="Times New Roman" pitchFamily="18" charset="0"/>
              </a:rPr>
              <a:t>Caso di un lavoratore apprendista assunto il 1° gennaio 2015 con reddito pari ad euro 14.500 ed una Qu.I.R. pari ad euro 1.074,07:</a:t>
            </a:r>
          </a:p>
          <a:p>
            <a:pPr algn="just"/>
            <a:endParaRPr lang="it-IT" altLang="it-IT" sz="2000" b="1" smtClean="0">
              <a:solidFill>
                <a:schemeClr val="bg1"/>
              </a:solidFill>
              <a:cs typeface="Times New Roman" pitchFamily="18" charset="0"/>
            </a:endParaRPr>
          </a:p>
          <a:p>
            <a:pPr algn="just"/>
            <a:r>
              <a:rPr lang="it-IT" altLang="it-IT" sz="2000" smtClean="0">
                <a:solidFill>
                  <a:schemeClr val="bg1"/>
                </a:solidFill>
                <a:cs typeface="Times New Roman" pitchFamily="18" charset="0"/>
              </a:rPr>
              <a:t>- Reddito complessivo anno 2015: 15.574,07</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 Irpef lorda: 3.605,00</a:t>
            </a:r>
          </a:p>
          <a:p>
            <a:pPr algn="just"/>
            <a:endParaRPr lang="it-IT" altLang="it-IT" sz="2000" smtClean="0">
              <a:solidFill>
                <a:schemeClr val="bg1"/>
              </a:solidFill>
              <a:cs typeface="Times New Roman" pitchFamily="18" charset="0"/>
            </a:endParaRPr>
          </a:p>
          <a:p>
            <a:pPr algn="just">
              <a:buFontTx/>
              <a:buChar char="-"/>
            </a:pPr>
            <a:r>
              <a:rPr lang="it-IT" altLang="it-IT" sz="2000" smtClean="0">
                <a:solidFill>
                  <a:schemeClr val="bg1"/>
                </a:solidFill>
                <a:cs typeface="Times New Roman" pitchFamily="18" charset="0"/>
              </a:rPr>
              <a:t>Detrazione lavoro dipendente: 1.538,32</a:t>
            </a:r>
          </a:p>
          <a:p>
            <a:pPr algn="just">
              <a:buFontTx/>
              <a:buChar char="-"/>
            </a:pPr>
            <a:endParaRPr lang="it-IT" altLang="it-IT" sz="2000" smtClean="0">
              <a:solidFill>
                <a:schemeClr val="bg1"/>
              </a:solidFill>
              <a:cs typeface="Times New Roman" pitchFamily="18" charset="0"/>
            </a:endParaRPr>
          </a:p>
          <a:p>
            <a:pPr algn="just">
              <a:buFontTx/>
              <a:buChar char="-"/>
            </a:pPr>
            <a:r>
              <a:rPr lang="it-IT" altLang="it-IT" sz="2000" smtClean="0">
                <a:solidFill>
                  <a:schemeClr val="bg1"/>
                </a:solidFill>
                <a:cs typeface="Times New Roman" pitchFamily="18" charset="0"/>
              </a:rPr>
              <a:t>- Irpef netta: 2.066,68</a:t>
            </a:r>
          </a:p>
        </p:txBody>
      </p:sp>
      <p:sp>
        <p:nvSpPr>
          <p:cNvPr id="6" name="Segnaposto numero diapositiva 5"/>
          <p:cNvSpPr>
            <a:spLocks noGrp="1"/>
          </p:cNvSpPr>
          <p:nvPr>
            <p:ph type="sldNum" sz="quarter" idx="12"/>
          </p:nvPr>
        </p:nvSpPr>
        <p:spPr/>
        <p:txBody>
          <a:bodyPr/>
          <a:lstStyle/>
          <a:p>
            <a:pPr>
              <a:defRPr/>
            </a:pPr>
            <a:fld id="{24FCD511-6CF0-43C0-8FA6-E7AA8964F3E9}" type="slidenum">
              <a:rPr lang="it-IT" smtClean="0"/>
              <a:pPr>
                <a:defRPr/>
              </a:pPr>
              <a:t>282</a:t>
            </a:fld>
            <a:endParaRPr lang="it-IT"/>
          </a:p>
        </p:txBody>
      </p:sp>
      <p:pic>
        <p:nvPicPr>
          <p:cNvPr id="29389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9389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94915" name="Sottotitolo 2"/>
          <p:cNvSpPr>
            <a:spLocks noGrp="1"/>
          </p:cNvSpPr>
          <p:nvPr>
            <p:ph type="subTitle" idx="1"/>
          </p:nvPr>
        </p:nvSpPr>
        <p:spPr>
          <a:xfrm>
            <a:off x="179388" y="1535113"/>
            <a:ext cx="8785225" cy="5111750"/>
          </a:xfrm>
        </p:spPr>
        <p:txBody>
          <a:bodyPr/>
          <a:lstStyle/>
          <a:p>
            <a:pPr algn="just"/>
            <a:endParaRPr lang="it-IT" altLang="it-IT" sz="2000" smtClean="0">
              <a:solidFill>
                <a:schemeClr val="bg1"/>
              </a:solidFill>
              <a:cs typeface="Times New Roman" pitchFamily="18" charset="0"/>
            </a:endParaRPr>
          </a:p>
          <a:p>
            <a:r>
              <a:rPr lang="it-IT" altLang="it-IT" sz="2000" b="1" smtClean="0">
                <a:solidFill>
                  <a:schemeClr val="bg1"/>
                </a:solidFill>
                <a:cs typeface="Times New Roman" pitchFamily="18" charset="0"/>
              </a:rPr>
              <a:t>Caso in cui il medesimo apprendista non opti per la liquidazione della Qu.I.R. e al 31 dicembre cessi il rapporto con liquidazione del Tfr:</a:t>
            </a:r>
          </a:p>
          <a:p>
            <a:endParaRPr lang="it-IT" altLang="it-IT" sz="2000" b="1" smtClean="0">
              <a:solidFill>
                <a:schemeClr val="bg1"/>
              </a:solidFill>
              <a:cs typeface="Times New Roman" pitchFamily="18" charset="0"/>
            </a:endParaRPr>
          </a:p>
          <a:p>
            <a:pPr algn="just"/>
            <a:r>
              <a:rPr lang="it-IT" altLang="it-IT" sz="2000" smtClean="0">
                <a:solidFill>
                  <a:schemeClr val="bg1"/>
                </a:solidFill>
                <a:cs typeface="Times New Roman" pitchFamily="18" charset="0"/>
              </a:rPr>
              <a:t>- Reddito complessivo: 14.500,00</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 Irpef lorda: 3.335,00</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 Detrazione lavoro dipendente: 1.586,85</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 Irpef netta: 1.748,15</a:t>
            </a:r>
          </a:p>
        </p:txBody>
      </p:sp>
      <p:sp>
        <p:nvSpPr>
          <p:cNvPr id="6" name="Segnaposto numero diapositiva 5"/>
          <p:cNvSpPr>
            <a:spLocks noGrp="1"/>
          </p:cNvSpPr>
          <p:nvPr>
            <p:ph type="sldNum" sz="quarter" idx="12"/>
          </p:nvPr>
        </p:nvSpPr>
        <p:spPr/>
        <p:txBody>
          <a:bodyPr/>
          <a:lstStyle/>
          <a:p>
            <a:pPr>
              <a:defRPr/>
            </a:pPr>
            <a:fld id="{9D0E6875-ABC3-45B0-96C4-029A96D3FDFE}" type="slidenum">
              <a:rPr lang="it-IT" smtClean="0"/>
              <a:pPr>
                <a:defRPr/>
              </a:pPr>
              <a:t>283</a:t>
            </a:fld>
            <a:endParaRPr lang="it-IT"/>
          </a:p>
        </p:txBody>
      </p:sp>
      <p:pic>
        <p:nvPicPr>
          <p:cNvPr id="29491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9491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95939" name="Sottotitolo 2"/>
          <p:cNvSpPr>
            <a:spLocks noGrp="1"/>
          </p:cNvSpPr>
          <p:nvPr>
            <p:ph type="subTitle" idx="1"/>
          </p:nvPr>
        </p:nvSpPr>
        <p:spPr>
          <a:xfrm>
            <a:off x="179388" y="1535113"/>
            <a:ext cx="8785225" cy="5111750"/>
          </a:xfrm>
        </p:spPr>
        <p:txBody>
          <a:bodyPr/>
          <a:lstStyle/>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Reddito di riferimento: 1.074,07 x 12 = 12.888,84</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Aliquota media: 23%</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Imposta lorda tassazione separata: 1.074,07 x 23% = 247,04</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Detrazione D.M. 20 marzo 2008: 64,74</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Imposta netta tassazione separata: 182,30</a:t>
            </a:r>
          </a:p>
          <a:p>
            <a:pPr algn="just"/>
            <a:endParaRPr lang="it-IT" altLang="it-IT" sz="2000"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Dal confronto emerge che nel caso di opzione per la Qu.I.R</a:t>
            </a:r>
            <a:r>
              <a:rPr lang="it-IT" altLang="it-IT" sz="2000" smtClean="0">
                <a:solidFill>
                  <a:schemeClr val="bg1"/>
                </a:solidFill>
                <a:cs typeface="Times New Roman" pitchFamily="18" charset="0"/>
              </a:rPr>
              <a:t>., il lavoratore verserà imposte all’Erario per euro 2.066,68, mentre, nell’altra ipotesi di liquidazione del Tfr alla cessazione del rapporto di lavoro, pagherà imposte per euro 1.930.45</a:t>
            </a:r>
          </a:p>
        </p:txBody>
      </p:sp>
      <p:sp>
        <p:nvSpPr>
          <p:cNvPr id="6" name="Segnaposto numero diapositiva 5"/>
          <p:cNvSpPr>
            <a:spLocks noGrp="1"/>
          </p:cNvSpPr>
          <p:nvPr>
            <p:ph type="sldNum" sz="quarter" idx="12"/>
          </p:nvPr>
        </p:nvSpPr>
        <p:spPr/>
        <p:txBody>
          <a:bodyPr/>
          <a:lstStyle/>
          <a:p>
            <a:pPr>
              <a:defRPr/>
            </a:pPr>
            <a:fld id="{B316AA12-1BC4-45A2-85F9-0ADF04F1EC3C}" type="slidenum">
              <a:rPr lang="it-IT" smtClean="0"/>
              <a:pPr>
                <a:defRPr/>
              </a:pPr>
              <a:t>284</a:t>
            </a:fld>
            <a:endParaRPr lang="it-IT"/>
          </a:p>
        </p:txBody>
      </p:sp>
      <p:pic>
        <p:nvPicPr>
          <p:cNvPr id="29594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9594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96963" name="Sottotitolo 2"/>
          <p:cNvSpPr>
            <a:spLocks noGrp="1"/>
          </p:cNvSpPr>
          <p:nvPr>
            <p:ph type="subTitle" idx="1"/>
          </p:nvPr>
        </p:nvSpPr>
        <p:spPr>
          <a:xfrm>
            <a:off x="179388" y="1535113"/>
            <a:ext cx="8785225" cy="5111750"/>
          </a:xfrm>
        </p:spPr>
        <p:txBody>
          <a:bodyPr/>
          <a:lstStyle/>
          <a:p>
            <a:endParaRPr lang="it-IT" altLang="it-IT" sz="2000" b="1" smtClean="0">
              <a:solidFill>
                <a:schemeClr val="bg1"/>
              </a:solidFill>
              <a:cs typeface="Times New Roman" pitchFamily="18" charset="0"/>
            </a:endParaRPr>
          </a:p>
          <a:p>
            <a:r>
              <a:rPr lang="it-IT" altLang="it-IT" sz="2000" b="1" smtClean="0">
                <a:solidFill>
                  <a:schemeClr val="bg1"/>
                </a:solidFill>
                <a:cs typeface="Times New Roman" pitchFamily="18" charset="0"/>
              </a:rPr>
              <a:t>Le somme così erogate non rilevano ai soli fini della verifica del limite di reddito complessivo per l’attribuzione del cosiddetto “bonus 80 euro” (art. 13, co. 1-bis, D.P.R. n. 917/1986).</a:t>
            </a:r>
          </a:p>
          <a:p>
            <a:endParaRPr lang="it-IT" altLang="it-IT" sz="2000" b="1" smtClean="0">
              <a:solidFill>
                <a:schemeClr val="bg1"/>
              </a:solidFill>
              <a:cs typeface="Times New Roman" pitchFamily="18" charset="0"/>
            </a:endParaRPr>
          </a:p>
          <a:p>
            <a:r>
              <a:rPr lang="it-IT" altLang="it-IT" sz="2000" b="1" smtClean="0">
                <a:solidFill>
                  <a:schemeClr val="bg1"/>
                </a:solidFill>
                <a:cs typeface="Times New Roman" pitchFamily="18" charset="0"/>
              </a:rPr>
              <a:t>La Qu.I.R. non rileva ai fini della tassazione separata del TFR (quello maturato antecedentemente l’esercizio dell’opzione e rimasto in azienda ovvero versato al Fondo Tesoreria nonché quello eventualmente maturato dopo la conclusione del periodo di validità dell’opzione). </a:t>
            </a:r>
          </a:p>
          <a:p>
            <a:pPr algn="just"/>
            <a:r>
              <a:rPr lang="it-IT" altLang="it-IT" sz="2000" smtClean="0">
                <a:solidFill>
                  <a:schemeClr val="bg1"/>
                </a:solidFill>
                <a:cs typeface="Times New Roman" pitchFamily="18" charset="0"/>
              </a:rPr>
              <a:t>Ciò significa che:</a:t>
            </a:r>
          </a:p>
          <a:p>
            <a:pPr algn="just"/>
            <a:r>
              <a:rPr lang="it-IT" altLang="it-IT" sz="2000" smtClean="0">
                <a:solidFill>
                  <a:schemeClr val="bg1"/>
                </a:solidFill>
                <a:cs typeface="Times New Roman" pitchFamily="18" charset="0"/>
              </a:rPr>
              <a:t>•	il periodo di corresponsione della QUIR (n. mesi) e</a:t>
            </a:r>
          </a:p>
          <a:p>
            <a:pPr algn="just"/>
            <a:r>
              <a:rPr lang="it-IT" altLang="it-IT" sz="2000" smtClean="0">
                <a:solidFill>
                  <a:schemeClr val="bg1"/>
                </a:solidFill>
                <a:cs typeface="Times New Roman" pitchFamily="18" charset="0"/>
              </a:rPr>
              <a:t>•	il relativo importo corrisposto</a:t>
            </a:r>
          </a:p>
          <a:p>
            <a:pPr algn="just"/>
            <a:r>
              <a:rPr lang="it-IT" altLang="it-IT" sz="2000" b="1" smtClean="0">
                <a:solidFill>
                  <a:schemeClr val="bg1"/>
                </a:solidFill>
                <a:cs typeface="Times New Roman" pitchFamily="18" charset="0"/>
              </a:rPr>
              <a:t>non rilevano </a:t>
            </a:r>
            <a:r>
              <a:rPr lang="it-IT" altLang="it-IT" sz="2000" smtClean="0">
                <a:solidFill>
                  <a:schemeClr val="bg1"/>
                </a:solidFill>
                <a:cs typeface="Times New Roman" pitchFamily="18" charset="0"/>
              </a:rPr>
              <a:t>ai fini della determinazione del reddito di riferimento per il calcolo dell’aliquota media di tassazione del TFR </a:t>
            </a:r>
            <a:r>
              <a:rPr lang="it-IT" altLang="it-IT" sz="2000" b="1" smtClean="0">
                <a:solidFill>
                  <a:schemeClr val="bg1"/>
                </a:solidFill>
                <a:cs typeface="Times New Roman" pitchFamily="18" charset="0"/>
              </a:rPr>
              <a:t>né</a:t>
            </a:r>
            <a:r>
              <a:rPr lang="it-IT" altLang="it-IT" sz="2000" smtClean="0">
                <a:solidFill>
                  <a:schemeClr val="bg1"/>
                </a:solidFill>
                <a:cs typeface="Times New Roman" pitchFamily="18" charset="0"/>
              </a:rPr>
              <a:t> della quantificazione dell’imponibile fiscale TFR. </a:t>
            </a:r>
          </a:p>
          <a:p>
            <a:pPr algn="just"/>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E48312C9-B61A-4F1D-A4CA-5048DE029F41}" type="slidenum">
              <a:rPr lang="it-IT" smtClean="0"/>
              <a:pPr>
                <a:defRPr/>
              </a:pPr>
              <a:t>285</a:t>
            </a:fld>
            <a:endParaRPr lang="it-IT"/>
          </a:p>
        </p:txBody>
      </p:sp>
      <p:pic>
        <p:nvPicPr>
          <p:cNvPr id="29696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9696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97987" name="Sottotitolo 2"/>
          <p:cNvSpPr>
            <a:spLocks noGrp="1"/>
          </p:cNvSpPr>
          <p:nvPr>
            <p:ph type="subTitle" idx="1"/>
          </p:nvPr>
        </p:nvSpPr>
        <p:spPr>
          <a:xfrm>
            <a:off x="179388" y="1535113"/>
            <a:ext cx="8785225" cy="5111750"/>
          </a:xfrm>
        </p:spPr>
        <p:txBody>
          <a:bodyPr/>
          <a:lstStyle/>
          <a:p>
            <a:r>
              <a:rPr lang="it-IT" altLang="it-IT" sz="2000" smtClean="0">
                <a:solidFill>
                  <a:schemeClr val="bg1"/>
                </a:solidFill>
                <a:cs typeface="Times New Roman" pitchFamily="18" charset="0"/>
              </a:rPr>
              <a:t>Domanda</a:t>
            </a:r>
          </a:p>
          <a:p>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I lavoratori interessati alla liquidazione mensile della Qu.I.R. presentano al datore di lavoro </a:t>
            </a:r>
            <a:r>
              <a:rPr lang="it-IT" altLang="it-IT" sz="2000" b="1" smtClean="0">
                <a:solidFill>
                  <a:schemeClr val="bg1"/>
                </a:solidFill>
                <a:cs typeface="Times New Roman" pitchFamily="18" charset="0"/>
              </a:rPr>
              <a:t>apposita istanza di accesso </a:t>
            </a:r>
            <a:r>
              <a:rPr lang="it-IT" altLang="it-IT" sz="2000" smtClean="0">
                <a:solidFill>
                  <a:schemeClr val="bg1"/>
                </a:solidFill>
                <a:cs typeface="Times New Roman" pitchFamily="18" charset="0"/>
              </a:rPr>
              <a:t>(</a:t>
            </a:r>
            <a:r>
              <a:rPr lang="it-IT" altLang="it-IT" sz="2000" u="sng" smtClean="0">
                <a:solidFill>
                  <a:schemeClr val="bg1"/>
                </a:solidFill>
                <a:cs typeface="Times New Roman" pitchFamily="18" charset="0"/>
              </a:rPr>
              <a:t>riportata di seguito</a:t>
            </a:r>
            <a:r>
              <a:rPr lang="it-IT" altLang="it-IT" sz="2000" smtClean="0">
                <a:solidFill>
                  <a:schemeClr val="bg1"/>
                </a:solidFill>
                <a:cs typeface="Times New Roman" pitchFamily="18" charset="0"/>
              </a:rPr>
              <a:t>) debitamente compilata e validamente sottoscritta. </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Al riguardo, </a:t>
            </a:r>
            <a:r>
              <a:rPr lang="it-IT" altLang="it-IT" sz="2000" b="1" smtClean="0">
                <a:solidFill>
                  <a:schemeClr val="bg1"/>
                </a:solidFill>
                <a:cs typeface="Times New Roman" pitchFamily="18" charset="0"/>
              </a:rPr>
              <a:t>il lavoratore </a:t>
            </a:r>
            <a:r>
              <a:rPr lang="it-IT" altLang="it-IT" sz="2000" smtClean="0">
                <a:solidFill>
                  <a:schemeClr val="bg1"/>
                </a:solidFill>
                <a:cs typeface="Times New Roman" pitchFamily="18" charset="0"/>
              </a:rPr>
              <a:t>dipendente </a:t>
            </a:r>
            <a:r>
              <a:rPr lang="it-IT" altLang="it-IT" sz="2000" b="1" smtClean="0">
                <a:solidFill>
                  <a:schemeClr val="bg1"/>
                </a:solidFill>
                <a:cs typeface="Times New Roman" pitchFamily="18" charset="0"/>
              </a:rPr>
              <a:t>è tenuto a notificare al datore di lavoro </a:t>
            </a:r>
            <a:r>
              <a:rPr lang="it-IT" altLang="it-IT" sz="2000" smtClean="0">
                <a:solidFill>
                  <a:schemeClr val="bg1"/>
                </a:solidFill>
                <a:cs typeface="Times New Roman" pitchFamily="18" charset="0"/>
              </a:rPr>
              <a:t>l’eventuale </a:t>
            </a:r>
            <a:r>
              <a:rPr lang="it-IT" altLang="it-IT" sz="2000" b="1" smtClean="0">
                <a:solidFill>
                  <a:schemeClr val="bg1"/>
                </a:solidFill>
                <a:cs typeface="Times New Roman" pitchFamily="18" charset="0"/>
              </a:rPr>
              <a:t>disposizione </a:t>
            </a:r>
            <a:r>
              <a:rPr lang="it-IT" altLang="it-IT" sz="2000" smtClean="0">
                <a:solidFill>
                  <a:schemeClr val="bg1"/>
                </a:solidFill>
                <a:cs typeface="Times New Roman" pitchFamily="18" charset="0"/>
              </a:rPr>
              <a:t>del proprio </a:t>
            </a:r>
            <a:r>
              <a:rPr lang="it-IT" altLang="it-IT" sz="2000" b="1" smtClean="0">
                <a:solidFill>
                  <a:schemeClr val="bg1"/>
                </a:solidFill>
                <a:cs typeface="Times New Roman" pitchFamily="18" charset="0"/>
              </a:rPr>
              <a:t>Tfr</a:t>
            </a:r>
            <a:r>
              <a:rPr lang="it-IT" altLang="it-IT" sz="2000" smtClean="0">
                <a:solidFill>
                  <a:schemeClr val="bg1"/>
                </a:solidFill>
                <a:cs typeface="Times New Roman" pitchFamily="18" charset="0"/>
              </a:rPr>
              <a:t> a </a:t>
            </a:r>
            <a:r>
              <a:rPr lang="it-IT" altLang="it-IT" sz="2000" b="1" smtClean="0">
                <a:solidFill>
                  <a:schemeClr val="bg1"/>
                </a:solidFill>
                <a:cs typeface="Times New Roman" pitchFamily="18" charset="0"/>
              </a:rPr>
              <a:t>garanzia di contratti di finanziamento</a:t>
            </a:r>
            <a:r>
              <a:rPr lang="it-IT" altLang="it-IT" sz="2000" smtClean="0">
                <a:solidFill>
                  <a:schemeClr val="bg1"/>
                </a:solidFill>
                <a:cs typeface="Times New Roman" pitchFamily="18" charset="0"/>
              </a:rPr>
              <a:t>, in quanto ciò preclude l’esercizio dell’opzione fino alla notifica da parte del mutuante dell’estinzione del credito oggetto del contratto di finanziamento.</a:t>
            </a:r>
          </a:p>
        </p:txBody>
      </p:sp>
      <p:sp>
        <p:nvSpPr>
          <p:cNvPr id="6" name="Segnaposto numero diapositiva 5"/>
          <p:cNvSpPr>
            <a:spLocks noGrp="1"/>
          </p:cNvSpPr>
          <p:nvPr>
            <p:ph type="sldNum" sz="quarter" idx="12"/>
          </p:nvPr>
        </p:nvSpPr>
        <p:spPr/>
        <p:txBody>
          <a:bodyPr/>
          <a:lstStyle/>
          <a:p>
            <a:pPr>
              <a:defRPr/>
            </a:pPr>
            <a:fld id="{01222FCB-A0FD-4F9E-B135-911607F133C2}" type="slidenum">
              <a:rPr lang="it-IT" smtClean="0">
                <a:solidFill>
                  <a:prstClr val="white">
                    <a:tint val="75000"/>
                  </a:prstClr>
                </a:solidFill>
              </a:rPr>
              <a:pPr>
                <a:defRPr/>
              </a:pPr>
              <a:t>286</a:t>
            </a:fld>
            <a:endParaRPr lang="it-IT">
              <a:solidFill>
                <a:prstClr val="white">
                  <a:tint val="75000"/>
                </a:prstClr>
              </a:solidFill>
            </a:endParaRPr>
          </a:p>
        </p:txBody>
      </p:sp>
      <p:pic>
        <p:nvPicPr>
          <p:cNvPr id="29798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9799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99011" name="Sottotitolo 2"/>
          <p:cNvSpPr>
            <a:spLocks noGrp="1"/>
          </p:cNvSpPr>
          <p:nvPr>
            <p:ph type="subTitle" idx="1"/>
          </p:nvPr>
        </p:nvSpPr>
        <p:spPr>
          <a:xfrm>
            <a:off x="179388" y="1535113"/>
            <a:ext cx="8785225" cy="5111750"/>
          </a:xfrm>
        </p:spPr>
        <p:txBody>
          <a:bodyPr/>
          <a:lstStyle/>
          <a:p>
            <a:pPr algn="just"/>
            <a:endParaRPr lang="it-IT" altLang="it-IT" sz="2000"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Accertato</a:t>
            </a:r>
            <a:r>
              <a:rPr lang="it-IT" altLang="it-IT" sz="2000" smtClean="0">
                <a:solidFill>
                  <a:schemeClr val="bg1"/>
                </a:solidFill>
                <a:cs typeface="Times New Roman" pitchFamily="18" charset="0"/>
              </a:rPr>
              <a:t>, da parte del datore di lavoro, il </a:t>
            </a:r>
            <a:r>
              <a:rPr lang="it-IT" altLang="it-IT" sz="2000" b="1" smtClean="0">
                <a:solidFill>
                  <a:schemeClr val="bg1"/>
                </a:solidFill>
                <a:cs typeface="Times New Roman" pitchFamily="18" charset="0"/>
              </a:rPr>
              <a:t>possesso dei requisiti </a:t>
            </a:r>
            <a:r>
              <a:rPr lang="it-IT" altLang="it-IT" sz="2000" smtClean="0">
                <a:solidFill>
                  <a:schemeClr val="bg1"/>
                </a:solidFill>
                <a:cs typeface="Times New Roman" pitchFamily="18" charset="0"/>
              </a:rPr>
              <a:t>previsti, la manifestazione di volontà esercitata dal lavoratore dipendente è efficace e l’erogazione della Qu.I.R. è operativa a partire </a:t>
            </a:r>
            <a:r>
              <a:rPr lang="it-IT" altLang="it-IT" sz="2000" b="1" smtClean="0">
                <a:solidFill>
                  <a:schemeClr val="bg1"/>
                </a:solidFill>
                <a:cs typeface="Times New Roman" pitchFamily="18" charset="0"/>
              </a:rPr>
              <a:t>dal mese successivo </a:t>
            </a:r>
            <a:r>
              <a:rPr lang="it-IT" altLang="it-IT" sz="2000" smtClean="0">
                <a:solidFill>
                  <a:schemeClr val="bg1"/>
                </a:solidFill>
                <a:cs typeface="Times New Roman" pitchFamily="18" charset="0"/>
              </a:rPr>
              <a:t>a quello di formalizzazione dell’istanza, sino al periodo di paga che scade il 30 giugno 2018, ovvero, a quello in cui si verifica la risoluzione del rapporto di lavoro, se antecedente. </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Per i datori di lavoro che, invece, allo scopo di acquisire la provvista finanziaria necessaria per operare la liquidazione della Qu.I.R., </a:t>
            </a:r>
            <a:r>
              <a:rPr lang="it-IT" altLang="it-IT" sz="2000" b="1" smtClean="0">
                <a:solidFill>
                  <a:schemeClr val="bg1"/>
                </a:solidFill>
                <a:cs typeface="Times New Roman" pitchFamily="18" charset="0"/>
              </a:rPr>
              <a:t>accedono al finanziamento </a:t>
            </a:r>
            <a:r>
              <a:rPr lang="it-IT" altLang="it-IT" sz="2000" smtClean="0">
                <a:solidFill>
                  <a:schemeClr val="bg1"/>
                </a:solidFill>
                <a:cs typeface="Times New Roman" pitchFamily="18" charset="0"/>
              </a:rPr>
              <a:t>assistito da garanzia, le operazioni di liquidazione mensile hanno luogo a partire </a:t>
            </a:r>
            <a:r>
              <a:rPr lang="it-IT" altLang="it-IT" sz="2000" b="1" smtClean="0">
                <a:solidFill>
                  <a:schemeClr val="bg1"/>
                </a:solidFill>
                <a:cs typeface="Times New Roman" pitchFamily="18" charset="0"/>
              </a:rPr>
              <a:t>dal terzo mese successivo </a:t>
            </a:r>
            <a:r>
              <a:rPr lang="it-IT" altLang="it-IT" sz="2000" smtClean="0">
                <a:solidFill>
                  <a:schemeClr val="bg1"/>
                </a:solidFill>
                <a:cs typeface="Times New Roman" pitchFamily="18" charset="0"/>
              </a:rPr>
              <a:t>a quello di efficacia dell’istanza. </a:t>
            </a:r>
          </a:p>
          <a:p>
            <a:pPr algn="just"/>
            <a:endParaRPr lang="it-IT" altLang="it-IT" sz="2000" smtClean="0">
              <a:solidFill>
                <a:schemeClr val="bg1"/>
              </a:solidFill>
              <a:cs typeface="Times New Roman" pitchFamily="18" charset="0"/>
            </a:endParaRPr>
          </a:p>
          <a:p>
            <a:r>
              <a:rPr lang="it-IT" altLang="it-IT" sz="2000" b="1" smtClean="0">
                <a:solidFill>
                  <a:schemeClr val="bg1"/>
                </a:solidFill>
                <a:cs typeface="Times New Roman" pitchFamily="18" charset="0"/>
              </a:rPr>
              <a:t>Una volta esercitata, la manifestazione di volontà è irrevocabile.</a:t>
            </a:r>
          </a:p>
        </p:txBody>
      </p:sp>
      <p:sp>
        <p:nvSpPr>
          <p:cNvPr id="6" name="Segnaposto numero diapositiva 5"/>
          <p:cNvSpPr>
            <a:spLocks noGrp="1"/>
          </p:cNvSpPr>
          <p:nvPr>
            <p:ph type="sldNum" sz="quarter" idx="12"/>
          </p:nvPr>
        </p:nvSpPr>
        <p:spPr/>
        <p:txBody>
          <a:bodyPr/>
          <a:lstStyle/>
          <a:p>
            <a:pPr>
              <a:defRPr/>
            </a:pPr>
            <a:fld id="{80962D41-D40D-47EC-8F12-0CCE7BF4EF94}" type="slidenum">
              <a:rPr lang="it-IT" smtClean="0">
                <a:solidFill>
                  <a:prstClr val="white">
                    <a:tint val="75000"/>
                  </a:prstClr>
                </a:solidFill>
              </a:rPr>
              <a:pPr>
                <a:defRPr/>
              </a:pPr>
              <a:t>287</a:t>
            </a:fld>
            <a:endParaRPr lang="it-IT">
              <a:solidFill>
                <a:prstClr val="white">
                  <a:tint val="75000"/>
                </a:prstClr>
              </a:solidFill>
            </a:endParaRPr>
          </a:p>
        </p:txBody>
      </p:sp>
      <p:pic>
        <p:nvPicPr>
          <p:cNvPr id="29901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29901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00035" name="Sottotitolo 2"/>
          <p:cNvSpPr>
            <a:spLocks noGrp="1"/>
          </p:cNvSpPr>
          <p:nvPr>
            <p:ph type="subTitle" idx="1"/>
          </p:nvPr>
        </p:nvSpPr>
        <p:spPr>
          <a:xfrm>
            <a:off x="179388" y="1535113"/>
            <a:ext cx="8785225" cy="5111750"/>
          </a:xfrm>
        </p:spPr>
        <p:txBody>
          <a:bodyPr/>
          <a:lstStyle/>
          <a:p>
            <a:pPr algn="just"/>
            <a:r>
              <a:rPr lang="it-IT" altLang="it-IT" sz="2000" b="1" smtClean="0">
                <a:solidFill>
                  <a:schemeClr val="bg1"/>
                </a:solidFill>
                <a:cs typeface="Times New Roman" pitchFamily="18" charset="0"/>
              </a:rPr>
              <a:t>Il datore di lavoro </a:t>
            </a:r>
            <a:r>
              <a:rPr lang="it-IT" altLang="it-IT" sz="2000" smtClean="0">
                <a:solidFill>
                  <a:schemeClr val="bg1"/>
                </a:solidFill>
                <a:cs typeface="Times New Roman" pitchFamily="18" charset="0"/>
              </a:rPr>
              <a:t>è tenuto ad operare la liquidazione mensile della Qu.I.R., sulla base delle modalità già in uso ai fini della corresponsione della retribuzione spettante in dipendenza del rapporto di lavoro.</a:t>
            </a:r>
          </a:p>
          <a:p>
            <a:pPr algn="just"/>
            <a:endParaRPr lang="it-IT" altLang="it-IT" sz="2000"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In relazione ai lavoratori dipendenti per i quali si procede alla liquidazione della Qu.I.R., non operano gli obblighi di versamento del Tfr alle forme pensionistiche complementari e al Fondo di Tesoreria Inps.</a:t>
            </a:r>
          </a:p>
          <a:p>
            <a:pPr algn="just"/>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La liquidazione della Qu.I.R. è interrotta al verificarsi di una delle condizioni ostative relative al datore di lavoro </a:t>
            </a:r>
            <a:r>
              <a:rPr lang="it-IT" altLang="it-IT" sz="2000" smtClean="0">
                <a:solidFill>
                  <a:schemeClr val="bg1"/>
                </a:solidFill>
                <a:cs typeface="Times New Roman" pitchFamily="18" charset="0"/>
              </a:rPr>
              <a:t>(accordo di ristrutturazione del debito, piano di risanamento, interventi di integrazione salariale anche in deroga, accordo di soddisfazione dei crediti) </a:t>
            </a:r>
            <a:r>
              <a:rPr lang="it-IT" altLang="it-IT" sz="2000" b="1" smtClean="0">
                <a:solidFill>
                  <a:schemeClr val="bg1"/>
                </a:solidFill>
                <a:cs typeface="Times New Roman" pitchFamily="18" charset="0"/>
              </a:rPr>
              <a:t>a partire dal periodo di paga successivo </a:t>
            </a:r>
            <a:r>
              <a:rPr lang="it-IT" altLang="it-IT" sz="2000" smtClean="0">
                <a:solidFill>
                  <a:schemeClr val="bg1"/>
                </a:solidFill>
                <a:cs typeface="Times New Roman" pitchFamily="18" charset="0"/>
              </a:rPr>
              <a:t>a quello di insorgenza delle predette condizioni e per l’intero periodo di sussistenza delle medesime. </a:t>
            </a:r>
          </a:p>
        </p:txBody>
      </p:sp>
      <p:sp>
        <p:nvSpPr>
          <p:cNvPr id="6" name="Segnaposto numero diapositiva 5"/>
          <p:cNvSpPr>
            <a:spLocks noGrp="1"/>
          </p:cNvSpPr>
          <p:nvPr>
            <p:ph type="sldNum" sz="quarter" idx="12"/>
          </p:nvPr>
        </p:nvSpPr>
        <p:spPr/>
        <p:txBody>
          <a:bodyPr/>
          <a:lstStyle/>
          <a:p>
            <a:pPr>
              <a:defRPr/>
            </a:pPr>
            <a:fld id="{46D48EC0-2E62-4A76-8506-DC2B0CFCCA17}" type="slidenum">
              <a:rPr lang="it-IT" smtClean="0">
                <a:solidFill>
                  <a:prstClr val="white">
                    <a:tint val="75000"/>
                  </a:prstClr>
                </a:solidFill>
              </a:rPr>
              <a:pPr>
                <a:defRPr/>
              </a:pPr>
              <a:t>288</a:t>
            </a:fld>
            <a:endParaRPr lang="it-IT">
              <a:solidFill>
                <a:prstClr val="white">
                  <a:tint val="75000"/>
                </a:prstClr>
              </a:solidFill>
            </a:endParaRPr>
          </a:p>
        </p:txBody>
      </p:sp>
      <p:pic>
        <p:nvPicPr>
          <p:cNvPr id="30003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0003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01059" name="Sottotitolo 2"/>
          <p:cNvSpPr>
            <a:spLocks noGrp="1"/>
          </p:cNvSpPr>
          <p:nvPr>
            <p:ph type="subTitle" idx="1"/>
          </p:nvPr>
        </p:nvSpPr>
        <p:spPr>
          <a:xfrm>
            <a:off x="179388" y="1535113"/>
            <a:ext cx="8785225" cy="5111750"/>
          </a:xfrm>
        </p:spPr>
        <p:txBody>
          <a:bodyPr/>
          <a:lstStyle/>
          <a:p>
            <a:pPr algn="just"/>
            <a:r>
              <a:rPr lang="it-IT" altLang="it-IT" sz="2000" smtClean="0">
                <a:solidFill>
                  <a:schemeClr val="bg1"/>
                </a:solidFill>
                <a:cs typeface="Times New Roman" pitchFamily="18" charset="0"/>
              </a:rPr>
              <a:t>Nell’ipotesi di procedure concorsuali che interessino il datore di lavoro, invece, la liquidazione è interrotta:</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 all’avvio della procedura di fallimento, a far data dall’iscrizione della sentenza dichiarativa nel Registro delle imprese (art. 17, R.D. n. 267/1942 - Legge fallimentare);</a:t>
            </a:r>
          </a:p>
          <a:p>
            <a:pPr algn="just"/>
            <a:r>
              <a:rPr lang="it-IT" altLang="it-IT" sz="2000" smtClean="0">
                <a:solidFill>
                  <a:schemeClr val="bg1"/>
                </a:solidFill>
                <a:cs typeface="Times New Roman" pitchFamily="18" charset="0"/>
              </a:rPr>
              <a:t>- all’avvio della procedura di concordato preventivo, a far data dall’iscrizione del decreto di ammissione nel Registro delle imprese (art. 166, R.D. n. 267/1942 - Legge fallimentare);</a:t>
            </a:r>
          </a:p>
          <a:p>
            <a:pPr algn="just"/>
            <a:r>
              <a:rPr lang="it-IT" altLang="it-IT" sz="2000" smtClean="0">
                <a:solidFill>
                  <a:schemeClr val="bg1"/>
                </a:solidFill>
                <a:cs typeface="Times New Roman" pitchFamily="18" charset="0"/>
              </a:rPr>
              <a:t>- all’avvio della procedura di liquidazione coatta amministrativa, a far data dalla pubblicazione del provvedimento, adottato dall’Autorità competente nella Gazzetta Ufficiale della Repubblica italiana (art. 197, R.D. n. 267/1942 - Legge fallimentare);</a:t>
            </a:r>
          </a:p>
          <a:p>
            <a:pPr algn="just"/>
            <a:r>
              <a:rPr lang="it-IT" altLang="it-IT" sz="2000" smtClean="0">
                <a:solidFill>
                  <a:schemeClr val="bg1"/>
                </a:solidFill>
                <a:cs typeface="Times New Roman" pitchFamily="18" charset="0"/>
              </a:rPr>
              <a:t>- all’avvio della procedura di amministrazione straordinaria, a far data dall’iscrizione nel Registro delle imprese della sentenza dichiarativa dello stato di insolvenza (art. 8, co. 3, D.Lgs. 8 luglio 1999, n. 270).</a:t>
            </a:r>
          </a:p>
          <a:p>
            <a:pPr algn="just"/>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FCC490EA-10E1-4A3D-AE75-E412A3D0D4AD}" type="slidenum">
              <a:rPr lang="it-IT" smtClean="0">
                <a:solidFill>
                  <a:prstClr val="white">
                    <a:tint val="75000"/>
                  </a:prstClr>
                </a:solidFill>
              </a:rPr>
              <a:pPr>
                <a:defRPr/>
              </a:pPr>
              <a:t>289</a:t>
            </a:fld>
            <a:endParaRPr lang="it-IT">
              <a:solidFill>
                <a:prstClr val="white">
                  <a:tint val="75000"/>
                </a:prstClr>
              </a:solidFill>
            </a:endParaRPr>
          </a:p>
        </p:txBody>
      </p:sp>
      <p:pic>
        <p:nvPicPr>
          <p:cNvPr id="30106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0106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1351EC3-B197-459D-9F1C-8C6A03D08A1A}" type="slidenum">
              <a:rPr lang="it-IT" smtClean="0"/>
              <a:pPr>
                <a:defRPr/>
              </a:pPr>
              <a:t>29</a:t>
            </a:fld>
            <a:endParaRPr lang="it-IT"/>
          </a:p>
        </p:txBody>
      </p:sp>
      <p:pic>
        <p:nvPicPr>
          <p:cNvPr id="5018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5" name="Sottotitolo 2"/>
          <p:cNvSpPr txBox="1">
            <a:spLocks/>
          </p:cNvSpPr>
          <p:nvPr/>
        </p:nvSpPr>
        <p:spPr>
          <a:xfrm>
            <a:off x="468313" y="1916113"/>
            <a:ext cx="8151812" cy="4105275"/>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smtClean="0">
                <a:solidFill>
                  <a:sysClr val="windowText" lastClr="000000"/>
                </a:solidFill>
              </a:rPr>
              <a:t> </a:t>
            </a:r>
            <a:r>
              <a:rPr lang="it-IT" sz="2000" b="1" i="1" smtClean="0">
                <a:solidFill>
                  <a:sysClr val="windowText" lastClr="000000"/>
                </a:solidFill>
              </a:rPr>
              <a:t>B. Datore di lavoro non iscritto</a:t>
            </a:r>
          </a:p>
          <a:p>
            <a:pPr marL="457200" indent="-457200" fontAlgn="auto">
              <a:spcAft>
                <a:spcPts val="0"/>
              </a:spcAft>
              <a:buFont typeface="+mj-lt"/>
              <a:buAutoNum type="alphaLcPeriod" startAt="2"/>
              <a:defRPr/>
            </a:pPr>
            <a:r>
              <a:rPr lang="it-IT" sz="2000" b="1" i="1" smtClean="0">
                <a:solidFill>
                  <a:sysClr val="windowText" lastClr="000000"/>
                </a:solidFill>
              </a:rPr>
              <a:t>Mancata adesione</a:t>
            </a:r>
          </a:p>
          <a:p>
            <a:pPr fontAlgn="auto">
              <a:spcAft>
                <a:spcPts val="0"/>
              </a:spcAft>
              <a:defRPr/>
            </a:pPr>
            <a:r>
              <a:rPr lang="it-IT" sz="2000" b="1" i="1" smtClean="0">
                <a:solidFill>
                  <a:sysClr val="windowText" lastClr="000000"/>
                </a:solidFill>
              </a:rPr>
              <a:t> </a:t>
            </a:r>
          </a:p>
          <a:p>
            <a:pPr algn="just" fontAlgn="auto">
              <a:spcAft>
                <a:spcPts val="0"/>
              </a:spcAft>
              <a:defRPr/>
            </a:pPr>
            <a:r>
              <a:rPr lang="it-IT" sz="2400" smtClean="0">
                <a:solidFill>
                  <a:sysClr val="windowText" lastClr="000000"/>
                </a:solidFill>
              </a:rPr>
              <a:t>Nel caso in cui il datore di lavoro non iscritto decida di non applicare il CCNL, è comunque tenuto da fonti costituzionali e legislative a rispettare alcune garanzie</a:t>
            </a:r>
          </a:p>
          <a:p>
            <a:pPr algn="just" fontAlgn="auto">
              <a:spcAft>
                <a:spcPts val="0"/>
              </a:spcAft>
              <a:defRPr/>
            </a:pPr>
            <a:endParaRPr lang="it-IT" sz="2400" smtClean="0">
              <a:solidFill>
                <a:sysClr val="windowText" lastClr="000000"/>
              </a:solidFill>
            </a:endParaRPr>
          </a:p>
          <a:p>
            <a:pPr algn="just" fontAlgn="auto">
              <a:spcAft>
                <a:spcPts val="0"/>
              </a:spcAft>
              <a:defRPr/>
            </a:pPr>
            <a:r>
              <a:rPr lang="it-IT" sz="2400" smtClean="0">
                <a:solidFill>
                  <a:sysClr val="windowText" lastClr="000000"/>
                </a:solidFill>
              </a:rPr>
              <a:t>Vediamo alcune ipotesi rilevanti</a:t>
            </a:r>
            <a:endParaRPr lang="it-IT" sz="2400" dirty="0" smtClean="0">
              <a:solidFill>
                <a:sysClr val="windowText" lastClr="000000"/>
              </a:solidFill>
            </a:endParaRPr>
          </a:p>
        </p:txBody>
      </p:sp>
      <p:pic>
        <p:nvPicPr>
          <p:cNvPr id="5018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02083" name="Sottotitolo 2"/>
          <p:cNvSpPr>
            <a:spLocks noGrp="1"/>
          </p:cNvSpPr>
          <p:nvPr>
            <p:ph type="subTitle" idx="1"/>
          </p:nvPr>
        </p:nvSpPr>
        <p:spPr>
          <a:xfrm>
            <a:off x="179388" y="1495425"/>
            <a:ext cx="8785225" cy="5111750"/>
          </a:xfrm>
        </p:spPr>
        <p:txBody>
          <a:bodyPr/>
          <a:lstStyle/>
          <a:p>
            <a:r>
              <a:rPr lang="it-IT" altLang="it-IT" sz="2000" b="1" smtClean="0">
                <a:solidFill>
                  <a:schemeClr val="bg1"/>
                </a:solidFill>
                <a:cs typeface="Times New Roman" pitchFamily="18" charset="0"/>
              </a:rPr>
              <a:t>Fac simile</a:t>
            </a:r>
          </a:p>
          <a:p>
            <a:r>
              <a:rPr lang="it-IT" altLang="it-IT" sz="2000" b="1" smtClean="0">
                <a:solidFill>
                  <a:schemeClr val="bg1"/>
                </a:solidFill>
                <a:cs typeface="Times New Roman" pitchFamily="18" charset="0"/>
              </a:rPr>
              <a:t>MODULO PER LA RICHIESTA DI PAGAMENTO MENSILE DELLA QUOTA MATURANDA DEL TRATTAMENTO DI FINE RAPPORTO COME PARTE INTEGRATIVA DELLA RETRIBUZIONE (Qu.I.R.)</a:t>
            </a:r>
          </a:p>
          <a:p>
            <a:endParaRPr lang="it-IT" altLang="it-IT" sz="2000" b="1" smtClean="0">
              <a:solidFill>
                <a:schemeClr val="bg1"/>
              </a:solidFill>
              <a:cs typeface="Times New Roman" pitchFamily="18" charset="0"/>
            </a:endParaRPr>
          </a:p>
          <a:p>
            <a:endParaRPr lang="it-IT" altLang="it-IT" sz="2000" b="1" smtClean="0">
              <a:solidFill>
                <a:schemeClr val="bg1"/>
              </a:solidFill>
              <a:cs typeface="Times New Roman" pitchFamily="18" charset="0"/>
            </a:endParaRPr>
          </a:p>
          <a:p>
            <a:r>
              <a:rPr lang="it-IT" altLang="it-IT" sz="2000" b="1" smtClean="0">
                <a:solidFill>
                  <a:schemeClr val="bg1"/>
                </a:solidFill>
                <a:cs typeface="Times New Roman" pitchFamily="18" charset="0"/>
              </a:rPr>
              <a:t>(Art. 1, comma 26, legge 23 dicembre 2014, n. 190)</a:t>
            </a:r>
          </a:p>
          <a:p>
            <a:endParaRPr lang="it-IT" altLang="it-IT" sz="2000" smtClean="0">
              <a:solidFill>
                <a:schemeClr val="bg1"/>
              </a:solidFill>
              <a:cs typeface="Times New Roman" pitchFamily="18" charset="0"/>
            </a:endParaRPr>
          </a:p>
          <a:p>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F72EFE99-D47F-4C23-BCC8-7E93656F99FD}" type="slidenum">
              <a:rPr lang="it-IT" smtClean="0"/>
              <a:pPr>
                <a:defRPr/>
              </a:pPr>
              <a:t>290</a:t>
            </a:fld>
            <a:endParaRPr lang="it-IT"/>
          </a:p>
        </p:txBody>
      </p:sp>
      <p:pic>
        <p:nvPicPr>
          <p:cNvPr id="30208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0208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302087" name="Picture 2"/>
          <p:cNvPicPr>
            <a:picLocks noChangeAspect="1" noChangeArrowheads="1"/>
          </p:cNvPicPr>
          <p:nvPr/>
        </p:nvPicPr>
        <p:blipFill>
          <a:blip r:embed="rId5" cstate="print"/>
          <a:srcRect/>
          <a:stretch>
            <a:fillRect/>
          </a:stretch>
        </p:blipFill>
        <p:spPr bwMode="auto">
          <a:xfrm>
            <a:off x="323850" y="4292600"/>
            <a:ext cx="871220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03107" name="Sottotitolo 2"/>
          <p:cNvSpPr>
            <a:spLocks noGrp="1"/>
          </p:cNvSpPr>
          <p:nvPr>
            <p:ph type="subTitle" idx="1"/>
          </p:nvPr>
        </p:nvSpPr>
        <p:spPr>
          <a:xfrm>
            <a:off x="179388" y="1535113"/>
            <a:ext cx="8785225" cy="5111750"/>
          </a:xfrm>
        </p:spPr>
        <p:txBody>
          <a:bodyPr/>
          <a:lstStyle/>
          <a:p>
            <a:r>
              <a:rPr lang="it-IT" altLang="it-IT" sz="2000" b="1" smtClean="0">
                <a:solidFill>
                  <a:schemeClr val="bg1"/>
                </a:solidFill>
                <a:cs typeface="Times New Roman" pitchFamily="18" charset="0"/>
              </a:rPr>
              <a:t>CHIEDE</a:t>
            </a:r>
          </a:p>
          <a:p>
            <a:pPr algn="just"/>
            <a:endParaRPr lang="it-IT" altLang="it-IT" sz="2000" smtClean="0">
              <a:solidFill>
                <a:schemeClr val="bg1"/>
              </a:solidFill>
              <a:cs typeface="Times New Roman" pitchFamily="18" charset="0"/>
            </a:endParaRPr>
          </a:p>
          <a:p>
            <a:pPr algn="just"/>
            <a:r>
              <a:rPr lang="it-IT" altLang="it-IT" sz="2000" i="1" smtClean="0">
                <a:solidFill>
                  <a:schemeClr val="bg1"/>
                </a:solidFill>
                <a:cs typeface="Times New Roman" pitchFamily="18" charset="0"/>
              </a:rPr>
              <a:t>la liquidazione mensile della quota di TFR maturanda, ivi inclusa la quota eventualmente destinata ad una forma pensionistica complementare, a partire dal mese successivo alla data della presente istanza. A tal fine:</a:t>
            </a:r>
          </a:p>
          <a:p>
            <a:pPr algn="just"/>
            <a:r>
              <a:rPr lang="it-IT" altLang="it-IT" sz="2000" i="1" smtClean="0">
                <a:solidFill>
                  <a:schemeClr val="bg1"/>
                </a:solidFill>
                <a:cs typeface="Times New Roman" pitchFamily="18" charset="0"/>
              </a:rPr>
              <a:t>- dichiara di non aver vincolato o ceduto il TFR a garanzia di contratti di prestito;</a:t>
            </a:r>
          </a:p>
          <a:p>
            <a:pPr algn="just"/>
            <a:r>
              <a:rPr lang="it-IT" altLang="it-IT" sz="2000" i="1" smtClean="0">
                <a:solidFill>
                  <a:schemeClr val="bg1"/>
                </a:solidFill>
                <a:cs typeface="Times New Roman" pitchFamily="18" charset="0"/>
              </a:rPr>
              <a:t>- chiede il pagamento della quota integrativa unitamente alla retribuzione mensile;</a:t>
            </a:r>
          </a:p>
          <a:p>
            <a:pPr algn="just"/>
            <a:r>
              <a:rPr lang="it-IT" altLang="it-IT" sz="2000" i="1" smtClean="0">
                <a:solidFill>
                  <a:schemeClr val="bg1"/>
                </a:solidFill>
                <a:cs typeface="Times New Roman" pitchFamily="18" charset="0"/>
              </a:rPr>
              <a:t>- dichiara di essere a conoscenza che il pagamento, nel caso in cui il datore di lavoro acceda al Finanziamento di cui all’art. 1, comma 30, della legge 23 dicembre 2014, n. 190 (Legge di Stabilità 2015), verrà effettuato a partire dal terzo mese successivo a quello di competenza; (da compilare solo se il datore di lavoro ha meno di cinquanta dipendenti e non è tenuto al versamento del contributo che alimenta il fondo per l'erogazione ai lavoratori dipendenti del settore privato dei trattamenti di fine rapporto di cui all'articolo 2120 del codice civile costituito ai sensi dell’articolo 1, comma 755, della legge 27 dicembre 2006, n. 296)</a:t>
            </a:r>
          </a:p>
        </p:txBody>
      </p:sp>
      <p:sp>
        <p:nvSpPr>
          <p:cNvPr id="6" name="Segnaposto numero diapositiva 5"/>
          <p:cNvSpPr>
            <a:spLocks noGrp="1"/>
          </p:cNvSpPr>
          <p:nvPr>
            <p:ph type="sldNum" sz="quarter" idx="12"/>
          </p:nvPr>
        </p:nvSpPr>
        <p:spPr/>
        <p:txBody>
          <a:bodyPr/>
          <a:lstStyle/>
          <a:p>
            <a:pPr>
              <a:defRPr/>
            </a:pPr>
            <a:fld id="{A1C071BB-DA7F-4DDA-A43F-FA03B59C0F5E}" type="slidenum">
              <a:rPr lang="it-IT" smtClean="0">
                <a:solidFill>
                  <a:prstClr val="white">
                    <a:tint val="75000"/>
                  </a:prstClr>
                </a:solidFill>
              </a:rPr>
              <a:pPr>
                <a:defRPr/>
              </a:pPr>
              <a:t>291</a:t>
            </a:fld>
            <a:endParaRPr lang="it-IT">
              <a:solidFill>
                <a:prstClr val="white">
                  <a:tint val="75000"/>
                </a:prstClr>
              </a:solidFill>
            </a:endParaRPr>
          </a:p>
        </p:txBody>
      </p:sp>
      <p:pic>
        <p:nvPicPr>
          <p:cNvPr id="30310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0311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04131" name="Sottotitolo 2"/>
          <p:cNvSpPr>
            <a:spLocks noGrp="1"/>
          </p:cNvSpPr>
          <p:nvPr>
            <p:ph type="subTitle" idx="1"/>
          </p:nvPr>
        </p:nvSpPr>
        <p:spPr>
          <a:xfrm>
            <a:off x="179388" y="1535113"/>
            <a:ext cx="8785225" cy="5111750"/>
          </a:xfrm>
        </p:spPr>
        <p:txBody>
          <a:bodyPr/>
          <a:lstStyle/>
          <a:p>
            <a:pPr algn="just"/>
            <a:endParaRPr lang="it-IT" altLang="it-IT" sz="2000" smtClean="0">
              <a:solidFill>
                <a:schemeClr val="bg1"/>
              </a:solidFill>
              <a:cs typeface="Times New Roman" pitchFamily="18" charset="0"/>
            </a:endParaRPr>
          </a:p>
          <a:p>
            <a:pPr algn="just"/>
            <a:r>
              <a:rPr lang="it-IT" altLang="it-IT" sz="2000" i="1" smtClean="0">
                <a:solidFill>
                  <a:schemeClr val="bg1"/>
                </a:solidFill>
                <a:cs typeface="Times New Roman" pitchFamily="18" charset="0"/>
              </a:rPr>
              <a:t>- prende atto che l’informazione relativa alla richiesta di pagamento mensile della quota maturanda del TFR, raccolta attraverso la compilazione del presente modulo, sarà comunicata all’INPS per gli adempimenti di competenza di cui all’art.1, commi da 26 a 33, della legge n. 190/2014.</a:t>
            </a:r>
          </a:p>
          <a:p>
            <a:pPr algn="just"/>
            <a:endParaRPr lang="it-IT" altLang="it-IT" sz="2000" i="1" smtClean="0">
              <a:solidFill>
                <a:schemeClr val="bg1"/>
              </a:solidFill>
              <a:cs typeface="Times New Roman" pitchFamily="18" charset="0"/>
            </a:endParaRPr>
          </a:p>
          <a:p>
            <a:pPr algn="just"/>
            <a:r>
              <a:rPr lang="it-IT" altLang="it-IT" sz="2000" i="1" smtClean="0">
                <a:solidFill>
                  <a:schemeClr val="bg1"/>
                </a:solidFill>
                <a:cs typeface="Times New Roman" pitchFamily="18" charset="0"/>
              </a:rPr>
              <a:t>Data _________________</a:t>
            </a:r>
          </a:p>
          <a:p>
            <a:pPr algn="just"/>
            <a:endParaRPr lang="it-IT" altLang="it-IT" sz="2000" i="1" smtClean="0">
              <a:solidFill>
                <a:schemeClr val="bg1"/>
              </a:solidFill>
              <a:cs typeface="Times New Roman" pitchFamily="18" charset="0"/>
            </a:endParaRPr>
          </a:p>
          <a:p>
            <a:pPr algn="just"/>
            <a:r>
              <a:rPr lang="it-IT" altLang="it-IT" sz="2000" i="1" smtClean="0">
                <a:solidFill>
                  <a:schemeClr val="bg1"/>
                </a:solidFill>
                <a:cs typeface="Times New Roman" pitchFamily="18" charset="0"/>
              </a:rPr>
              <a:t> Firma </a:t>
            </a:r>
          </a:p>
          <a:p>
            <a:pPr algn="just"/>
            <a:r>
              <a:rPr lang="it-IT" altLang="it-IT" sz="2000" i="1" smtClean="0">
                <a:solidFill>
                  <a:schemeClr val="bg1"/>
                </a:solidFill>
                <a:cs typeface="Times New Roman" pitchFamily="18" charset="0"/>
              </a:rPr>
              <a:t>______________________</a:t>
            </a:r>
          </a:p>
          <a:p>
            <a:pPr algn="just"/>
            <a:endParaRPr lang="it-IT" altLang="it-IT" sz="2000" i="1" smtClean="0">
              <a:solidFill>
                <a:schemeClr val="bg1"/>
              </a:solidFill>
              <a:cs typeface="Times New Roman" pitchFamily="18" charset="0"/>
            </a:endParaRPr>
          </a:p>
          <a:p>
            <a:pPr algn="just"/>
            <a:r>
              <a:rPr lang="it-IT" altLang="it-IT" sz="2000" i="1" smtClean="0">
                <a:solidFill>
                  <a:schemeClr val="bg1"/>
                </a:solidFill>
                <a:cs typeface="Times New Roman" pitchFamily="18" charset="0"/>
              </a:rPr>
              <a:t>Una copia del presente modulo controfirmata dal datore di lavoro ovvero un’attestazione di ricevimento in formato elettronico è rilasciata al lavoratore per ricevuta.</a:t>
            </a:r>
          </a:p>
          <a:p>
            <a:pPr algn="just"/>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D26BD12A-7B0E-43FD-9091-E3E0E61EB38F}" type="slidenum">
              <a:rPr lang="it-IT" smtClean="0">
                <a:solidFill>
                  <a:prstClr val="white">
                    <a:tint val="75000"/>
                  </a:prstClr>
                </a:solidFill>
              </a:rPr>
              <a:pPr>
                <a:defRPr/>
              </a:pPr>
              <a:t>292</a:t>
            </a:fld>
            <a:endParaRPr lang="it-IT">
              <a:solidFill>
                <a:prstClr val="white">
                  <a:tint val="75000"/>
                </a:prstClr>
              </a:solidFill>
            </a:endParaRPr>
          </a:p>
        </p:txBody>
      </p:sp>
      <p:pic>
        <p:nvPicPr>
          <p:cNvPr id="30413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0413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05155" name="Sottotitolo 2"/>
          <p:cNvSpPr>
            <a:spLocks noGrp="1"/>
          </p:cNvSpPr>
          <p:nvPr>
            <p:ph type="subTitle" idx="1"/>
          </p:nvPr>
        </p:nvSpPr>
        <p:spPr>
          <a:xfrm>
            <a:off x="179388" y="1535113"/>
            <a:ext cx="8785225" cy="5111750"/>
          </a:xfrm>
        </p:spPr>
        <p:txBody>
          <a:bodyPr/>
          <a:lstStyle/>
          <a:p>
            <a:pPr algn="just"/>
            <a:endParaRPr lang="it-IT" altLang="it-IT" sz="2000" smtClean="0">
              <a:solidFill>
                <a:schemeClr val="bg1"/>
              </a:solidFill>
              <a:cs typeface="Times New Roman" pitchFamily="18" charset="0"/>
            </a:endParaRPr>
          </a:p>
          <a:p>
            <a:r>
              <a:rPr lang="it-IT" altLang="it-IT" sz="2000" b="1" smtClean="0">
                <a:solidFill>
                  <a:schemeClr val="bg1"/>
                </a:solidFill>
                <a:cs typeface="Times New Roman" pitchFamily="18" charset="0"/>
              </a:rPr>
              <a:t>Accesso al credito</a:t>
            </a:r>
          </a:p>
          <a:p>
            <a:pPr algn="just"/>
            <a:endParaRPr lang="it-IT" altLang="it-IT" sz="2000"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I datori di lavoro </a:t>
            </a:r>
            <a:r>
              <a:rPr lang="it-IT" altLang="it-IT" sz="2000" smtClean="0">
                <a:solidFill>
                  <a:schemeClr val="bg1"/>
                </a:solidFill>
                <a:cs typeface="Times New Roman" pitchFamily="18" charset="0"/>
              </a:rPr>
              <a:t>aventi alle proprie dipendenze </a:t>
            </a:r>
            <a:r>
              <a:rPr lang="it-IT" altLang="it-IT" sz="2000" b="1" smtClean="0">
                <a:solidFill>
                  <a:schemeClr val="bg1"/>
                </a:solidFill>
                <a:cs typeface="Times New Roman" pitchFamily="18" charset="0"/>
              </a:rPr>
              <a:t>meno di 50 addetti </a:t>
            </a:r>
            <a:r>
              <a:rPr lang="it-IT" altLang="it-IT" sz="2000" smtClean="0">
                <a:solidFill>
                  <a:schemeClr val="bg1"/>
                </a:solidFill>
                <a:cs typeface="Times New Roman" pitchFamily="18" charset="0"/>
              </a:rPr>
              <a:t>(limite dimensionale della forza lavoro aziendale è calcolato sulla base dei principi e dei criteri adottati ai fini dell’individuazione dei soggetti obbligati al versamento del TFR al Fondo di Tesoreria Inps di cui all’art. 1, co. 755, della L. n. 296/2006</a:t>
            </a:r>
            <a:r>
              <a:rPr lang="it-IT" altLang="it-IT" sz="2000" b="1" smtClean="0">
                <a:solidFill>
                  <a:schemeClr val="bg1"/>
                </a:solidFill>
                <a:cs typeface="Times New Roman" pitchFamily="18" charset="0"/>
              </a:rPr>
              <a:t>) e che non sono tenuti al versamento del TFR al Fondo di Tesoreria Inps, </a:t>
            </a:r>
            <a:r>
              <a:rPr lang="it-IT" altLang="it-IT" sz="2000" smtClean="0">
                <a:solidFill>
                  <a:schemeClr val="bg1"/>
                </a:solidFill>
                <a:cs typeface="Times New Roman" pitchFamily="18" charset="0"/>
              </a:rPr>
              <a:t>possono </a:t>
            </a:r>
            <a:r>
              <a:rPr lang="it-IT" altLang="it-IT" sz="2000" b="1" smtClean="0">
                <a:solidFill>
                  <a:schemeClr val="bg1"/>
                </a:solidFill>
                <a:cs typeface="Times New Roman" pitchFamily="18" charset="0"/>
              </a:rPr>
              <a:t>accedere ad un finanziamento assistito </a:t>
            </a:r>
            <a:r>
              <a:rPr lang="it-IT" altLang="it-IT" sz="2000" smtClean="0">
                <a:solidFill>
                  <a:schemeClr val="bg1"/>
                </a:solidFill>
                <a:cs typeface="Times New Roman" pitchFamily="18" charset="0"/>
              </a:rPr>
              <a:t>da garanzia rilasciata da un Fondo appositamente costituito presso l’Inps e da garanzia dello Stato in ultima istanza. </a:t>
            </a:r>
            <a:r>
              <a:rPr lang="it-IT" altLang="it-IT" sz="2000" b="1" smtClean="0">
                <a:solidFill>
                  <a:schemeClr val="bg1"/>
                </a:solidFill>
                <a:cs typeface="Times New Roman" pitchFamily="18" charset="0"/>
              </a:rPr>
              <a:t>La garanzia del Fondo è onerosa</a:t>
            </a:r>
            <a:r>
              <a:rPr lang="it-IT" altLang="it-IT" sz="2000" smtClean="0">
                <a:solidFill>
                  <a:schemeClr val="bg1"/>
                </a:solidFill>
                <a:cs typeface="Times New Roman" pitchFamily="18" charset="0"/>
              </a:rPr>
              <a:t>, sicché le imprese sono tenute a versare un contributo mensile al Fondo pari allo </a:t>
            </a:r>
            <a:r>
              <a:rPr lang="it-IT" altLang="it-IT" sz="2000" b="1" smtClean="0">
                <a:solidFill>
                  <a:schemeClr val="bg1"/>
                </a:solidFill>
                <a:cs typeface="Times New Roman" pitchFamily="18" charset="0"/>
              </a:rPr>
              <a:t>0,2% della retribuzione imponibile ai fini previdenziali del dipendente che ha richiesto la liquidazione,</a:t>
            </a:r>
            <a:r>
              <a:rPr lang="it-IT" altLang="it-IT" sz="2000" smtClean="0">
                <a:solidFill>
                  <a:schemeClr val="bg1"/>
                </a:solidFill>
                <a:cs typeface="Times New Roman" pitchFamily="18" charset="0"/>
              </a:rPr>
              <a:t> nella stessa percentuale della quota maturanda liquidata come parte integrativa della retribuzione a seguito della manifestazione di volontà.</a:t>
            </a:r>
          </a:p>
          <a:p>
            <a:pPr algn="just"/>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B89AD056-0E22-4503-B097-DE8E95839B3F}" type="slidenum">
              <a:rPr lang="it-IT" smtClean="0">
                <a:solidFill>
                  <a:prstClr val="white">
                    <a:tint val="75000"/>
                  </a:prstClr>
                </a:solidFill>
              </a:rPr>
              <a:pPr>
                <a:defRPr/>
              </a:pPr>
              <a:t>293</a:t>
            </a:fld>
            <a:endParaRPr lang="it-IT">
              <a:solidFill>
                <a:prstClr val="white">
                  <a:tint val="75000"/>
                </a:prstClr>
              </a:solidFill>
            </a:endParaRPr>
          </a:p>
        </p:txBody>
      </p:sp>
      <p:pic>
        <p:nvPicPr>
          <p:cNvPr id="30515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0515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051" name="Sottotitolo 2"/>
          <p:cNvSpPr>
            <a:spLocks noGrp="1"/>
          </p:cNvSpPr>
          <p:nvPr>
            <p:ph type="subTitle" idx="1"/>
          </p:nvPr>
        </p:nvSpPr>
        <p:spPr>
          <a:xfrm>
            <a:off x="179388" y="1535113"/>
            <a:ext cx="8785225" cy="5111750"/>
          </a:xfrm>
        </p:spPr>
        <p:txBody>
          <a:bodyPr/>
          <a:lstStyle/>
          <a:p>
            <a:pPr algn="just">
              <a:spcAft>
                <a:spcPts val="0"/>
              </a:spcAft>
              <a:buFont typeface="Arial" charset="0"/>
              <a:buNone/>
              <a:defRPr/>
            </a:pPr>
            <a:endParaRPr lang="it-IT" sz="2000" dirty="0" smtClean="0">
              <a:solidFill>
                <a:schemeClr val="bg1"/>
              </a:solidFill>
              <a:ea typeface="Times New Roman"/>
              <a:cs typeface="Times New Roman"/>
            </a:endParaRPr>
          </a:p>
          <a:p>
            <a:pPr>
              <a:spcAft>
                <a:spcPts val="0"/>
              </a:spcAft>
              <a:buFont typeface="Arial" charset="0"/>
              <a:buNone/>
              <a:defRPr/>
            </a:pPr>
            <a:r>
              <a:rPr lang="it-IT" sz="2000" b="1" dirty="0">
                <a:solidFill>
                  <a:schemeClr val="bg1"/>
                </a:solidFill>
                <a:ea typeface="Times New Roman"/>
                <a:cs typeface="Times New Roman"/>
              </a:rPr>
              <a:t>Al fine di accedere al finanziamento, i datori di lavoro interessati devono </a:t>
            </a:r>
            <a:endParaRPr lang="it-IT" sz="2000" b="1" dirty="0" smtClean="0">
              <a:solidFill>
                <a:schemeClr val="bg1"/>
              </a:solidFill>
              <a:ea typeface="Times New Roman"/>
              <a:cs typeface="Times New Roman"/>
            </a:endParaRPr>
          </a:p>
          <a:p>
            <a:pPr>
              <a:spcAft>
                <a:spcPts val="0"/>
              </a:spcAft>
              <a:buFont typeface="Arial" charset="0"/>
              <a:buNone/>
              <a:defRPr/>
            </a:pPr>
            <a:endParaRPr lang="it-IT" sz="2000" b="1" dirty="0">
              <a:solidFill>
                <a:schemeClr val="bg1"/>
              </a:solidFill>
              <a:ea typeface="Times New Roman"/>
              <a:cs typeface="Times New Roman"/>
            </a:endParaRPr>
          </a:p>
          <a:p>
            <a:pPr marL="342900" indent="-342900" algn="just">
              <a:spcAft>
                <a:spcPts val="0"/>
              </a:spcAft>
              <a:buFontTx/>
              <a:buChar char="-"/>
              <a:defRPr/>
            </a:pPr>
            <a:r>
              <a:rPr lang="it-IT" sz="2000" b="1" dirty="0" smtClean="0">
                <a:solidFill>
                  <a:schemeClr val="bg1"/>
                </a:solidFill>
                <a:ea typeface="Times New Roman"/>
                <a:cs typeface="Times New Roman"/>
              </a:rPr>
              <a:t>richiedere </a:t>
            </a:r>
            <a:r>
              <a:rPr lang="it-IT" sz="2000" b="1" dirty="0">
                <a:solidFill>
                  <a:schemeClr val="bg1"/>
                </a:solidFill>
                <a:ea typeface="Times New Roman"/>
                <a:cs typeface="Times New Roman"/>
              </a:rPr>
              <a:t>telematicamente all'Inps </a:t>
            </a:r>
            <a:r>
              <a:rPr lang="it-IT" sz="2000" dirty="0">
                <a:solidFill>
                  <a:schemeClr val="bg1"/>
                </a:solidFill>
                <a:ea typeface="Times New Roman"/>
                <a:cs typeface="Times New Roman"/>
              </a:rPr>
              <a:t>apposita certificazione del trattamento di fine rapporto maturato in relazione ai montanti retributivi dichiarati per ciascun lavoratore. </a:t>
            </a:r>
            <a:endParaRPr lang="it-IT" sz="2000" dirty="0" smtClean="0">
              <a:solidFill>
                <a:schemeClr val="bg1"/>
              </a:solidFill>
              <a:ea typeface="Times New Roman"/>
              <a:cs typeface="Times New Roman"/>
            </a:endParaRPr>
          </a:p>
          <a:p>
            <a:pPr marL="342900" indent="-342900" algn="just">
              <a:spcAft>
                <a:spcPts val="0"/>
              </a:spcAft>
              <a:buFontTx/>
              <a:buChar char="-"/>
              <a:defRPr/>
            </a:pPr>
            <a:r>
              <a:rPr lang="it-IT" sz="2000" dirty="0" smtClean="0">
                <a:solidFill>
                  <a:schemeClr val="bg1"/>
                </a:solidFill>
                <a:ea typeface="Times New Roman"/>
                <a:cs typeface="Times New Roman"/>
              </a:rPr>
              <a:t>Sulla </a:t>
            </a:r>
            <a:r>
              <a:rPr lang="it-IT" sz="2000" dirty="0">
                <a:solidFill>
                  <a:schemeClr val="bg1"/>
                </a:solidFill>
                <a:ea typeface="Times New Roman"/>
                <a:cs typeface="Times New Roman"/>
              </a:rPr>
              <a:t>base delle certificazioni rilasciate dall'Inps entro 30 giorni dalla richiesta, il datore di lavoro può </a:t>
            </a:r>
            <a:r>
              <a:rPr lang="it-IT" sz="2000" b="1" dirty="0">
                <a:solidFill>
                  <a:schemeClr val="bg1"/>
                </a:solidFill>
                <a:ea typeface="Times New Roman"/>
                <a:cs typeface="Times New Roman"/>
              </a:rPr>
              <a:t>presentare richiesta di finanziamento </a:t>
            </a:r>
            <a:r>
              <a:rPr lang="it-IT" sz="2000" dirty="0">
                <a:solidFill>
                  <a:schemeClr val="bg1"/>
                </a:solidFill>
                <a:ea typeface="Times New Roman"/>
                <a:cs typeface="Times New Roman"/>
              </a:rPr>
              <a:t>presso una delle banche o degli intermediari finanziari che aderiscono </a:t>
            </a:r>
            <a:r>
              <a:rPr lang="it-IT" sz="2000" b="1" dirty="0">
                <a:solidFill>
                  <a:schemeClr val="bg1"/>
                </a:solidFill>
                <a:ea typeface="Times New Roman"/>
                <a:cs typeface="Times New Roman"/>
              </a:rPr>
              <a:t>all'apposito accordo-quadro </a:t>
            </a:r>
            <a:r>
              <a:rPr lang="it-IT" sz="2000" b="1" dirty="0" smtClean="0">
                <a:solidFill>
                  <a:schemeClr val="bg1"/>
                </a:solidFill>
                <a:ea typeface="Times New Roman"/>
                <a:cs typeface="Times New Roman"/>
              </a:rPr>
              <a:t>stipulato </a:t>
            </a:r>
            <a:r>
              <a:rPr lang="it-IT" sz="2000" b="1" dirty="0">
                <a:solidFill>
                  <a:schemeClr val="bg1"/>
                </a:solidFill>
                <a:ea typeface="Times New Roman"/>
                <a:cs typeface="Times New Roman"/>
              </a:rPr>
              <a:t>tra i Ministri del lavoro e delle politiche sociali e dell'economia e delle finanze e l'Associazione bancaria </a:t>
            </a:r>
            <a:r>
              <a:rPr lang="it-IT" sz="2000" b="1" dirty="0" smtClean="0">
                <a:solidFill>
                  <a:schemeClr val="bg1"/>
                </a:solidFill>
                <a:ea typeface="Times New Roman"/>
                <a:cs typeface="Times New Roman"/>
              </a:rPr>
              <a:t>italiana in data 20 marzo 2015. </a:t>
            </a:r>
            <a:r>
              <a:rPr lang="it-IT" sz="2000" dirty="0" smtClean="0">
                <a:solidFill>
                  <a:schemeClr val="bg1"/>
                </a:solidFill>
                <a:ea typeface="Times New Roman"/>
                <a:cs typeface="Times New Roman"/>
              </a:rPr>
              <a:t> </a:t>
            </a:r>
            <a:r>
              <a:rPr lang="it-IT" sz="2000" dirty="0">
                <a:solidFill>
                  <a:schemeClr val="bg1"/>
                </a:solidFill>
                <a:ea typeface="Times New Roman"/>
                <a:cs typeface="Times New Roman"/>
              </a:rPr>
              <a:t>Il datore di lavoro è tenuto a rivolgersi ad un unico intermediario aderente.</a:t>
            </a:r>
          </a:p>
        </p:txBody>
      </p:sp>
      <p:sp>
        <p:nvSpPr>
          <p:cNvPr id="6" name="Segnaposto numero diapositiva 5"/>
          <p:cNvSpPr>
            <a:spLocks noGrp="1"/>
          </p:cNvSpPr>
          <p:nvPr>
            <p:ph type="sldNum" sz="quarter" idx="12"/>
          </p:nvPr>
        </p:nvSpPr>
        <p:spPr/>
        <p:txBody>
          <a:bodyPr/>
          <a:lstStyle/>
          <a:p>
            <a:pPr>
              <a:defRPr/>
            </a:pPr>
            <a:fld id="{937D153A-843F-4C88-B96E-86C82CF7769E}" type="slidenum">
              <a:rPr lang="it-IT" smtClean="0">
                <a:solidFill>
                  <a:prstClr val="white">
                    <a:tint val="75000"/>
                  </a:prstClr>
                </a:solidFill>
              </a:rPr>
              <a:pPr>
                <a:defRPr/>
              </a:pPr>
              <a:t>294</a:t>
            </a:fld>
            <a:endParaRPr lang="it-IT">
              <a:solidFill>
                <a:prstClr val="white">
                  <a:tint val="75000"/>
                </a:prstClr>
              </a:solidFill>
            </a:endParaRPr>
          </a:p>
        </p:txBody>
      </p:sp>
      <p:pic>
        <p:nvPicPr>
          <p:cNvPr id="30618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0618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07203" name="Sottotitolo 2"/>
          <p:cNvSpPr>
            <a:spLocks noGrp="1"/>
          </p:cNvSpPr>
          <p:nvPr>
            <p:ph type="subTitle" idx="1"/>
          </p:nvPr>
        </p:nvSpPr>
        <p:spPr>
          <a:xfrm>
            <a:off x="179388" y="1535113"/>
            <a:ext cx="8785225" cy="5111750"/>
          </a:xfrm>
        </p:spPr>
        <p:txBody>
          <a:bodyPr/>
          <a:lstStyle/>
          <a:p>
            <a:pPr algn="just"/>
            <a:r>
              <a:rPr lang="it-IT" altLang="it-IT" sz="2000" b="1" smtClean="0">
                <a:solidFill>
                  <a:schemeClr val="bg1"/>
                </a:solidFill>
                <a:cs typeface="Times New Roman" pitchFamily="18" charset="0"/>
              </a:rPr>
              <a:t>- L’Inps rende disponibile</a:t>
            </a:r>
            <a:r>
              <a:rPr lang="it-IT" altLang="it-IT" sz="2000" smtClean="0">
                <a:solidFill>
                  <a:schemeClr val="bg1"/>
                </a:solidFill>
                <a:cs typeface="Times New Roman" pitchFamily="18" charset="0"/>
              </a:rPr>
              <a:t>, ogni mese, </a:t>
            </a:r>
            <a:r>
              <a:rPr lang="it-IT" altLang="it-IT" sz="2000" u="sng" smtClean="0">
                <a:solidFill>
                  <a:schemeClr val="bg1"/>
                </a:solidFill>
                <a:cs typeface="Times New Roman" pitchFamily="18" charset="0"/>
              </a:rPr>
              <a:t>entro 60 giorni decorrenti dal primo giorno del mese successivo a quello di competenza</a:t>
            </a:r>
            <a:r>
              <a:rPr lang="it-IT" altLang="it-IT" sz="2000" smtClean="0">
                <a:solidFill>
                  <a:schemeClr val="bg1"/>
                </a:solidFill>
                <a:cs typeface="Times New Roman" pitchFamily="18" charset="0"/>
              </a:rPr>
              <a:t>, al datore di lavoro e all’intermediario aderente che ha concesso il finanziamento, </a:t>
            </a:r>
            <a:r>
              <a:rPr lang="it-IT" altLang="it-IT" sz="2000" b="1" smtClean="0">
                <a:solidFill>
                  <a:schemeClr val="bg1"/>
                </a:solidFill>
                <a:cs typeface="Times New Roman" pitchFamily="18" charset="0"/>
              </a:rPr>
              <a:t>la certificazione della misura della Qu.I.R. da finanziare</a:t>
            </a:r>
            <a:r>
              <a:rPr lang="it-IT" altLang="it-IT" sz="2000" smtClean="0">
                <a:solidFill>
                  <a:schemeClr val="bg1"/>
                </a:solidFill>
                <a:cs typeface="Times New Roman" pitchFamily="18" charset="0"/>
              </a:rPr>
              <a:t>, come risultante dalle denunce contributive del datore di lavoro. </a:t>
            </a:r>
          </a:p>
          <a:p>
            <a:pPr algn="just"/>
            <a:r>
              <a:rPr lang="it-IT" altLang="it-IT" sz="2000" b="1" smtClean="0">
                <a:solidFill>
                  <a:schemeClr val="bg1"/>
                </a:solidFill>
                <a:cs typeface="Times New Roman" pitchFamily="18" charset="0"/>
              </a:rPr>
              <a:t>- Gli intermediari </a:t>
            </a:r>
            <a:r>
              <a:rPr lang="it-IT" altLang="it-IT" sz="2000" smtClean="0">
                <a:solidFill>
                  <a:schemeClr val="bg1"/>
                </a:solidFill>
                <a:cs typeface="Times New Roman" pitchFamily="18" charset="0"/>
              </a:rPr>
              <a:t>aderenti, infatti, </a:t>
            </a:r>
            <a:r>
              <a:rPr lang="it-IT" altLang="it-IT" sz="2000" b="1" smtClean="0">
                <a:solidFill>
                  <a:schemeClr val="bg1"/>
                </a:solidFill>
                <a:cs typeface="Times New Roman" pitchFamily="18" charset="0"/>
              </a:rPr>
              <a:t>provvedono</a:t>
            </a:r>
            <a:r>
              <a:rPr lang="it-IT" altLang="it-IT" sz="2000" smtClean="0">
                <a:solidFill>
                  <a:schemeClr val="bg1"/>
                </a:solidFill>
                <a:cs typeface="Times New Roman" pitchFamily="18" charset="0"/>
              </a:rPr>
              <a:t> all’</a:t>
            </a:r>
            <a:r>
              <a:rPr lang="it-IT" altLang="it-IT" sz="2000" b="1" smtClean="0">
                <a:solidFill>
                  <a:schemeClr val="bg1"/>
                </a:solidFill>
                <a:cs typeface="Times New Roman" pitchFamily="18" charset="0"/>
              </a:rPr>
              <a:t>erogazione</a:t>
            </a:r>
            <a:r>
              <a:rPr lang="it-IT" altLang="it-IT" sz="2000" smtClean="0">
                <a:solidFill>
                  <a:schemeClr val="bg1"/>
                </a:solidFill>
                <a:cs typeface="Times New Roman" pitchFamily="18" charset="0"/>
              </a:rPr>
              <a:t> mensile dei finanziamenti </a:t>
            </a:r>
            <a:r>
              <a:rPr lang="it-IT" altLang="it-IT" sz="2000" b="1" smtClean="0">
                <a:solidFill>
                  <a:schemeClr val="bg1"/>
                </a:solidFill>
                <a:cs typeface="Times New Roman" pitchFamily="18" charset="0"/>
              </a:rPr>
              <a:t>nella misura indicata </a:t>
            </a:r>
            <a:r>
              <a:rPr lang="it-IT" altLang="it-IT" sz="2000" smtClean="0">
                <a:solidFill>
                  <a:schemeClr val="bg1"/>
                </a:solidFill>
                <a:cs typeface="Times New Roman" pitchFamily="18" charset="0"/>
              </a:rPr>
              <a:t>dalle certificazioni Inps. In assenza di denunce contributive il finanziamento è sospeso. </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Gli intermediari che erogano il finanziamento devono richiedere la costituzione di un privilegio speciale sui beni mobili utilizzati nell'esercizio dell'impresa, non iscritti nei pubblici registri (art. 46, D.Lgs. n. 385/1993), sui i quali il Fondo di garanzia è surrogato di diritto alla banca, per l'importo pagato. L’erogazione del finanziamento è interrotto in caso di avvio di procedure concorsuali (fallimento, concordato preventivo, liquidazione coatta amministrativa, procedura di amministrazione straordinaria) cui sia sottoposto il datore di lavoro richiedente.</a:t>
            </a:r>
          </a:p>
          <a:p>
            <a:pPr algn="just"/>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74D13EA2-C380-47CE-9F28-2DD6E24C3028}" type="slidenum">
              <a:rPr lang="it-IT" smtClean="0">
                <a:solidFill>
                  <a:prstClr val="white">
                    <a:tint val="75000"/>
                  </a:prstClr>
                </a:solidFill>
              </a:rPr>
              <a:pPr>
                <a:defRPr/>
              </a:pPr>
              <a:t>295</a:t>
            </a:fld>
            <a:endParaRPr lang="it-IT">
              <a:solidFill>
                <a:prstClr val="white">
                  <a:tint val="75000"/>
                </a:prstClr>
              </a:solidFill>
            </a:endParaRPr>
          </a:p>
        </p:txBody>
      </p:sp>
      <p:pic>
        <p:nvPicPr>
          <p:cNvPr id="30720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0720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08227" name="Sottotitolo 2"/>
          <p:cNvSpPr>
            <a:spLocks noGrp="1"/>
          </p:cNvSpPr>
          <p:nvPr>
            <p:ph type="subTitle" idx="1"/>
          </p:nvPr>
        </p:nvSpPr>
        <p:spPr>
          <a:xfrm>
            <a:off x="179388" y="1506538"/>
            <a:ext cx="8785225" cy="5113337"/>
          </a:xfrm>
        </p:spPr>
        <p:txBody>
          <a:bodyPr/>
          <a:lstStyle/>
          <a:p>
            <a:r>
              <a:rPr lang="it-IT" altLang="it-IT" sz="2000" b="1" smtClean="0">
                <a:solidFill>
                  <a:schemeClr val="bg1"/>
                </a:solidFill>
                <a:cs typeface="Times New Roman" pitchFamily="18" charset="0"/>
              </a:rPr>
              <a:t>Rimborso </a:t>
            </a:r>
          </a:p>
          <a:p>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Il rimborso </a:t>
            </a:r>
            <a:r>
              <a:rPr lang="it-IT" altLang="it-IT" sz="2000" smtClean="0">
                <a:solidFill>
                  <a:schemeClr val="bg1"/>
                </a:solidFill>
                <a:cs typeface="Times New Roman" pitchFamily="18" charset="0"/>
              </a:rPr>
              <a:t>del </a:t>
            </a:r>
            <a:r>
              <a:rPr lang="it-IT" altLang="it-IT" sz="2000" b="1" smtClean="0">
                <a:solidFill>
                  <a:schemeClr val="bg1"/>
                </a:solidFill>
                <a:cs typeface="Times New Roman" pitchFamily="18" charset="0"/>
              </a:rPr>
              <a:t>finanziamento</a:t>
            </a:r>
            <a:r>
              <a:rPr lang="it-IT" altLang="it-IT" sz="2000" smtClean="0">
                <a:solidFill>
                  <a:schemeClr val="bg1"/>
                </a:solidFill>
                <a:cs typeface="Times New Roman" pitchFamily="18" charset="0"/>
              </a:rPr>
              <a:t> è fissato al </a:t>
            </a:r>
            <a:r>
              <a:rPr lang="it-IT" altLang="it-IT" sz="2000" b="1" smtClean="0">
                <a:solidFill>
                  <a:schemeClr val="bg1"/>
                </a:solidFill>
                <a:cs typeface="Times New Roman" pitchFamily="18" charset="0"/>
              </a:rPr>
              <a:t>30 ottobre 2018</a:t>
            </a:r>
            <a:r>
              <a:rPr lang="it-IT" altLang="it-IT" sz="2000" smtClean="0">
                <a:solidFill>
                  <a:schemeClr val="bg1"/>
                </a:solidFill>
                <a:cs typeface="Times New Roman" pitchFamily="18" charset="0"/>
              </a:rPr>
              <a:t>, sulla base delle modalità e dei criteri stabiliti nell’ambito dell’accordo quadro  </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Tuttavia, </a:t>
            </a:r>
            <a:r>
              <a:rPr lang="it-IT" altLang="it-IT" sz="2000" b="1" smtClean="0">
                <a:solidFill>
                  <a:schemeClr val="bg1"/>
                </a:solidFill>
                <a:cs typeface="Times New Roman" pitchFamily="18" charset="0"/>
              </a:rPr>
              <a:t>nel caso di risoluzione del rapporto </a:t>
            </a:r>
            <a:r>
              <a:rPr lang="it-IT" altLang="it-IT" sz="2000" smtClean="0">
                <a:solidFill>
                  <a:schemeClr val="bg1"/>
                </a:solidFill>
                <a:cs typeface="Times New Roman" pitchFamily="18" charset="0"/>
              </a:rPr>
              <a:t>di lavoro </a:t>
            </a:r>
            <a:r>
              <a:rPr lang="it-IT" altLang="it-IT" sz="2000" b="1" smtClean="0">
                <a:solidFill>
                  <a:schemeClr val="bg1"/>
                </a:solidFill>
                <a:cs typeface="Times New Roman" pitchFamily="18" charset="0"/>
              </a:rPr>
              <a:t>durante</a:t>
            </a:r>
            <a:r>
              <a:rPr lang="it-IT" altLang="it-IT" sz="2000" smtClean="0">
                <a:solidFill>
                  <a:schemeClr val="bg1"/>
                </a:solidFill>
                <a:cs typeface="Times New Roman" pitchFamily="18" charset="0"/>
              </a:rPr>
              <a:t> la vigenza del </a:t>
            </a:r>
            <a:r>
              <a:rPr lang="it-IT" altLang="it-IT" sz="2000" b="1" smtClean="0">
                <a:solidFill>
                  <a:schemeClr val="bg1"/>
                </a:solidFill>
                <a:cs typeface="Times New Roman" pitchFamily="18" charset="0"/>
              </a:rPr>
              <a:t>finanziamento</a:t>
            </a:r>
            <a:r>
              <a:rPr lang="it-IT" altLang="it-IT" sz="2000" smtClean="0">
                <a:solidFill>
                  <a:schemeClr val="bg1"/>
                </a:solidFill>
                <a:cs typeface="Times New Roman" pitchFamily="18" charset="0"/>
              </a:rPr>
              <a:t>, il </a:t>
            </a:r>
            <a:r>
              <a:rPr lang="it-IT" altLang="it-IT" sz="2000" b="1" smtClean="0">
                <a:solidFill>
                  <a:schemeClr val="bg1"/>
                </a:solidFill>
                <a:cs typeface="Times New Roman" pitchFamily="18" charset="0"/>
              </a:rPr>
              <a:t>datore di lavoro </a:t>
            </a:r>
            <a:r>
              <a:rPr lang="it-IT" altLang="it-IT" sz="2000" smtClean="0">
                <a:solidFill>
                  <a:schemeClr val="bg1"/>
                </a:solidFill>
                <a:cs typeface="Times New Roman" pitchFamily="18" charset="0"/>
              </a:rPr>
              <a:t>mutuatario è tenuto al </a:t>
            </a:r>
            <a:r>
              <a:rPr lang="it-IT" altLang="it-IT" sz="2000" b="1" smtClean="0">
                <a:solidFill>
                  <a:schemeClr val="bg1"/>
                </a:solidFill>
                <a:cs typeface="Times New Roman" pitchFamily="18" charset="0"/>
              </a:rPr>
              <a:t>rimborso</a:t>
            </a:r>
            <a:r>
              <a:rPr lang="it-IT" altLang="it-IT" sz="2000" smtClean="0">
                <a:solidFill>
                  <a:schemeClr val="bg1"/>
                </a:solidFill>
                <a:cs typeface="Times New Roman" pitchFamily="18" charset="0"/>
              </a:rPr>
              <a:t> del finanziamento già fruito, con scadenza di pagamento </a:t>
            </a:r>
            <a:r>
              <a:rPr lang="it-IT" altLang="it-IT" sz="2000" b="1" smtClean="0">
                <a:solidFill>
                  <a:schemeClr val="bg1"/>
                </a:solidFill>
                <a:cs typeface="Times New Roman" pitchFamily="18" charset="0"/>
              </a:rPr>
              <a:t>entro</a:t>
            </a:r>
            <a:r>
              <a:rPr lang="it-IT" altLang="it-IT" sz="2000" smtClean="0">
                <a:solidFill>
                  <a:schemeClr val="bg1"/>
                </a:solidFill>
                <a:cs typeface="Times New Roman" pitchFamily="18" charset="0"/>
              </a:rPr>
              <a:t> la </a:t>
            </a:r>
            <a:r>
              <a:rPr lang="it-IT" altLang="it-IT" sz="2000" b="1" smtClean="0">
                <a:solidFill>
                  <a:schemeClr val="bg1"/>
                </a:solidFill>
                <a:cs typeface="Times New Roman" pitchFamily="18" charset="0"/>
              </a:rPr>
              <a:t>fine</a:t>
            </a:r>
            <a:r>
              <a:rPr lang="it-IT" altLang="it-IT" sz="2000" smtClean="0">
                <a:solidFill>
                  <a:schemeClr val="bg1"/>
                </a:solidFill>
                <a:cs typeface="Times New Roman" pitchFamily="18" charset="0"/>
              </a:rPr>
              <a:t> del </a:t>
            </a:r>
            <a:r>
              <a:rPr lang="it-IT" altLang="it-IT" sz="2000" b="1" smtClean="0">
                <a:solidFill>
                  <a:schemeClr val="bg1"/>
                </a:solidFill>
                <a:cs typeface="Times New Roman" pitchFamily="18" charset="0"/>
              </a:rPr>
              <a:t>mese successivo</a:t>
            </a:r>
            <a:r>
              <a:rPr lang="it-IT" altLang="it-IT" sz="2000" smtClean="0">
                <a:solidFill>
                  <a:schemeClr val="bg1"/>
                </a:solidFill>
                <a:cs typeface="Times New Roman" pitchFamily="18" charset="0"/>
              </a:rPr>
              <a:t> a </a:t>
            </a:r>
            <a:r>
              <a:rPr lang="it-IT" altLang="it-IT" sz="2000" b="1" smtClean="0">
                <a:solidFill>
                  <a:schemeClr val="bg1"/>
                </a:solidFill>
                <a:cs typeface="Times New Roman" pitchFamily="18" charset="0"/>
              </a:rPr>
              <a:t>quello di risoluzione del rapporto </a:t>
            </a:r>
            <a:r>
              <a:rPr lang="it-IT" altLang="it-IT" sz="2000" smtClean="0">
                <a:solidFill>
                  <a:schemeClr val="bg1"/>
                </a:solidFill>
                <a:cs typeface="Times New Roman" pitchFamily="18" charset="0"/>
              </a:rPr>
              <a:t>di lavoro medesimo.</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 Ai finanziamenti </a:t>
            </a:r>
            <a:r>
              <a:rPr lang="it-IT" altLang="it-IT" sz="2000" b="1" smtClean="0">
                <a:solidFill>
                  <a:schemeClr val="bg1"/>
                </a:solidFill>
                <a:cs typeface="Times New Roman" pitchFamily="18" charset="0"/>
              </a:rPr>
              <a:t>non</a:t>
            </a:r>
            <a:r>
              <a:rPr lang="it-IT" altLang="it-IT" sz="2000" smtClean="0">
                <a:solidFill>
                  <a:schemeClr val="bg1"/>
                </a:solidFill>
                <a:cs typeface="Times New Roman" pitchFamily="18" charset="0"/>
              </a:rPr>
              <a:t> possono essere applicati </a:t>
            </a:r>
            <a:r>
              <a:rPr lang="it-IT" altLang="it-IT" sz="2000" b="1" smtClean="0">
                <a:solidFill>
                  <a:schemeClr val="bg1"/>
                </a:solidFill>
                <a:cs typeface="Times New Roman" pitchFamily="18" charset="0"/>
              </a:rPr>
              <a:t>tassi,</a:t>
            </a:r>
            <a:r>
              <a:rPr lang="it-IT" altLang="it-IT" sz="2000" smtClean="0">
                <a:solidFill>
                  <a:schemeClr val="bg1"/>
                </a:solidFill>
                <a:cs typeface="Times New Roman" pitchFamily="18" charset="0"/>
              </a:rPr>
              <a:t> comprensivi di ogni eventuale onere, </a:t>
            </a:r>
            <a:r>
              <a:rPr lang="it-IT" altLang="it-IT" sz="2000" b="1" smtClean="0">
                <a:solidFill>
                  <a:schemeClr val="bg1"/>
                </a:solidFill>
                <a:cs typeface="Times New Roman" pitchFamily="18" charset="0"/>
              </a:rPr>
              <a:t>superiori</a:t>
            </a:r>
            <a:r>
              <a:rPr lang="it-IT" altLang="it-IT" sz="2000" smtClean="0">
                <a:solidFill>
                  <a:schemeClr val="bg1"/>
                </a:solidFill>
                <a:cs typeface="Times New Roman" pitchFamily="18" charset="0"/>
              </a:rPr>
              <a:t> al tasso di rivalutazione della quota di trattamento di fine rapporto, costituito dall'1,5% in misura fissa e dal 75% dell'aumento dell'indice dei prezzi al consumo per le famiglie di operai ed impiegati, accertato dall'ISTAT, rispetto al mese di dicembre dell'anno precedente.</a:t>
            </a:r>
          </a:p>
        </p:txBody>
      </p:sp>
      <p:sp>
        <p:nvSpPr>
          <p:cNvPr id="6" name="Segnaposto numero diapositiva 5"/>
          <p:cNvSpPr>
            <a:spLocks noGrp="1"/>
          </p:cNvSpPr>
          <p:nvPr>
            <p:ph type="sldNum" sz="quarter" idx="12"/>
          </p:nvPr>
        </p:nvSpPr>
        <p:spPr/>
        <p:txBody>
          <a:bodyPr/>
          <a:lstStyle/>
          <a:p>
            <a:pPr>
              <a:defRPr/>
            </a:pPr>
            <a:fld id="{9D1F6288-BFA3-4A5A-9C85-AD04355A8994}" type="slidenum">
              <a:rPr lang="it-IT" smtClean="0">
                <a:solidFill>
                  <a:prstClr val="white">
                    <a:tint val="75000"/>
                  </a:prstClr>
                </a:solidFill>
              </a:rPr>
              <a:pPr>
                <a:defRPr/>
              </a:pPr>
              <a:t>296</a:t>
            </a:fld>
            <a:endParaRPr lang="it-IT">
              <a:solidFill>
                <a:prstClr val="white">
                  <a:tint val="75000"/>
                </a:prstClr>
              </a:solidFill>
            </a:endParaRPr>
          </a:p>
        </p:txBody>
      </p:sp>
      <p:pic>
        <p:nvPicPr>
          <p:cNvPr id="30822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0823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051" name="Sottotitolo 2"/>
          <p:cNvSpPr>
            <a:spLocks noGrp="1"/>
          </p:cNvSpPr>
          <p:nvPr>
            <p:ph type="subTitle" idx="1"/>
          </p:nvPr>
        </p:nvSpPr>
        <p:spPr>
          <a:xfrm>
            <a:off x="107950" y="1506538"/>
            <a:ext cx="8785225" cy="5113337"/>
          </a:xfrm>
        </p:spPr>
        <p:txBody>
          <a:bodyPr/>
          <a:lstStyle/>
          <a:p>
            <a:pPr marL="342900" indent="-342900" algn="just">
              <a:spcAft>
                <a:spcPts val="0"/>
              </a:spcAft>
              <a:buFontTx/>
              <a:buChar char="-"/>
              <a:defRPr/>
            </a:pPr>
            <a:endParaRPr lang="it-IT" sz="2000" b="1" dirty="0" smtClean="0">
              <a:solidFill>
                <a:schemeClr val="bg1"/>
              </a:solidFill>
              <a:ea typeface="Times New Roman"/>
              <a:cs typeface="Times New Roman"/>
            </a:endParaRPr>
          </a:p>
          <a:p>
            <a:pPr marL="342900" indent="-342900" algn="just">
              <a:spcAft>
                <a:spcPts val="0"/>
              </a:spcAft>
              <a:buFontTx/>
              <a:buChar char="-"/>
              <a:defRPr/>
            </a:pPr>
            <a:r>
              <a:rPr lang="it-IT" sz="2000" b="1" dirty="0" smtClean="0">
                <a:solidFill>
                  <a:schemeClr val="bg1"/>
                </a:solidFill>
                <a:ea typeface="Times New Roman"/>
                <a:cs typeface="Times New Roman"/>
              </a:rPr>
              <a:t>L’intermediario</a:t>
            </a:r>
            <a:r>
              <a:rPr lang="it-IT" sz="2000" dirty="0" smtClean="0">
                <a:solidFill>
                  <a:schemeClr val="bg1"/>
                </a:solidFill>
                <a:ea typeface="Times New Roman"/>
                <a:cs typeface="Times New Roman"/>
              </a:rPr>
              <a:t> </a:t>
            </a:r>
            <a:r>
              <a:rPr lang="it-IT" sz="2000" dirty="0">
                <a:solidFill>
                  <a:schemeClr val="bg1"/>
                </a:solidFill>
                <a:ea typeface="Times New Roman"/>
                <a:cs typeface="Times New Roman"/>
              </a:rPr>
              <a:t>aderente</a:t>
            </a:r>
            <a:r>
              <a:rPr lang="it-IT" sz="2000" b="1" dirty="0">
                <a:solidFill>
                  <a:schemeClr val="bg1"/>
                </a:solidFill>
                <a:ea typeface="Times New Roman"/>
                <a:cs typeface="Times New Roman"/>
              </a:rPr>
              <a:t>, alla maturazione </a:t>
            </a:r>
            <a:r>
              <a:rPr lang="it-IT" sz="2000" dirty="0">
                <a:solidFill>
                  <a:schemeClr val="bg1"/>
                </a:solidFill>
                <a:ea typeface="Times New Roman"/>
                <a:cs typeface="Times New Roman"/>
              </a:rPr>
              <a:t>delle condizioni per il diritto alla restituzione</a:t>
            </a:r>
            <a:r>
              <a:rPr lang="it-IT" sz="2000" b="1" dirty="0">
                <a:solidFill>
                  <a:schemeClr val="bg1"/>
                </a:solidFill>
                <a:ea typeface="Times New Roman"/>
                <a:cs typeface="Times New Roman"/>
              </a:rPr>
              <a:t>, notifica al datore di lavoro </a:t>
            </a:r>
            <a:r>
              <a:rPr lang="it-IT" sz="2000" dirty="0">
                <a:solidFill>
                  <a:schemeClr val="bg1"/>
                </a:solidFill>
                <a:ea typeface="Times New Roman"/>
                <a:cs typeface="Times New Roman"/>
              </a:rPr>
              <a:t>la richiesta di rimborso della somma erogata, al netto dell’importo eventualmente già restituito, con distinta evidenza della quota capitale e della quota a servizio del prestito, comprensiva degli interessi e di ogni altro onere. </a:t>
            </a:r>
            <a:endParaRPr lang="it-IT" sz="2000" dirty="0" smtClean="0">
              <a:solidFill>
                <a:schemeClr val="bg1"/>
              </a:solidFill>
              <a:ea typeface="Times New Roman"/>
              <a:cs typeface="Times New Roman"/>
            </a:endParaRPr>
          </a:p>
          <a:p>
            <a:pPr algn="just">
              <a:spcAft>
                <a:spcPts val="0"/>
              </a:spcAft>
              <a:buFont typeface="Arial" charset="0"/>
              <a:buNone/>
              <a:defRPr/>
            </a:pPr>
            <a:endParaRPr lang="it-IT" sz="2000" dirty="0">
              <a:solidFill>
                <a:schemeClr val="bg1"/>
              </a:solidFill>
              <a:ea typeface="Times New Roman"/>
              <a:cs typeface="Times New Roman"/>
            </a:endParaRPr>
          </a:p>
          <a:p>
            <a:pPr marL="342900" indent="-342900" algn="just">
              <a:spcAft>
                <a:spcPts val="0"/>
              </a:spcAft>
              <a:buFontTx/>
              <a:buChar char="-"/>
              <a:defRPr/>
            </a:pPr>
            <a:r>
              <a:rPr lang="it-IT" sz="2000" b="1" dirty="0" smtClean="0">
                <a:solidFill>
                  <a:schemeClr val="bg1"/>
                </a:solidFill>
                <a:ea typeface="Times New Roman"/>
                <a:cs typeface="Times New Roman"/>
              </a:rPr>
              <a:t>In </a:t>
            </a:r>
            <a:r>
              <a:rPr lang="it-IT" sz="2000" b="1" dirty="0">
                <a:solidFill>
                  <a:schemeClr val="bg1"/>
                </a:solidFill>
                <a:ea typeface="Times New Roman"/>
                <a:cs typeface="Times New Roman"/>
              </a:rPr>
              <a:t>caso di mancato adempimento </a:t>
            </a:r>
            <a:r>
              <a:rPr lang="it-IT" sz="2000" dirty="0">
                <a:solidFill>
                  <a:schemeClr val="bg1"/>
                </a:solidFill>
                <a:ea typeface="Times New Roman"/>
                <a:cs typeface="Times New Roman"/>
              </a:rPr>
              <a:t>nel termine di 30 giorni, </a:t>
            </a:r>
            <a:r>
              <a:rPr lang="it-IT" sz="2000" b="1" dirty="0">
                <a:solidFill>
                  <a:schemeClr val="bg1"/>
                </a:solidFill>
                <a:ea typeface="Times New Roman"/>
                <a:cs typeface="Times New Roman"/>
              </a:rPr>
              <a:t>il Fondo di garanzia è surrogato </a:t>
            </a:r>
            <a:r>
              <a:rPr lang="it-IT" sz="2000" dirty="0">
                <a:solidFill>
                  <a:schemeClr val="bg1"/>
                </a:solidFill>
                <a:ea typeface="Times New Roman"/>
                <a:cs typeface="Times New Roman"/>
              </a:rPr>
              <a:t>di diritto all’intermediario aderente nel privilegio speciale sui beni mobili e l’Inps è </a:t>
            </a:r>
            <a:r>
              <a:rPr lang="it-IT" sz="2000" b="1" dirty="0">
                <a:solidFill>
                  <a:schemeClr val="bg1"/>
                </a:solidFill>
                <a:ea typeface="Times New Roman"/>
                <a:cs typeface="Times New Roman"/>
              </a:rPr>
              <a:t>legittimato ad operare </a:t>
            </a:r>
            <a:r>
              <a:rPr lang="it-IT" sz="2000" dirty="0">
                <a:solidFill>
                  <a:schemeClr val="bg1"/>
                </a:solidFill>
                <a:ea typeface="Times New Roman"/>
                <a:cs typeface="Times New Roman"/>
              </a:rPr>
              <a:t>la riscossione del credito non restituito avvalendosi della formazione dell’avviso di addebito con titolo esecutivo (art. 30, D.L. 31 maggio 2010, n. 78, </a:t>
            </a:r>
            <a:r>
              <a:rPr lang="it-IT" sz="2000" dirty="0" err="1">
                <a:solidFill>
                  <a:schemeClr val="bg1"/>
                </a:solidFill>
                <a:ea typeface="Times New Roman"/>
                <a:cs typeface="Times New Roman"/>
              </a:rPr>
              <a:t>conv</a:t>
            </a:r>
            <a:r>
              <a:rPr lang="it-IT" sz="2000" dirty="0">
                <a:solidFill>
                  <a:schemeClr val="bg1"/>
                </a:solidFill>
                <a:ea typeface="Times New Roman"/>
                <a:cs typeface="Times New Roman"/>
              </a:rPr>
              <a:t>. in L. 30 luglio 2010, n. 122) e di ogni altro strumento di riscossione previsto dalla legge, con applicazione delle sanzioni civili per omissione contributiva (art. 116, co. 8, </a:t>
            </a:r>
            <a:r>
              <a:rPr lang="it-IT" sz="2000" dirty="0" err="1">
                <a:solidFill>
                  <a:schemeClr val="bg1"/>
                </a:solidFill>
                <a:ea typeface="Times New Roman"/>
                <a:cs typeface="Times New Roman"/>
              </a:rPr>
              <a:t>lett</a:t>
            </a:r>
            <a:r>
              <a:rPr lang="it-IT" sz="2000" dirty="0">
                <a:solidFill>
                  <a:schemeClr val="bg1"/>
                </a:solidFill>
                <a:ea typeface="Times New Roman"/>
                <a:cs typeface="Times New Roman"/>
              </a:rPr>
              <a:t>. a), L. 23 dicembre 2000, n. 388). </a:t>
            </a:r>
            <a:endParaRPr lang="it-IT" sz="2000" dirty="0" smtClean="0">
              <a:solidFill>
                <a:schemeClr val="bg1"/>
              </a:solidFill>
              <a:ea typeface="Times New Roman"/>
              <a:cs typeface="Times New Roman"/>
            </a:endParaRPr>
          </a:p>
        </p:txBody>
      </p:sp>
      <p:sp>
        <p:nvSpPr>
          <p:cNvPr id="6" name="Segnaposto numero diapositiva 5"/>
          <p:cNvSpPr>
            <a:spLocks noGrp="1"/>
          </p:cNvSpPr>
          <p:nvPr>
            <p:ph type="sldNum" sz="quarter" idx="12"/>
          </p:nvPr>
        </p:nvSpPr>
        <p:spPr/>
        <p:txBody>
          <a:bodyPr/>
          <a:lstStyle/>
          <a:p>
            <a:pPr>
              <a:defRPr/>
            </a:pPr>
            <a:fld id="{211B7306-7C2C-47B8-B9D6-E90352397A7E}" type="slidenum">
              <a:rPr lang="it-IT" smtClean="0">
                <a:solidFill>
                  <a:prstClr val="white">
                    <a:tint val="75000"/>
                  </a:prstClr>
                </a:solidFill>
              </a:rPr>
              <a:pPr>
                <a:defRPr/>
              </a:pPr>
              <a:t>297</a:t>
            </a:fld>
            <a:endParaRPr lang="it-IT">
              <a:solidFill>
                <a:prstClr val="white">
                  <a:tint val="75000"/>
                </a:prstClr>
              </a:solidFill>
            </a:endParaRPr>
          </a:p>
        </p:txBody>
      </p:sp>
      <p:pic>
        <p:nvPicPr>
          <p:cNvPr id="30925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0925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10275" name="Sottotitolo 2"/>
          <p:cNvSpPr>
            <a:spLocks noGrp="1"/>
          </p:cNvSpPr>
          <p:nvPr>
            <p:ph type="subTitle" idx="1"/>
          </p:nvPr>
        </p:nvSpPr>
        <p:spPr>
          <a:xfrm>
            <a:off x="107950" y="1506538"/>
            <a:ext cx="8785225" cy="5113337"/>
          </a:xfrm>
        </p:spPr>
        <p:txBody>
          <a:bodyPr/>
          <a:lstStyle/>
          <a:p>
            <a:pPr marL="342900" indent="-342900" algn="just">
              <a:buFontTx/>
              <a:buChar char="-"/>
            </a:pPr>
            <a:endParaRPr lang="it-IT" altLang="it-IT" sz="2000" b="1" smtClean="0">
              <a:solidFill>
                <a:schemeClr val="bg1"/>
              </a:solidFill>
              <a:cs typeface="Times New Roman" pitchFamily="18" charset="0"/>
            </a:endParaRPr>
          </a:p>
          <a:p>
            <a:pPr marL="342900" indent="-342900" algn="just">
              <a:buFontTx/>
              <a:buChar char="-"/>
            </a:pPr>
            <a:endParaRPr lang="it-IT" altLang="it-IT" sz="2000" b="1" smtClean="0">
              <a:solidFill>
                <a:schemeClr val="bg1"/>
              </a:solidFill>
              <a:cs typeface="Times New Roman" pitchFamily="18" charset="0"/>
            </a:endParaRPr>
          </a:p>
          <a:p>
            <a:pPr marL="342900" indent="-342900" algn="just">
              <a:buFontTx/>
              <a:buChar char="-"/>
            </a:pPr>
            <a:endParaRPr lang="it-IT" altLang="it-IT" sz="2000" b="1" smtClean="0">
              <a:solidFill>
                <a:schemeClr val="bg1"/>
              </a:solidFill>
              <a:cs typeface="Times New Roman" pitchFamily="18" charset="0"/>
            </a:endParaRPr>
          </a:p>
          <a:p>
            <a:pPr marL="342900" indent="-342900" algn="just">
              <a:buFontTx/>
              <a:buChar char="-"/>
            </a:pPr>
            <a:r>
              <a:rPr lang="it-IT" altLang="it-IT" sz="2000" b="1" smtClean="0">
                <a:solidFill>
                  <a:schemeClr val="bg1"/>
                </a:solidFill>
                <a:cs typeface="Times New Roman" pitchFamily="18" charset="0"/>
              </a:rPr>
              <a:t>Il datore di lavoro </a:t>
            </a:r>
            <a:r>
              <a:rPr lang="it-IT" altLang="it-IT" sz="2000" smtClean="0">
                <a:solidFill>
                  <a:schemeClr val="bg1"/>
                </a:solidFill>
                <a:cs typeface="Times New Roman" pitchFamily="18" charset="0"/>
              </a:rPr>
              <a:t>può </a:t>
            </a:r>
            <a:r>
              <a:rPr lang="it-IT" altLang="it-IT" sz="2000" b="1" smtClean="0">
                <a:solidFill>
                  <a:schemeClr val="bg1"/>
                </a:solidFill>
                <a:cs typeface="Times New Roman" pitchFamily="18" charset="0"/>
              </a:rPr>
              <a:t>accedere</a:t>
            </a:r>
            <a:r>
              <a:rPr lang="it-IT" altLang="it-IT" sz="2000" smtClean="0">
                <a:solidFill>
                  <a:schemeClr val="bg1"/>
                </a:solidFill>
                <a:cs typeface="Times New Roman" pitchFamily="18" charset="0"/>
              </a:rPr>
              <a:t> al </a:t>
            </a:r>
            <a:r>
              <a:rPr lang="it-IT" altLang="it-IT" sz="2000" b="1" smtClean="0">
                <a:solidFill>
                  <a:schemeClr val="bg1"/>
                </a:solidFill>
                <a:cs typeface="Times New Roman" pitchFamily="18" charset="0"/>
              </a:rPr>
              <a:t>pagamento </a:t>
            </a:r>
            <a:r>
              <a:rPr lang="it-IT" altLang="it-IT" sz="2000" smtClean="0">
                <a:solidFill>
                  <a:schemeClr val="bg1"/>
                </a:solidFill>
                <a:cs typeface="Times New Roman" pitchFamily="18" charset="0"/>
              </a:rPr>
              <a:t>delle somme citate anche attraverso le modalità di regolarizzazione </a:t>
            </a:r>
            <a:r>
              <a:rPr lang="it-IT" altLang="it-IT" sz="2000" b="1" smtClean="0">
                <a:solidFill>
                  <a:schemeClr val="bg1"/>
                </a:solidFill>
                <a:cs typeface="Times New Roman" pitchFamily="18" charset="0"/>
              </a:rPr>
              <a:t>in forma rateale </a:t>
            </a:r>
            <a:r>
              <a:rPr lang="it-IT" altLang="it-IT" sz="2000" smtClean="0">
                <a:solidFill>
                  <a:schemeClr val="bg1"/>
                </a:solidFill>
                <a:cs typeface="Times New Roman" pitchFamily="18" charset="0"/>
              </a:rPr>
              <a:t>sulla base delle condizioni e modalità previsti per i crediti di natura contributiva. In ogni caso, la sussistenza di tali debiti non rileva ai fini del rilascio del documento unico di regolarità contributiva (DURC) (art. 6, D.P.R. 5 ottobre 2010, n. 207).</a:t>
            </a:r>
          </a:p>
        </p:txBody>
      </p:sp>
      <p:sp>
        <p:nvSpPr>
          <p:cNvPr id="6" name="Segnaposto numero diapositiva 5"/>
          <p:cNvSpPr>
            <a:spLocks noGrp="1"/>
          </p:cNvSpPr>
          <p:nvPr>
            <p:ph type="sldNum" sz="quarter" idx="12"/>
          </p:nvPr>
        </p:nvSpPr>
        <p:spPr/>
        <p:txBody>
          <a:bodyPr/>
          <a:lstStyle/>
          <a:p>
            <a:pPr>
              <a:defRPr/>
            </a:pPr>
            <a:fld id="{3C87E91D-FFAD-4595-9262-5E6A3BA8DE0D}" type="slidenum">
              <a:rPr lang="it-IT" smtClean="0">
                <a:solidFill>
                  <a:prstClr val="white">
                    <a:tint val="75000"/>
                  </a:prstClr>
                </a:solidFill>
              </a:rPr>
              <a:pPr>
                <a:defRPr/>
              </a:pPr>
              <a:t>298</a:t>
            </a:fld>
            <a:endParaRPr lang="it-IT">
              <a:solidFill>
                <a:prstClr val="white">
                  <a:tint val="75000"/>
                </a:prstClr>
              </a:solidFill>
            </a:endParaRPr>
          </a:p>
        </p:txBody>
      </p:sp>
      <p:pic>
        <p:nvPicPr>
          <p:cNvPr id="31027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1027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11299" name="Sottotitolo 2"/>
          <p:cNvSpPr>
            <a:spLocks noGrp="1"/>
          </p:cNvSpPr>
          <p:nvPr>
            <p:ph type="subTitle" idx="1"/>
          </p:nvPr>
        </p:nvSpPr>
        <p:spPr>
          <a:xfrm>
            <a:off x="107950" y="1506538"/>
            <a:ext cx="8785225" cy="5113337"/>
          </a:xfrm>
        </p:spPr>
        <p:txBody>
          <a:bodyPr/>
          <a:lstStyle/>
          <a:p>
            <a:r>
              <a:rPr lang="it-IT" altLang="it-IT" sz="2000" b="1" smtClean="0">
                <a:solidFill>
                  <a:schemeClr val="bg1"/>
                </a:solidFill>
                <a:cs typeface="Times New Roman" pitchFamily="18" charset="0"/>
              </a:rPr>
              <a:t>Misure compensative</a:t>
            </a:r>
          </a:p>
          <a:p>
            <a:endParaRPr lang="it-IT" altLang="it-IT" sz="2000" b="1" smtClean="0">
              <a:solidFill>
                <a:schemeClr val="bg1"/>
              </a:solidFill>
              <a:cs typeface="Times New Roman" pitchFamily="18" charset="0"/>
            </a:endParaRPr>
          </a:p>
          <a:p>
            <a:pPr algn="just">
              <a:buFontTx/>
              <a:buChar char="-"/>
            </a:pPr>
            <a:r>
              <a:rPr lang="it-IT" altLang="it-IT" sz="2000" smtClean="0">
                <a:solidFill>
                  <a:schemeClr val="bg1"/>
                </a:solidFill>
                <a:cs typeface="Times New Roman" pitchFamily="18" charset="0"/>
              </a:rPr>
              <a:t>Per i periodi di paga decorrenti </a:t>
            </a:r>
            <a:r>
              <a:rPr lang="it-IT" altLang="it-IT" sz="2000" b="1" smtClean="0">
                <a:solidFill>
                  <a:schemeClr val="bg1"/>
                </a:solidFill>
                <a:cs typeface="Times New Roman" pitchFamily="18" charset="0"/>
              </a:rPr>
              <a:t>dal 1° marzo 2015 al 30 giugno 2018</a:t>
            </a:r>
            <a:r>
              <a:rPr lang="it-IT" altLang="it-IT" sz="2000" smtClean="0">
                <a:solidFill>
                  <a:schemeClr val="bg1"/>
                </a:solidFill>
                <a:cs typeface="Times New Roman" pitchFamily="18" charset="0"/>
              </a:rPr>
              <a:t>, i </a:t>
            </a:r>
            <a:r>
              <a:rPr lang="it-IT" altLang="it-IT" sz="2000" b="1" smtClean="0">
                <a:solidFill>
                  <a:schemeClr val="bg1"/>
                </a:solidFill>
                <a:cs typeface="Times New Roman" pitchFamily="18" charset="0"/>
              </a:rPr>
              <a:t>datori </a:t>
            </a:r>
            <a:r>
              <a:rPr lang="it-IT" altLang="it-IT" sz="2000" smtClean="0">
                <a:solidFill>
                  <a:schemeClr val="bg1"/>
                </a:solidFill>
                <a:cs typeface="Times New Roman" pitchFamily="18" charset="0"/>
              </a:rPr>
              <a:t>di lavoro che </a:t>
            </a:r>
            <a:r>
              <a:rPr lang="it-IT" altLang="it-IT" sz="2000" b="1" smtClean="0">
                <a:solidFill>
                  <a:schemeClr val="bg1"/>
                </a:solidFill>
                <a:cs typeface="Times New Roman" pitchFamily="18" charset="0"/>
              </a:rPr>
              <a:t>hanno optato </a:t>
            </a:r>
            <a:r>
              <a:rPr lang="it-IT" altLang="it-IT" sz="2000" smtClean="0">
                <a:solidFill>
                  <a:schemeClr val="bg1"/>
                </a:solidFill>
                <a:cs typeface="Times New Roman" pitchFamily="18" charset="0"/>
              </a:rPr>
              <a:t>per lo schema di </a:t>
            </a:r>
            <a:r>
              <a:rPr lang="it-IT" altLang="it-IT" sz="2000" b="1" smtClean="0">
                <a:solidFill>
                  <a:schemeClr val="bg1"/>
                </a:solidFill>
                <a:cs typeface="Times New Roman" pitchFamily="18" charset="0"/>
              </a:rPr>
              <a:t>accesso al credito </a:t>
            </a:r>
            <a:r>
              <a:rPr lang="it-IT" altLang="it-IT" sz="2000" smtClean="0">
                <a:solidFill>
                  <a:schemeClr val="bg1"/>
                </a:solidFill>
                <a:cs typeface="Times New Roman" pitchFamily="18" charset="0"/>
              </a:rPr>
              <a:t>sono </a:t>
            </a:r>
            <a:r>
              <a:rPr lang="it-IT" altLang="it-IT" sz="2000" b="1" smtClean="0">
                <a:solidFill>
                  <a:schemeClr val="bg1"/>
                </a:solidFill>
                <a:cs typeface="Times New Roman" pitchFamily="18" charset="0"/>
              </a:rPr>
              <a:t>esonerati dal versamento del contributo al Fondo di garanzia per il trattamento di rapporto </a:t>
            </a:r>
            <a:r>
              <a:rPr lang="it-IT" altLang="it-IT" sz="2000" smtClean="0">
                <a:solidFill>
                  <a:schemeClr val="bg1"/>
                </a:solidFill>
                <a:cs typeface="Times New Roman" pitchFamily="18" charset="0"/>
              </a:rPr>
              <a:t>(0,20%, ovvero 0,40% per i dirigenti industriali), previsto con lo scopo di sostituirsi al datore di lavoro in caso di insolvenza del medesimo (art. 2, L. n. 297/1982), relativamente alle quote maturande liquidate come parte integrativa della retribuzione a seguito della manifestazione di volontà (art. 10, co. 2, D.Lgs. n. 252/2005). </a:t>
            </a:r>
          </a:p>
          <a:p>
            <a:pPr algn="just">
              <a:buFontTx/>
              <a:buChar char="-"/>
            </a:pPr>
            <a:endParaRPr lang="it-IT" altLang="it-IT" sz="2000" smtClean="0">
              <a:solidFill>
                <a:schemeClr val="bg1"/>
              </a:solidFill>
              <a:cs typeface="Times New Roman" pitchFamily="18" charset="0"/>
            </a:endParaRPr>
          </a:p>
          <a:p>
            <a:pPr algn="just">
              <a:buFontTx/>
              <a:buChar char="-"/>
            </a:pPr>
            <a:r>
              <a:rPr lang="it-IT" altLang="it-IT" sz="2000" smtClean="0">
                <a:solidFill>
                  <a:schemeClr val="bg1"/>
                </a:solidFill>
                <a:cs typeface="Times New Roman" pitchFamily="18" charset="0"/>
              </a:rPr>
              <a:t>Agli stessi, </a:t>
            </a:r>
            <a:r>
              <a:rPr lang="it-IT" altLang="it-IT" sz="2000" b="1" smtClean="0">
                <a:solidFill>
                  <a:schemeClr val="bg1"/>
                </a:solidFill>
                <a:cs typeface="Times New Roman" pitchFamily="18" charset="0"/>
              </a:rPr>
              <a:t>però, non compete l’ulteriore esonero dal versamento dei contributi </a:t>
            </a:r>
            <a:r>
              <a:rPr lang="it-IT" altLang="it-IT" sz="2000" smtClean="0">
                <a:solidFill>
                  <a:schemeClr val="bg1"/>
                </a:solidFill>
                <a:cs typeface="Times New Roman" pitchFamily="18" charset="0"/>
              </a:rPr>
              <a:t>sociali dovuti alla Gestione prestazioni temporanee ai lavoratori dipendenti (art. 24, L. n. 88/1989), per ciascun lavoratore, nella misura di 0,28 punti percentuali (art. 10, co. 3, D.Lgs. n. 252/2005).  </a:t>
            </a:r>
          </a:p>
        </p:txBody>
      </p:sp>
      <p:sp>
        <p:nvSpPr>
          <p:cNvPr id="6" name="Segnaposto numero diapositiva 5"/>
          <p:cNvSpPr>
            <a:spLocks noGrp="1"/>
          </p:cNvSpPr>
          <p:nvPr>
            <p:ph type="sldNum" sz="quarter" idx="12"/>
          </p:nvPr>
        </p:nvSpPr>
        <p:spPr/>
        <p:txBody>
          <a:bodyPr/>
          <a:lstStyle/>
          <a:p>
            <a:pPr>
              <a:defRPr/>
            </a:pPr>
            <a:fld id="{BE2173E2-2F42-40C3-BAD3-7C995673358D}" type="slidenum">
              <a:rPr lang="it-IT" smtClean="0">
                <a:solidFill>
                  <a:prstClr val="white">
                    <a:tint val="75000"/>
                  </a:prstClr>
                </a:solidFill>
              </a:rPr>
              <a:pPr>
                <a:defRPr/>
              </a:pPr>
              <a:t>299</a:t>
            </a:fld>
            <a:endParaRPr lang="it-IT">
              <a:solidFill>
                <a:prstClr val="white">
                  <a:tint val="75000"/>
                </a:prstClr>
              </a:solidFill>
            </a:endParaRPr>
          </a:p>
        </p:txBody>
      </p:sp>
      <p:pic>
        <p:nvPicPr>
          <p:cNvPr id="31130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1130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2A7F0A6-B3A1-42FA-9265-551BC32609A8}" type="slidenum">
              <a:rPr lang="it-IT" smtClean="0"/>
              <a:pPr>
                <a:defRPr/>
              </a:pPr>
              <a:t>3</a:t>
            </a:fld>
            <a:endParaRPr lang="it-IT"/>
          </a:p>
        </p:txBody>
      </p:sp>
      <p:pic>
        <p:nvPicPr>
          <p:cNvPr id="2355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ottotitolo 2"/>
          <p:cNvSpPr txBox="1">
            <a:spLocks/>
          </p:cNvSpPr>
          <p:nvPr/>
        </p:nvSpPr>
        <p:spPr>
          <a:xfrm>
            <a:off x="611188" y="1844675"/>
            <a:ext cx="7848600" cy="4105275"/>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Funzioni</a:t>
            </a:r>
          </a:p>
          <a:p>
            <a:pPr algn="just" fontAlgn="auto">
              <a:spcAft>
                <a:spcPts val="0"/>
              </a:spcAft>
              <a:defRPr/>
            </a:pPr>
            <a:endParaRPr lang="it-IT" sz="2400" dirty="0">
              <a:solidFill>
                <a:sysClr val="windowText" lastClr="000000"/>
              </a:solidFill>
            </a:endParaRPr>
          </a:p>
          <a:p>
            <a:pPr marL="457200" indent="-457200" algn="just" fontAlgn="auto">
              <a:spcAft>
                <a:spcPts val="0"/>
              </a:spcAft>
              <a:buFont typeface="Arial" panose="020B0604020202020204" pitchFamily="34" charset="0"/>
              <a:buChar char="•"/>
              <a:defRPr/>
            </a:pPr>
            <a:r>
              <a:rPr lang="it-IT" sz="2400" dirty="0" smtClean="0">
                <a:solidFill>
                  <a:sysClr val="windowText" lastClr="000000"/>
                </a:solidFill>
              </a:rPr>
              <a:t>Fissa le condizioni economico normative del rapporto di lavoro subordinato, divenendo così il punto di riferimento per la regolamentazione del rapporto individuale di lavoro.</a:t>
            </a:r>
          </a:p>
          <a:p>
            <a:pPr marL="457200" indent="-457200" algn="just" fontAlgn="auto">
              <a:spcAft>
                <a:spcPts val="0"/>
              </a:spcAft>
              <a:buFont typeface="Arial" panose="020B0604020202020204" pitchFamily="34" charset="0"/>
              <a:buChar char="•"/>
              <a:defRPr/>
            </a:pPr>
            <a:endParaRPr lang="it-IT" sz="2400" dirty="0" smtClean="0">
              <a:solidFill>
                <a:sysClr val="windowText" lastClr="000000"/>
              </a:solidFill>
            </a:endParaRPr>
          </a:p>
          <a:p>
            <a:pPr marL="457200" indent="-457200" algn="just" fontAlgn="auto">
              <a:spcAft>
                <a:spcPts val="0"/>
              </a:spcAft>
              <a:buFont typeface="Arial" panose="020B0604020202020204" pitchFamily="34" charset="0"/>
              <a:buChar char="•"/>
              <a:defRPr/>
            </a:pPr>
            <a:r>
              <a:rPr lang="it-IT" sz="2400" dirty="0">
                <a:solidFill>
                  <a:sysClr val="windowText" lastClr="000000"/>
                </a:solidFill>
              </a:rPr>
              <a:t>Regola i rapporti fra i soggetti protagonisti della contrattazione collettiva (relazioni sindacali</a:t>
            </a:r>
            <a:r>
              <a:rPr lang="it-IT" sz="3100" dirty="0">
                <a:solidFill>
                  <a:sysClr val="windowText" lastClr="000000"/>
                </a:solidFill>
              </a:rPr>
              <a:t>).</a:t>
            </a:r>
          </a:p>
          <a:p>
            <a:pPr marL="457200" indent="-457200" algn="just" fontAlgn="auto">
              <a:spcAft>
                <a:spcPts val="0"/>
              </a:spcAft>
              <a:buFont typeface="Arial" panose="020B0604020202020204" pitchFamily="34" charset="0"/>
              <a:buChar char="•"/>
              <a:defRPr/>
            </a:pPr>
            <a:endParaRPr lang="it-IT" sz="3100" dirty="0" smtClean="0">
              <a:solidFill>
                <a:sysClr val="windowText" lastClr="000000"/>
              </a:solidFill>
            </a:endParaRPr>
          </a:p>
          <a:p>
            <a:pPr fontAlgn="auto">
              <a:spcAft>
                <a:spcPts val="0"/>
              </a:spcAft>
              <a:defRPr/>
            </a:pPr>
            <a:endParaRPr lang="it-IT" sz="2400" dirty="0">
              <a:solidFill>
                <a:sysClr val="windowText" lastClr="000000"/>
              </a:solidFill>
            </a:endParaRPr>
          </a:p>
        </p:txBody>
      </p:sp>
      <p:sp>
        <p:nvSpPr>
          <p:cNvPr id="2" name="Freccia in giù 1"/>
          <p:cNvSpPr/>
          <p:nvPr/>
        </p:nvSpPr>
        <p:spPr>
          <a:xfrm>
            <a:off x="4294188" y="2349500"/>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3559"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02296DA4-009C-43C8-99A0-E9454BEAB495}" type="slidenum">
              <a:rPr lang="it-IT" smtClean="0"/>
              <a:pPr>
                <a:defRPr/>
              </a:pPr>
              <a:t>30</a:t>
            </a:fld>
            <a:endParaRPr lang="it-IT"/>
          </a:p>
        </p:txBody>
      </p:sp>
      <p:pic>
        <p:nvPicPr>
          <p:cNvPr id="5120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graphicFrame>
        <p:nvGraphicFramePr>
          <p:cNvPr id="5" name="Tabella 4"/>
          <p:cNvGraphicFramePr>
            <a:graphicFrameLocks noGrp="1"/>
          </p:cNvGraphicFramePr>
          <p:nvPr/>
        </p:nvGraphicFramePr>
        <p:xfrm>
          <a:off x="468313" y="1773238"/>
          <a:ext cx="7921625" cy="4543462"/>
        </p:xfrm>
        <a:graphic>
          <a:graphicData uri="http://schemas.openxmlformats.org/drawingml/2006/table">
            <a:tbl>
              <a:tblPr firstRow="1" bandRow="1"/>
              <a:tblGrid>
                <a:gridCol w="2640542"/>
                <a:gridCol w="1536315"/>
                <a:gridCol w="3744768"/>
              </a:tblGrid>
              <a:tr h="5038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t-IT" sz="1800" b="1" dirty="0" smtClean="0">
                          <a:solidFill>
                            <a:schemeClr val="bg1"/>
                          </a:solidFill>
                        </a:rPr>
                        <a:t>Ipotesi</a:t>
                      </a:r>
                      <a:endParaRPr lang="it-IT" sz="1800" b="1" dirty="0">
                        <a:solidFill>
                          <a:schemeClr val="bg1"/>
                        </a:solidFill>
                      </a:endParaRPr>
                    </a:p>
                  </a:txBody>
                  <a:tcPr marL="91449" marR="91449" marT="45704" marB="4570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t-IT" sz="1800" b="1" dirty="0" smtClean="0">
                          <a:solidFill>
                            <a:schemeClr val="bg1"/>
                          </a:solidFill>
                        </a:rPr>
                        <a:t>Fonti</a:t>
                      </a:r>
                      <a:endParaRPr lang="it-IT" sz="1800" b="1" dirty="0">
                        <a:solidFill>
                          <a:schemeClr val="bg1"/>
                        </a:solidFill>
                      </a:endParaRPr>
                    </a:p>
                  </a:txBody>
                  <a:tcPr marL="91449" marR="91449" marT="45704" marB="4570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t-IT" sz="1800" b="1" dirty="0" smtClean="0">
                          <a:solidFill>
                            <a:schemeClr val="bg1"/>
                          </a:solidFill>
                        </a:rPr>
                        <a:t>Condizioni</a:t>
                      </a:r>
                      <a:endParaRPr lang="it-IT" sz="1800" b="1" dirty="0">
                        <a:solidFill>
                          <a:schemeClr val="bg1"/>
                        </a:solidFill>
                      </a:endParaRPr>
                    </a:p>
                  </a:txBody>
                  <a:tcPr marL="91449" marR="91449" marT="45704" marB="4570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10842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600" b="1" dirty="0" smtClean="0">
                          <a:solidFill>
                            <a:schemeClr val="bg1"/>
                          </a:solidFill>
                        </a:rPr>
                        <a:t>Retribuzione proporzionata e sufficiente</a:t>
                      </a:r>
                      <a:endParaRPr lang="it-IT" sz="1600" b="1" dirty="0">
                        <a:solidFill>
                          <a:schemeClr val="bg1"/>
                        </a:solidFill>
                      </a:endParaRPr>
                    </a:p>
                  </a:txBody>
                  <a:tcPr marL="91449" marR="91449" marT="45704" marB="4570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600" b="1" dirty="0" smtClean="0">
                          <a:solidFill>
                            <a:schemeClr val="bg1"/>
                          </a:solidFill>
                        </a:rPr>
                        <a:t>Art. 36 Costituzione</a:t>
                      </a:r>
                      <a:endParaRPr lang="it-IT" sz="1600" b="1" dirty="0">
                        <a:solidFill>
                          <a:schemeClr val="bg1"/>
                        </a:solidFill>
                      </a:endParaRPr>
                    </a:p>
                  </a:txBody>
                  <a:tcPr marL="91449" marR="91449" marT="45704" marB="4570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600" b="1" dirty="0" smtClean="0">
                          <a:solidFill>
                            <a:schemeClr val="bg1"/>
                          </a:solidFill>
                        </a:rPr>
                        <a:t>Non può</a:t>
                      </a:r>
                      <a:r>
                        <a:rPr lang="it-IT" sz="1600" b="1" baseline="0" dirty="0" smtClean="0">
                          <a:solidFill>
                            <a:schemeClr val="bg1"/>
                          </a:solidFill>
                        </a:rPr>
                        <a:t> essere inferiore  all’importo dei minimi retributivi fissati dal CCNL applicabile</a:t>
                      </a:r>
                      <a:endParaRPr lang="it-IT" sz="1600" b="1" dirty="0">
                        <a:solidFill>
                          <a:schemeClr val="bg1"/>
                        </a:solidFill>
                      </a:endParaRPr>
                    </a:p>
                  </a:txBody>
                  <a:tcPr marL="91449" marR="91449" marT="45704" marB="4570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4009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600" b="1" dirty="0" smtClean="0">
                          <a:solidFill>
                            <a:schemeClr val="bg1"/>
                          </a:solidFill>
                        </a:rPr>
                        <a:t>Base Imponibile dei contributi previdenziali e assistenziali</a:t>
                      </a:r>
                      <a:endParaRPr lang="it-IT" sz="1600" b="1" dirty="0">
                        <a:solidFill>
                          <a:schemeClr val="bg1"/>
                        </a:solidFill>
                      </a:endParaRPr>
                    </a:p>
                  </a:txBody>
                  <a:tcPr marL="91449" marR="91449" marT="45704" marB="4570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600" b="1" dirty="0" smtClean="0">
                          <a:solidFill>
                            <a:schemeClr val="bg1"/>
                          </a:solidFill>
                        </a:rPr>
                        <a:t>L.389/89</a:t>
                      </a:r>
                      <a:endParaRPr lang="it-IT" sz="1600" b="1" dirty="0">
                        <a:solidFill>
                          <a:schemeClr val="bg1"/>
                        </a:solidFill>
                      </a:endParaRPr>
                    </a:p>
                  </a:txBody>
                  <a:tcPr marL="91449" marR="91449" marT="45704" marB="4570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600" b="1" dirty="0" smtClean="0">
                          <a:solidFill>
                            <a:schemeClr val="bg1"/>
                          </a:solidFill>
                        </a:rPr>
                        <a:t>Non può essere inferiore</a:t>
                      </a:r>
                      <a:r>
                        <a:rPr lang="it-IT" sz="1600" b="1" baseline="0" dirty="0" smtClean="0">
                          <a:solidFill>
                            <a:schemeClr val="bg1"/>
                          </a:solidFill>
                        </a:rPr>
                        <a:t> all’importo retributivo stabiliti da contratti o accordi collettivi (o individuali se la retribuzione da questi prevista è di importo superiore a quanto indicato nel contratto collettivo)</a:t>
                      </a:r>
                      <a:endParaRPr lang="it-IT" sz="1600" b="1" dirty="0">
                        <a:solidFill>
                          <a:schemeClr val="bg1"/>
                        </a:solidFill>
                      </a:endParaRPr>
                    </a:p>
                  </a:txBody>
                  <a:tcPr marL="91449" marR="91449" marT="45704" marB="4570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5544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600" b="1" dirty="0" smtClean="0">
                          <a:solidFill>
                            <a:schemeClr val="bg1"/>
                          </a:solidFill>
                        </a:rPr>
                        <a:t>Trasferimento d’azienda</a:t>
                      </a:r>
                      <a:endParaRPr lang="it-IT" sz="1600" b="1" dirty="0">
                        <a:solidFill>
                          <a:schemeClr val="bg1"/>
                        </a:solidFill>
                      </a:endParaRPr>
                    </a:p>
                  </a:txBody>
                  <a:tcPr marL="91449" marR="91449" marT="45704" marB="4570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600" b="1" dirty="0" smtClean="0">
                          <a:solidFill>
                            <a:schemeClr val="bg1"/>
                          </a:solidFill>
                        </a:rPr>
                        <a:t>Art. 2112 c.c.</a:t>
                      </a:r>
                      <a:endParaRPr lang="it-IT" sz="1600" b="1" dirty="0">
                        <a:solidFill>
                          <a:schemeClr val="bg1"/>
                        </a:solidFill>
                      </a:endParaRPr>
                    </a:p>
                  </a:txBody>
                  <a:tcPr marL="91449" marR="91449" marT="45704" marB="4570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600" b="1" dirty="0" smtClean="0">
                          <a:solidFill>
                            <a:schemeClr val="bg1"/>
                          </a:solidFill>
                        </a:rPr>
                        <a:t>I dipendenti ceduti hanno diritto,</a:t>
                      </a:r>
                      <a:r>
                        <a:rPr lang="it-IT" sz="1600" b="1" baseline="0" dirty="0" smtClean="0">
                          <a:solidFill>
                            <a:schemeClr val="bg1"/>
                          </a:solidFill>
                        </a:rPr>
                        <a:t> presso l’azienda cessionaria, al trattamento economico normativo previsto dal CCNL vigente alla data di trasferimento, e fino alla sua scadenza, salvo sostituzione di altro CCNL applicato dalla cessionaria</a:t>
                      </a:r>
                      <a:endParaRPr lang="it-IT" sz="1600" b="1" dirty="0">
                        <a:solidFill>
                          <a:schemeClr val="bg1"/>
                        </a:solidFill>
                      </a:endParaRPr>
                    </a:p>
                  </a:txBody>
                  <a:tcPr marL="91449" marR="91449" marT="45704" marB="4570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pic>
        <p:nvPicPr>
          <p:cNvPr id="5122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051" name="Sottotitolo 2"/>
          <p:cNvSpPr>
            <a:spLocks noGrp="1"/>
          </p:cNvSpPr>
          <p:nvPr>
            <p:ph type="subTitle" idx="1"/>
          </p:nvPr>
        </p:nvSpPr>
        <p:spPr>
          <a:xfrm>
            <a:off x="107950" y="1506538"/>
            <a:ext cx="8785225" cy="5113337"/>
          </a:xfrm>
        </p:spPr>
        <p:txBody>
          <a:bodyPr/>
          <a:lstStyle/>
          <a:p>
            <a:pPr>
              <a:spcAft>
                <a:spcPts val="0"/>
              </a:spcAft>
              <a:buFont typeface="Arial" charset="0"/>
              <a:buNone/>
              <a:defRPr/>
            </a:pPr>
            <a:r>
              <a:rPr lang="it-IT" sz="2000" b="1" dirty="0" smtClean="0">
                <a:solidFill>
                  <a:schemeClr val="bg1"/>
                </a:solidFill>
                <a:ea typeface="Times New Roman"/>
                <a:cs typeface="Times New Roman"/>
              </a:rPr>
              <a:t>Misure compensative</a:t>
            </a:r>
          </a:p>
          <a:p>
            <a:pPr algn="just">
              <a:spcAft>
                <a:spcPts val="0"/>
              </a:spcAft>
              <a:buFont typeface="Arial" charset="0"/>
              <a:buNone/>
              <a:defRPr/>
            </a:pPr>
            <a:endParaRPr lang="it-IT" sz="2000" dirty="0" smtClean="0">
              <a:solidFill>
                <a:schemeClr val="bg1"/>
              </a:solidFill>
              <a:ea typeface="Times New Roman"/>
              <a:cs typeface="Times New Roman"/>
            </a:endParaRPr>
          </a:p>
          <a:p>
            <a:pPr marL="342900" indent="-342900" algn="just">
              <a:spcAft>
                <a:spcPts val="0"/>
              </a:spcAft>
              <a:buFontTx/>
              <a:buChar char="-"/>
              <a:defRPr/>
            </a:pPr>
            <a:r>
              <a:rPr lang="it-IT" sz="2000" b="1" dirty="0" smtClean="0">
                <a:solidFill>
                  <a:schemeClr val="bg1"/>
                </a:solidFill>
                <a:ea typeface="Times New Roman"/>
                <a:cs typeface="Times New Roman"/>
              </a:rPr>
              <a:t>Parimenti</a:t>
            </a:r>
            <a:r>
              <a:rPr lang="it-IT" sz="2000" b="1" dirty="0">
                <a:solidFill>
                  <a:schemeClr val="bg1"/>
                </a:solidFill>
                <a:ea typeface="Times New Roman"/>
                <a:cs typeface="Times New Roman"/>
              </a:rPr>
              <a:t>, non è spettante </a:t>
            </a:r>
            <a:r>
              <a:rPr lang="it-IT" sz="2000" dirty="0">
                <a:solidFill>
                  <a:schemeClr val="bg1"/>
                </a:solidFill>
                <a:ea typeface="Times New Roman"/>
                <a:cs typeface="Times New Roman"/>
              </a:rPr>
              <a:t>la deduzione ai fini del reddito d’impresa dell’importo pari al 4% dell'ammontare del Tfr annualmente destinato a forme pensionistiche complementari e </a:t>
            </a:r>
            <a:r>
              <a:rPr lang="it-IT" sz="2000" dirty="0" smtClean="0">
                <a:solidFill>
                  <a:schemeClr val="bg1"/>
                </a:solidFill>
                <a:ea typeface="Times New Roman"/>
                <a:cs typeface="Times New Roman"/>
              </a:rPr>
              <a:t>al </a:t>
            </a:r>
            <a:r>
              <a:rPr lang="it-IT" sz="2000" dirty="0">
                <a:solidFill>
                  <a:schemeClr val="bg1"/>
                </a:solidFill>
                <a:ea typeface="Times New Roman"/>
                <a:cs typeface="Times New Roman"/>
              </a:rPr>
              <a:t>Fondo di Tesoreria Inps (art. 10, co. 1, </a:t>
            </a:r>
            <a:r>
              <a:rPr lang="it-IT" sz="2000" dirty="0" err="1">
                <a:solidFill>
                  <a:schemeClr val="bg1"/>
                </a:solidFill>
                <a:ea typeface="Times New Roman"/>
                <a:cs typeface="Times New Roman"/>
              </a:rPr>
              <a:t>D.Lgs.</a:t>
            </a:r>
            <a:r>
              <a:rPr lang="it-IT" sz="2000" dirty="0">
                <a:solidFill>
                  <a:schemeClr val="bg1"/>
                </a:solidFill>
                <a:ea typeface="Times New Roman"/>
                <a:cs typeface="Times New Roman"/>
              </a:rPr>
              <a:t> n. 252/2005</a:t>
            </a:r>
            <a:r>
              <a:rPr lang="it-IT" sz="2000" dirty="0" smtClean="0">
                <a:solidFill>
                  <a:schemeClr val="bg1"/>
                </a:solidFill>
                <a:ea typeface="Times New Roman"/>
                <a:cs typeface="Times New Roman"/>
              </a:rPr>
              <a:t>).</a:t>
            </a:r>
          </a:p>
          <a:p>
            <a:pPr marL="342900" indent="-342900" algn="just">
              <a:spcAft>
                <a:spcPts val="0"/>
              </a:spcAft>
              <a:buFontTx/>
              <a:buChar char="-"/>
              <a:defRPr/>
            </a:pPr>
            <a:endParaRPr lang="it-IT" sz="2000" dirty="0">
              <a:solidFill>
                <a:schemeClr val="bg1"/>
              </a:solidFill>
              <a:ea typeface="Times New Roman"/>
              <a:cs typeface="Times New Roman"/>
            </a:endParaRPr>
          </a:p>
          <a:p>
            <a:pPr marL="342900" indent="-342900" algn="just">
              <a:spcAft>
                <a:spcPts val="0"/>
              </a:spcAft>
              <a:buFontTx/>
              <a:buChar char="-"/>
              <a:defRPr/>
            </a:pPr>
            <a:r>
              <a:rPr lang="it-IT" sz="2000" b="1" dirty="0">
                <a:solidFill>
                  <a:schemeClr val="bg1"/>
                </a:solidFill>
                <a:ea typeface="Times New Roman"/>
                <a:cs typeface="Times New Roman"/>
              </a:rPr>
              <a:t>Ai datori di lavoro che, invece, non optino per lo schema di accesso al credito</a:t>
            </a:r>
            <a:r>
              <a:rPr lang="it-IT" sz="2000" dirty="0">
                <a:solidFill>
                  <a:schemeClr val="bg1"/>
                </a:solidFill>
                <a:ea typeface="Times New Roman"/>
                <a:cs typeface="Times New Roman"/>
              </a:rPr>
              <a:t>, indipendentemente dal numero degli addetti, </a:t>
            </a:r>
            <a:r>
              <a:rPr lang="it-IT" sz="2000" b="1" dirty="0">
                <a:solidFill>
                  <a:schemeClr val="bg1"/>
                </a:solidFill>
                <a:ea typeface="Times New Roman"/>
                <a:cs typeface="Times New Roman"/>
              </a:rPr>
              <a:t>continuano ad applicarsi tutte le misure compensative previste (</a:t>
            </a:r>
            <a:r>
              <a:rPr lang="it-IT" sz="2000" dirty="0">
                <a:solidFill>
                  <a:schemeClr val="bg1"/>
                </a:solidFill>
                <a:ea typeface="Times New Roman"/>
                <a:cs typeface="Times New Roman"/>
              </a:rPr>
              <a:t>art. 10, </a:t>
            </a:r>
            <a:r>
              <a:rPr lang="it-IT" sz="2000" dirty="0" err="1">
                <a:solidFill>
                  <a:schemeClr val="bg1"/>
                </a:solidFill>
                <a:ea typeface="Times New Roman"/>
                <a:cs typeface="Times New Roman"/>
              </a:rPr>
              <a:t>D.Lgs.</a:t>
            </a:r>
            <a:r>
              <a:rPr lang="it-IT" sz="2000" dirty="0">
                <a:solidFill>
                  <a:schemeClr val="bg1"/>
                </a:solidFill>
                <a:ea typeface="Times New Roman"/>
                <a:cs typeface="Times New Roman"/>
              </a:rPr>
              <a:t> n. 252/2005), in relazione alla quota di Tfr maturando liquidata come parte integrativa della retribuzione a seguito della manifestazione di volontà (art. 1, co. 28, L. n. 190/2014).</a:t>
            </a:r>
          </a:p>
        </p:txBody>
      </p:sp>
      <p:sp>
        <p:nvSpPr>
          <p:cNvPr id="6" name="Segnaposto numero diapositiva 5"/>
          <p:cNvSpPr>
            <a:spLocks noGrp="1"/>
          </p:cNvSpPr>
          <p:nvPr>
            <p:ph type="sldNum" sz="quarter" idx="12"/>
          </p:nvPr>
        </p:nvSpPr>
        <p:spPr/>
        <p:txBody>
          <a:bodyPr/>
          <a:lstStyle/>
          <a:p>
            <a:pPr>
              <a:defRPr/>
            </a:pPr>
            <a:fld id="{04249496-A9C7-48EF-8661-D9A7B924F9FD}" type="slidenum">
              <a:rPr lang="it-IT" smtClean="0">
                <a:solidFill>
                  <a:prstClr val="white">
                    <a:tint val="75000"/>
                  </a:prstClr>
                </a:solidFill>
              </a:rPr>
              <a:pPr>
                <a:defRPr/>
              </a:pPr>
              <a:t>300</a:t>
            </a:fld>
            <a:endParaRPr lang="it-IT">
              <a:solidFill>
                <a:prstClr val="white">
                  <a:tint val="75000"/>
                </a:prstClr>
              </a:solidFill>
            </a:endParaRPr>
          </a:p>
        </p:txBody>
      </p:sp>
      <p:pic>
        <p:nvPicPr>
          <p:cNvPr id="31232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1232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13347" name="Sottotitolo 2"/>
          <p:cNvSpPr>
            <a:spLocks noGrp="1"/>
          </p:cNvSpPr>
          <p:nvPr>
            <p:ph type="subTitle" idx="1"/>
          </p:nvPr>
        </p:nvSpPr>
        <p:spPr>
          <a:xfrm>
            <a:off x="107950" y="1506538"/>
            <a:ext cx="8785225" cy="5113337"/>
          </a:xfrm>
        </p:spPr>
        <p:txBody>
          <a:bodyPr/>
          <a:lstStyle/>
          <a:p>
            <a:r>
              <a:rPr lang="it-IT" altLang="it-IT" sz="2000" b="1" smtClean="0">
                <a:solidFill>
                  <a:schemeClr val="bg1"/>
                </a:solidFill>
                <a:cs typeface="Times New Roman" pitchFamily="18" charset="0"/>
              </a:rPr>
              <a:t>Come funziona il Fondo di garanzia</a:t>
            </a:r>
          </a:p>
          <a:p>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Il Fondo di garanzia </a:t>
            </a:r>
            <a:r>
              <a:rPr lang="it-IT" altLang="it-IT" sz="2000" smtClean="0">
                <a:solidFill>
                  <a:schemeClr val="bg1"/>
                </a:solidFill>
                <a:cs typeface="Times New Roman" pitchFamily="18" charset="0"/>
              </a:rPr>
              <a:t>per l’accesso ai finanziamenti assistiti da garanzia, istituito presso l’Inps, </a:t>
            </a:r>
            <a:r>
              <a:rPr lang="it-IT" altLang="it-IT" sz="2000" b="1" smtClean="0">
                <a:solidFill>
                  <a:schemeClr val="bg1"/>
                </a:solidFill>
                <a:cs typeface="Times New Roman" pitchFamily="18" charset="0"/>
              </a:rPr>
              <a:t>interviene a copertura del rischio </a:t>
            </a:r>
            <a:r>
              <a:rPr lang="it-IT" altLang="it-IT" sz="2000" smtClean="0">
                <a:solidFill>
                  <a:schemeClr val="bg1"/>
                </a:solidFill>
                <a:cs typeface="Times New Roman" pitchFamily="18" charset="0"/>
              </a:rPr>
              <a:t>di credito dei finanziamenti concessi ed erogati dagli intermediari aderenti, </a:t>
            </a:r>
            <a:r>
              <a:rPr lang="it-IT" altLang="it-IT" sz="2000" b="1" smtClean="0">
                <a:solidFill>
                  <a:schemeClr val="bg1"/>
                </a:solidFill>
                <a:cs typeface="Times New Roman" pitchFamily="18" charset="0"/>
              </a:rPr>
              <a:t>al solo scopo della liquidazione della Qu.I.R ai lavoratori dipendenti beneficiari. </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Tale Fondo costituisce patrimonio autonomo e separato e opera nei limiti delle risorse disponibili e fino ad esaurimento delle stesse e copre l’ammontare totale di ciascun finanziamento concesso dagli intermediari aderenti, garantendo l’esposizione creditizia, comprensiva di capitali e interessi, nei limiti dell’importo effettivo erogato al datore di lavoro ai fini della liquidazione della Qu.I.R. ai lavoratori dipendenti beneficiari e degli oneri complessivi applicati al medesimo finanziamento. La garanzia del Fondo è a prima richiesta, esplicita, incondizionata e irrevocabile.</a:t>
            </a:r>
          </a:p>
        </p:txBody>
      </p:sp>
      <p:sp>
        <p:nvSpPr>
          <p:cNvPr id="6" name="Segnaposto numero diapositiva 5"/>
          <p:cNvSpPr>
            <a:spLocks noGrp="1"/>
          </p:cNvSpPr>
          <p:nvPr>
            <p:ph type="sldNum" sz="quarter" idx="12"/>
          </p:nvPr>
        </p:nvSpPr>
        <p:spPr/>
        <p:txBody>
          <a:bodyPr/>
          <a:lstStyle/>
          <a:p>
            <a:pPr>
              <a:defRPr/>
            </a:pPr>
            <a:fld id="{65CB1B35-6466-4A73-9304-6CD09FC764C8}" type="slidenum">
              <a:rPr lang="it-IT" smtClean="0">
                <a:solidFill>
                  <a:prstClr val="white">
                    <a:tint val="75000"/>
                  </a:prstClr>
                </a:solidFill>
              </a:rPr>
              <a:pPr>
                <a:defRPr/>
              </a:pPr>
              <a:t>301</a:t>
            </a:fld>
            <a:endParaRPr lang="it-IT">
              <a:solidFill>
                <a:prstClr val="white">
                  <a:tint val="75000"/>
                </a:prstClr>
              </a:solidFill>
            </a:endParaRPr>
          </a:p>
        </p:txBody>
      </p:sp>
      <p:pic>
        <p:nvPicPr>
          <p:cNvPr id="31334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1335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14371" name="Sottotitolo 2"/>
          <p:cNvSpPr>
            <a:spLocks noGrp="1"/>
          </p:cNvSpPr>
          <p:nvPr>
            <p:ph type="subTitle" idx="1"/>
          </p:nvPr>
        </p:nvSpPr>
        <p:spPr>
          <a:xfrm>
            <a:off x="107950" y="1506538"/>
            <a:ext cx="8785225" cy="5351462"/>
          </a:xfrm>
        </p:spPr>
        <p:txBody>
          <a:bodyPr/>
          <a:lstStyle/>
          <a:p>
            <a:r>
              <a:rPr lang="it-IT" altLang="it-IT" sz="2000" b="1" smtClean="0">
                <a:solidFill>
                  <a:schemeClr val="bg1"/>
                </a:solidFill>
                <a:cs typeface="Times New Roman" pitchFamily="18" charset="0"/>
              </a:rPr>
              <a:t>Attivazione della garanzia</a:t>
            </a:r>
          </a:p>
          <a:p>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L’intermediario aderente</a:t>
            </a:r>
            <a:r>
              <a:rPr lang="it-IT" altLang="it-IT" sz="2000" smtClean="0">
                <a:solidFill>
                  <a:schemeClr val="bg1"/>
                </a:solidFill>
                <a:cs typeface="Times New Roman" pitchFamily="18" charset="0"/>
              </a:rPr>
              <a:t>, accertato il mancato rimborso, sebbene in forma parziale, del finanziamento, </a:t>
            </a:r>
            <a:r>
              <a:rPr lang="it-IT" altLang="it-IT" sz="2000" b="1" smtClean="0">
                <a:solidFill>
                  <a:schemeClr val="bg1"/>
                </a:solidFill>
                <a:cs typeface="Times New Roman" pitchFamily="18" charset="0"/>
              </a:rPr>
              <a:t>decorsi infruttuosamente 30 giorni </a:t>
            </a:r>
            <a:r>
              <a:rPr lang="it-IT" altLang="it-IT" sz="2000" smtClean="0">
                <a:solidFill>
                  <a:schemeClr val="bg1"/>
                </a:solidFill>
                <a:cs typeface="Times New Roman" pitchFamily="18" charset="0"/>
              </a:rPr>
              <a:t>dalla data dell’inadempimento, </a:t>
            </a:r>
            <a:r>
              <a:rPr lang="it-IT" altLang="it-IT" sz="2000" b="1" smtClean="0">
                <a:solidFill>
                  <a:schemeClr val="bg1"/>
                </a:solidFill>
                <a:cs typeface="Times New Roman" pitchFamily="18" charset="0"/>
              </a:rPr>
              <a:t>notifica all’Istituto</a:t>
            </a:r>
            <a:r>
              <a:rPr lang="it-IT" altLang="it-IT" sz="2000" smtClean="0">
                <a:solidFill>
                  <a:schemeClr val="bg1"/>
                </a:solidFill>
                <a:cs typeface="Times New Roman" pitchFamily="18" charset="0"/>
              </a:rPr>
              <a:t> di previdenza la </a:t>
            </a:r>
            <a:r>
              <a:rPr lang="it-IT" altLang="it-IT" sz="2000" b="1" smtClean="0">
                <a:solidFill>
                  <a:schemeClr val="bg1"/>
                </a:solidFill>
                <a:cs typeface="Times New Roman" pitchFamily="18" charset="0"/>
              </a:rPr>
              <a:t>richiesta di intervento del Fondo di garanzia, </a:t>
            </a:r>
            <a:r>
              <a:rPr lang="it-IT" altLang="it-IT" sz="2000" smtClean="0">
                <a:solidFill>
                  <a:schemeClr val="bg1"/>
                </a:solidFill>
                <a:cs typeface="Times New Roman" pitchFamily="18" charset="0"/>
              </a:rPr>
              <a:t>secondo l’apposita modulistica, </a:t>
            </a:r>
            <a:r>
              <a:rPr lang="it-IT" altLang="it-IT" sz="2000" b="1" smtClean="0">
                <a:solidFill>
                  <a:schemeClr val="bg1"/>
                </a:solidFill>
                <a:cs typeface="Times New Roman" pitchFamily="18" charset="0"/>
              </a:rPr>
              <a:t>corredata</a:t>
            </a:r>
            <a:r>
              <a:rPr lang="it-IT" altLang="it-IT" sz="2000" smtClean="0">
                <a:solidFill>
                  <a:schemeClr val="bg1"/>
                </a:solidFill>
                <a:cs typeface="Times New Roman" pitchFamily="18" charset="0"/>
              </a:rPr>
              <a:t> dei seguenti elementi informativi:</a:t>
            </a:r>
          </a:p>
          <a:p>
            <a:pPr algn="just"/>
            <a:r>
              <a:rPr lang="it-IT" altLang="it-IT" sz="2000" smtClean="0">
                <a:solidFill>
                  <a:schemeClr val="bg1"/>
                </a:solidFill>
                <a:cs typeface="Times New Roman" pitchFamily="18" charset="0"/>
              </a:rPr>
              <a:t>a) copia del contratto di finanziamento nel quale siano indicati i beni oggetto del privilegio;</a:t>
            </a:r>
          </a:p>
          <a:p>
            <a:pPr algn="just"/>
            <a:r>
              <a:rPr lang="it-IT" altLang="it-IT" sz="2000" smtClean="0">
                <a:solidFill>
                  <a:schemeClr val="bg1"/>
                </a:solidFill>
                <a:cs typeface="Times New Roman" pitchFamily="18" charset="0"/>
              </a:rPr>
              <a:t>b) copia della richiesta di rimborso, corredata degli estremi comprovanti l’avvenuta notifica;</a:t>
            </a:r>
          </a:p>
          <a:p>
            <a:pPr algn="just"/>
            <a:r>
              <a:rPr lang="it-IT" altLang="it-IT" sz="2000" smtClean="0">
                <a:solidFill>
                  <a:schemeClr val="bg1"/>
                </a:solidFill>
                <a:cs typeface="Times New Roman" pitchFamily="18" charset="0"/>
              </a:rPr>
              <a:t>c) attestazione dei flussi finanziari afferenti al contratto di finanziamento, con evidenza della quota capitale e della quota a servizio del prestito.</a:t>
            </a:r>
          </a:p>
          <a:p>
            <a:pPr algn="just"/>
            <a:r>
              <a:rPr lang="it-IT" altLang="it-IT" sz="2000" smtClean="0">
                <a:solidFill>
                  <a:schemeClr val="bg1"/>
                </a:solidFill>
                <a:cs typeface="Times New Roman" pitchFamily="18" charset="0"/>
              </a:rPr>
              <a:t>Parimenti, l’intermediario, al verificarsi degli eventi che interrompono l’erogazione del finanziamento, avvia le procedure di recupero del credito mediante deposito dell’istanza di ammissione allo stato passivo o atto equivalente.</a:t>
            </a:r>
          </a:p>
        </p:txBody>
      </p:sp>
      <p:sp>
        <p:nvSpPr>
          <p:cNvPr id="6" name="Segnaposto numero diapositiva 5"/>
          <p:cNvSpPr>
            <a:spLocks noGrp="1"/>
          </p:cNvSpPr>
          <p:nvPr>
            <p:ph type="sldNum" sz="quarter" idx="12"/>
          </p:nvPr>
        </p:nvSpPr>
        <p:spPr/>
        <p:txBody>
          <a:bodyPr/>
          <a:lstStyle/>
          <a:p>
            <a:pPr>
              <a:defRPr/>
            </a:pPr>
            <a:fld id="{2A50A77B-AFFB-48FA-863B-59DEBAEC2FA2}" type="slidenum">
              <a:rPr lang="it-IT" smtClean="0">
                <a:solidFill>
                  <a:prstClr val="white">
                    <a:tint val="75000"/>
                  </a:prstClr>
                </a:solidFill>
              </a:rPr>
              <a:pPr>
                <a:defRPr/>
              </a:pPr>
              <a:t>302</a:t>
            </a:fld>
            <a:endParaRPr lang="it-IT">
              <a:solidFill>
                <a:prstClr val="white">
                  <a:tint val="75000"/>
                </a:prstClr>
              </a:solidFill>
            </a:endParaRPr>
          </a:p>
        </p:txBody>
      </p:sp>
      <p:pic>
        <p:nvPicPr>
          <p:cNvPr id="31437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1437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15395" name="Sottotitolo 2"/>
          <p:cNvSpPr>
            <a:spLocks noGrp="1"/>
          </p:cNvSpPr>
          <p:nvPr>
            <p:ph type="subTitle" idx="1"/>
          </p:nvPr>
        </p:nvSpPr>
        <p:spPr>
          <a:xfrm>
            <a:off x="107950" y="1506538"/>
            <a:ext cx="8785225" cy="5351462"/>
          </a:xfrm>
        </p:spPr>
        <p:txBody>
          <a:bodyPr/>
          <a:lstStyle/>
          <a:p>
            <a:pPr algn="just"/>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Entro 60 giorni </a:t>
            </a:r>
            <a:r>
              <a:rPr lang="it-IT" altLang="it-IT" sz="2000" smtClean="0">
                <a:solidFill>
                  <a:schemeClr val="bg1"/>
                </a:solidFill>
                <a:cs typeface="Times New Roman" pitchFamily="18" charset="0"/>
              </a:rPr>
              <a:t>dalla presentazione della richiesta, </a:t>
            </a:r>
            <a:r>
              <a:rPr lang="it-IT" altLang="it-IT" sz="2000" b="1" smtClean="0">
                <a:solidFill>
                  <a:schemeClr val="bg1"/>
                </a:solidFill>
                <a:cs typeface="Times New Roman" pitchFamily="18" charset="0"/>
              </a:rPr>
              <a:t>l’Inps perfeziona il pagamento</a:t>
            </a:r>
            <a:r>
              <a:rPr lang="it-IT" altLang="it-IT" sz="2000" smtClean="0">
                <a:solidFill>
                  <a:schemeClr val="bg1"/>
                </a:solidFill>
                <a:cs typeface="Times New Roman" pitchFamily="18" charset="0"/>
              </a:rPr>
              <a:t>, all’intermediario aderente, del finanziamento assistito da garanzia non rimborsato dal datore di lavoro nei limiti di importo previsti.</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Nel caso </a:t>
            </a:r>
            <a:r>
              <a:rPr lang="it-IT" altLang="it-IT" sz="2000" b="1" smtClean="0">
                <a:solidFill>
                  <a:schemeClr val="bg1"/>
                </a:solidFill>
                <a:cs typeface="Times New Roman" pitchFamily="18" charset="0"/>
              </a:rPr>
              <a:t>non</a:t>
            </a:r>
            <a:r>
              <a:rPr lang="it-IT" altLang="it-IT" sz="2000" smtClean="0">
                <a:solidFill>
                  <a:schemeClr val="bg1"/>
                </a:solidFill>
                <a:cs typeface="Times New Roman" pitchFamily="18" charset="0"/>
              </a:rPr>
              <a:t> risulti </a:t>
            </a:r>
            <a:r>
              <a:rPr lang="it-IT" altLang="it-IT" sz="2000" b="1" smtClean="0">
                <a:solidFill>
                  <a:schemeClr val="bg1"/>
                </a:solidFill>
                <a:cs typeface="Times New Roman" pitchFamily="18" charset="0"/>
              </a:rPr>
              <a:t>completa</a:t>
            </a:r>
            <a:r>
              <a:rPr lang="it-IT" altLang="it-IT" sz="2000" smtClean="0">
                <a:solidFill>
                  <a:schemeClr val="bg1"/>
                </a:solidFill>
                <a:cs typeface="Times New Roman" pitchFamily="18" charset="0"/>
              </a:rPr>
              <a:t> la </a:t>
            </a:r>
            <a:r>
              <a:rPr lang="it-IT" altLang="it-IT" sz="2000" b="1" smtClean="0">
                <a:solidFill>
                  <a:schemeClr val="bg1"/>
                </a:solidFill>
                <a:cs typeface="Times New Roman" pitchFamily="18" charset="0"/>
              </a:rPr>
              <a:t>documentazione</a:t>
            </a:r>
            <a:r>
              <a:rPr lang="it-IT" altLang="it-IT" sz="2000" smtClean="0">
                <a:solidFill>
                  <a:schemeClr val="bg1"/>
                </a:solidFill>
                <a:cs typeface="Times New Roman" pitchFamily="18" charset="0"/>
              </a:rPr>
              <a:t>, il suddetto termine è sospeso fino alla data di ricezione della documentazione mancante. </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La </a:t>
            </a:r>
            <a:r>
              <a:rPr lang="it-IT" altLang="it-IT" sz="2000" b="1" smtClean="0">
                <a:solidFill>
                  <a:schemeClr val="bg1"/>
                </a:solidFill>
                <a:cs typeface="Times New Roman" pitchFamily="18" charset="0"/>
              </a:rPr>
              <a:t>garanzia </a:t>
            </a:r>
            <a:r>
              <a:rPr lang="it-IT" altLang="it-IT" sz="2000" smtClean="0">
                <a:solidFill>
                  <a:schemeClr val="bg1"/>
                </a:solidFill>
                <a:cs typeface="Times New Roman" pitchFamily="18" charset="0"/>
              </a:rPr>
              <a:t>del Fondo </a:t>
            </a:r>
            <a:r>
              <a:rPr lang="it-IT" altLang="it-IT" sz="2000" b="1" smtClean="0">
                <a:solidFill>
                  <a:schemeClr val="bg1"/>
                </a:solidFill>
                <a:cs typeface="Times New Roman" pitchFamily="18" charset="0"/>
              </a:rPr>
              <a:t>decade</a:t>
            </a:r>
            <a:r>
              <a:rPr lang="it-IT" altLang="it-IT" sz="2000" smtClean="0">
                <a:solidFill>
                  <a:schemeClr val="bg1"/>
                </a:solidFill>
                <a:cs typeface="Times New Roman" pitchFamily="18" charset="0"/>
              </a:rPr>
              <a:t> qualora la documentazione </a:t>
            </a:r>
            <a:r>
              <a:rPr lang="it-IT" altLang="it-IT" sz="2000" b="1" smtClean="0">
                <a:solidFill>
                  <a:schemeClr val="bg1"/>
                </a:solidFill>
                <a:cs typeface="Times New Roman" pitchFamily="18" charset="0"/>
              </a:rPr>
              <a:t>non pervenga </a:t>
            </a:r>
            <a:r>
              <a:rPr lang="it-IT" altLang="it-IT" sz="2000" smtClean="0">
                <a:solidFill>
                  <a:schemeClr val="bg1"/>
                </a:solidFill>
                <a:cs typeface="Times New Roman" pitchFamily="18" charset="0"/>
              </a:rPr>
              <a:t>all’Inps </a:t>
            </a:r>
            <a:r>
              <a:rPr lang="it-IT" altLang="it-IT" sz="2000" b="1" smtClean="0">
                <a:solidFill>
                  <a:schemeClr val="bg1"/>
                </a:solidFill>
                <a:cs typeface="Times New Roman" pitchFamily="18" charset="0"/>
              </a:rPr>
              <a:t>entro</a:t>
            </a:r>
            <a:r>
              <a:rPr lang="it-IT" altLang="it-IT" sz="2000" smtClean="0">
                <a:solidFill>
                  <a:schemeClr val="bg1"/>
                </a:solidFill>
                <a:cs typeface="Times New Roman" pitchFamily="18" charset="0"/>
              </a:rPr>
              <a:t> il termine di </a:t>
            </a:r>
            <a:r>
              <a:rPr lang="it-IT" altLang="it-IT" sz="2000" b="1" smtClean="0">
                <a:solidFill>
                  <a:schemeClr val="bg1"/>
                </a:solidFill>
                <a:cs typeface="Times New Roman" pitchFamily="18" charset="0"/>
              </a:rPr>
              <a:t>90 giorni </a:t>
            </a:r>
            <a:r>
              <a:rPr lang="it-IT" altLang="it-IT" sz="2000" smtClean="0">
                <a:solidFill>
                  <a:schemeClr val="bg1"/>
                </a:solidFill>
                <a:cs typeface="Times New Roman" pitchFamily="18" charset="0"/>
              </a:rPr>
              <a:t>dalla data della richiesta della documentazione mancante.</a:t>
            </a:r>
          </a:p>
        </p:txBody>
      </p:sp>
      <p:sp>
        <p:nvSpPr>
          <p:cNvPr id="6" name="Segnaposto numero diapositiva 5"/>
          <p:cNvSpPr>
            <a:spLocks noGrp="1"/>
          </p:cNvSpPr>
          <p:nvPr>
            <p:ph type="sldNum" sz="quarter" idx="12"/>
          </p:nvPr>
        </p:nvSpPr>
        <p:spPr/>
        <p:txBody>
          <a:bodyPr/>
          <a:lstStyle/>
          <a:p>
            <a:pPr>
              <a:defRPr/>
            </a:pPr>
            <a:fld id="{F635C737-C2B0-4F91-ADB5-27CCE05006F3}" type="slidenum">
              <a:rPr lang="it-IT" smtClean="0">
                <a:solidFill>
                  <a:prstClr val="white">
                    <a:tint val="75000"/>
                  </a:prstClr>
                </a:solidFill>
              </a:rPr>
              <a:pPr>
                <a:defRPr/>
              </a:pPr>
              <a:t>303</a:t>
            </a:fld>
            <a:endParaRPr lang="it-IT">
              <a:solidFill>
                <a:prstClr val="white">
                  <a:tint val="75000"/>
                </a:prstClr>
              </a:solidFill>
            </a:endParaRPr>
          </a:p>
        </p:txBody>
      </p:sp>
      <p:pic>
        <p:nvPicPr>
          <p:cNvPr id="31539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1539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16419" name="Sottotitolo 2"/>
          <p:cNvSpPr>
            <a:spLocks noGrp="1"/>
          </p:cNvSpPr>
          <p:nvPr>
            <p:ph type="subTitle" idx="1"/>
          </p:nvPr>
        </p:nvSpPr>
        <p:spPr>
          <a:xfrm>
            <a:off x="107950" y="1506538"/>
            <a:ext cx="8785225" cy="5351462"/>
          </a:xfrm>
        </p:spPr>
        <p:txBody>
          <a:bodyPr/>
          <a:lstStyle/>
          <a:p>
            <a:pPr algn="just"/>
            <a:endParaRPr lang="it-IT" altLang="it-IT" sz="2000" b="1" smtClean="0">
              <a:solidFill>
                <a:schemeClr val="bg1"/>
              </a:solidFill>
              <a:cs typeface="Times New Roman" pitchFamily="18" charset="0"/>
            </a:endParaRPr>
          </a:p>
          <a:p>
            <a:r>
              <a:rPr lang="it-IT" altLang="it-IT" sz="2000" b="1" smtClean="0">
                <a:solidFill>
                  <a:schemeClr val="bg1"/>
                </a:solidFill>
                <a:cs typeface="Times New Roman" pitchFamily="18" charset="0"/>
              </a:rPr>
              <a:t>Riscossione dei crediti per inadempimento</a:t>
            </a:r>
          </a:p>
          <a:p>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Per la riscossione </a:t>
            </a:r>
            <a:r>
              <a:rPr lang="it-IT" altLang="it-IT" sz="2000" smtClean="0">
                <a:solidFill>
                  <a:schemeClr val="bg1"/>
                </a:solidFill>
                <a:cs typeface="Times New Roman" pitchFamily="18" charset="0"/>
              </a:rPr>
              <a:t>dei crediti rivenienti dall’intervento del Fondo di garanzia, </a:t>
            </a:r>
            <a:r>
              <a:rPr lang="it-IT" altLang="it-IT" sz="2000" b="1" smtClean="0">
                <a:solidFill>
                  <a:schemeClr val="bg1"/>
                </a:solidFill>
                <a:cs typeface="Times New Roman" pitchFamily="18" charset="0"/>
              </a:rPr>
              <a:t>l’Inps si avvale </a:t>
            </a:r>
            <a:r>
              <a:rPr lang="it-IT" altLang="it-IT" sz="2000" smtClean="0">
                <a:solidFill>
                  <a:schemeClr val="bg1"/>
                </a:solidFill>
                <a:cs typeface="Times New Roman" pitchFamily="18" charset="0"/>
              </a:rPr>
              <a:t>degli strumenti derivanti dalla surroga nei diritti dell’intermediario aderente nel privilegio, nonché dell’avviso di addebito con titolo esecutivo, e di ogni altro strumento di riscossione previsto dalle disposizioni di legge. Le somme recuperate dall’Istituto in ragione della surroga confluiscono nel Fondo. </a:t>
            </a:r>
          </a:p>
          <a:p>
            <a:pPr algn="just"/>
            <a:endParaRPr lang="it-IT" altLang="it-IT" sz="2000" smtClean="0">
              <a:solidFill>
                <a:schemeClr val="bg1"/>
              </a:solidFill>
              <a:cs typeface="Times New Roman" pitchFamily="18" charset="0"/>
            </a:endParaRPr>
          </a:p>
          <a:p>
            <a:pPr algn="just"/>
            <a:r>
              <a:rPr lang="it-IT" altLang="it-IT" sz="2000" smtClean="0">
                <a:solidFill>
                  <a:schemeClr val="bg1"/>
                </a:solidFill>
                <a:cs typeface="Times New Roman" pitchFamily="18" charset="0"/>
              </a:rPr>
              <a:t>Sulle somme pagate all’intermediario aderente, </a:t>
            </a:r>
            <a:r>
              <a:rPr lang="it-IT" altLang="it-IT" sz="2000" b="1" smtClean="0">
                <a:solidFill>
                  <a:schemeClr val="bg1"/>
                </a:solidFill>
                <a:cs typeface="Times New Roman" pitchFamily="18" charset="0"/>
              </a:rPr>
              <a:t>il datore di lavoro inadempiente </a:t>
            </a:r>
            <a:r>
              <a:rPr lang="it-IT" altLang="it-IT" sz="2000" smtClean="0">
                <a:solidFill>
                  <a:schemeClr val="bg1"/>
                </a:solidFill>
                <a:cs typeface="Times New Roman" pitchFamily="18" charset="0"/>
              </a:rPr>
              <a:t>è tenuto a corrispondere le </a:t>
            </a:r>
            <a:r>
              <a:rPr lang="it-IT" altLang="it-IT" sz="2000" b="1" smtClean="0">
                <a:solidFill>
                  <a:schemeClr val="bg1"/>
                </a:solidFill>
                <a:cs typeface="Times New Roman" pitchFamily="18" charset="0"/>
              </a:rPr>
              <a:t>sanzioni civili per omissione contributiva </a:t>
            </a:r>
            <a:r>
              <a:rPr lang="it-IT" altLang="it-IT" sz="2000" smtClean="0">
                <a:solidFill>
                  <a:schemeClr val="bg1"/>
                </a:solidFill>
                <a:cs typeface="Times New Roman" pitchFamily="18" charset="0"/>
              </a:rPr>
              <a:t>(art. 116, co. 8, lett. a), L. n. 388/2000), a decorrere dalla data di scadenza della restituzione, ancorché in misura parziale, del finanziamento assistito da garanzia fino alla data di pagamento.</a:t>
            </a:r>
          </a:p>
        </p:txBody>
      </p:sp>
      <p:sp>
        <p:nvSpPr>
          <p:cNvPr id="6" name="Segnaposto numero diapositiva 5"/>
          <p:cNvSpPr>
            <a:spLocks noGrp="1"/>
          </p:cNvSpPr>
          <p:nvPr>
            <p:ph type="sldNum" sz="quarter" idx="12"/>
          </p:nvPr>
        </p:nvSpPr>
        <p:spPr/>
        <p:txBody>
          <a:bodyPr/>
          <a:lstStyle/>
          <a:p>
            <a:pPr>
              <a:defRPr/>
            </a:pPr>
            <a:fld id="{62B3AEC6-3C9A-41CA-B56F-8C4D5003FAAB}" type="slidenum">
              <a:rPr lang="it-IT" smtClean="0">
                <a:solidFill>
                  <a:prstClr val="white">
                    <a:tint val="75000"/>
                  </a:prstClr>
                </a:solidFill>
              </a:rPr>
              <a:pPr>
                <a:defRPr/>
              </a:pPr>
              <a:t>304</a:t>
            </a:fld>
            <a:endParaRPr lang="it-IT">
              <a:solidFill>
                <a:prstClr val="white">
                  <a:tint val="75000"/>
                </a:prstClr>
              </a:solidFill>
            </a:endParaRPr>
          </a:p>
        </p:txBody>
      </p:sp>
      <p:pic>
        <p:nvPicPr>
          <p:cNvPr id="31642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1642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17443" name="Sottotitolo 2"/>
          <p:cNvSpPr>
            <a:spLocks noGrp="1"/>
          </p:cNvSpPr>
          <p:nvPr>
            <p:ph type="subTitle" idx="1"/>
          </p:nvPr>
        </p:nvSpPr>
        <p:spPr>
          <a:xfrm>
            <a:off x="107950" y="1506538"/>
            <a:ext cx="8785225" cy="5351462"/>
          </a:xfrm>
        </p:spPr>
        <p:txBody>
          <a:bodyPr/>
          <a:lstStyle/>
          <a:p>
            <a:pPr algn="just"/>
            <a:endParaRPr lang="it-IT" altLang="it-IT" sz="2000" b="1" smtClean="0">
              <a:solidFill>
                <a:schemeClr val="bg1"/>
              </a:solidFill>
              <a:cs typeface="Times New Roman" pitchFamily="18" charset="0"/>
            </a:endParaRPr>
          </a:p>
          <a:p>
            <a:r>
              <a:rPr lang="it-IT" altLang="it-IT" sz="2000" b="1" smtClean="0">
                <a:solidFill>
                  <a:schemeClr val="bg1"/>
                </a:solidFill>
                <a:cs typeface="Times New Roman" pitchFamily="18" charset="0"/>
              </a:rPr>
              <a:t>Garanzia dello Stato</a:t>
            </a:r>
          </a:p>
          <a:p>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Gli interventi del Fondo sono assistiti dalla garanzia dello Stato, quale garanzia di ultima istanza</a:t>
            </a:r>
            <a:r>
              <a:rPr lang="it-IT" altLang="it-IT" sz="2000" smtClean="0">
                <a:solidFill>
                  <a:schemeClr val="bg1"/>
                </a:solidFill>
                <a:cs typeface="Times New Roman" pitchFamily="18" charset="0"/>
              </a:rPr>
              <a:t>, la quale opera in caso di inadempimento da parte del Fondo in relazione agli impegni assunti a titolo di garante. La richiesta di escussione della garanzia dello Stato da parte degli intermediari aderenti è trasmessa al Ministero dell’economia e delle finanze - Dipartimento del tesoro - Direzione VI, e all’INPS, trascorsi 60 giorni dalla richiesta di pagamento al Fondo.</a:t>
            </a:r>
          </a:p>
          <a:p>
            <a:pPr algn="just"/>
            <a:r>
              <a:rPr lang="it-IT" altLang="it-IT" sz="2000" smtClean="0">
                <a:solidFill>
                  <a:schemeClr val="bg1"/>
                </a:solidFill>
                <a:cs typeface="Times New Roman" pitchFamily="18" charset="0"/>
              </a:rPr>
              <a:t>Allo scopo di favorire il flusso delle informazioni connesse all’applicazione delle disposizione contenute nel DPCM n. 29/2015 in discussione, i datori di lavoro integreranno le denunce contributive sulla base delle istruzioni rese note dall’Inps. L’Istituto di previdenza provvederà, altresì, alla predisposizione di istruzioni operative volte a definire gli aspetti tecnici e procedurali per l’accesso agli interventi del Fondo di garanzia.</a:t>
            </a:r>
          </a:p>
        </p:txBody>
      </p:sp>
      <p:sp>
        <p:nvSpPr>
          <p:cNvPr id="6" name="Segnaposto numero diapositiva 5"/>
          <p:cNvSpPr>
            <a:spLocks noGrp="1"/>
          </p:cNvSpPr>
          <p:nvPr>
            <p:ph type="sldNum" sz="quarter" idx="12"/>
          </p:nvPr>
        </p:nvSpPr>
        <p:spPr/>
        <p:txBody>
          <a:bodyPr/>
          <a:lstStyle/>
          <a:p>
            <a:pPr>
              <a:defRPr/>
            </a:pPr>
            <a:fld id="{926AAA59-5578-44D9-87BC-2457FF61EADF}" type="slidenum">
              <a:rPr lang="it-IT" smtClean="0">
                <a:solidFill>
                  <a:prstClr val="white">
                    <a:tint val="75000"/>
                  </a:prstClr>
                </a:solidFill>
              </a:rPr>
              <a:pPr>
                <a:defRPr/>
              </a:pPr>
              <a:t>305</a:t>
            </a:fld>
            <a:endParaRPr lang="it-IT">
              <a:solidFill>
                <a:prstClr val="white">
                  <a:tint val="75000"/>
                </a:prstClr>
              </a:solidFill>
            </a:endParaRPr>
          </a:p>
        </p:txBody>
      </p:sp>
      <p:pic>
        <p:nvPicPr>
          <p:cNvPr id="31744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1744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18467" name="Sottotitolo 2"/>
          <p:cNvSpPr>
            <a:spLocks noGrp="1"/>
          </p:cNvSpPr>
          <p:nvPr>
            <p:ph type="subTitle" idx="1"/>
          </p:nvPr>
        </p:nvSpPr>
        <p:spPr>
          <a:xfrm>
            <a:off x="107950" y="1506538"/>
            <a:ext cx="8785225" cy="5351462"/>
          </a:xfrm>
        </p:spPr>
        <p:txBody>
          <a:bodyPr/>
          <a:lstStyle/>
          <a:p>
            <a:pPr algn="just"/>
            <a:endParaRPr lang="it-IT" altLang="it-IT" sz="2000" b="1" smtClean="0">
              <a:solidFill>
                <a:schemeClr val="bg1"/>
              </a:solidFill>
              <a:cs typeface="Times New Roman" pitchFamily="18" charset="0"/>
            </a:endParaRPr>
          </a:p>
          <a:p>
            <a:r>
              <a:rPr lang="it-IT" altLang="it-IT" sz="2000" b="1" smtClean="0">
                <a:solidFill>
                  <a:schemeClr val="bg1"/>
                </a:solidFill>
                <a:cs typeface="Times New Roman" pitchFamily="18" charset="0"/>
              </a:rPr>
              <a:t>Accordo Quadro</a:t>
            </a:r>
          </a:p>
          <a:p>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In data 24 marzo 2015 è stato pubblicato è stato pubblicato l’Accordo quadro, siglato il 20 marzo 2015, tra Ministero dell’Economia e delle Finanze, Ministero del Lavoro e delle Politiche sociali e ABI </a:t>
            </a:r>
            <a:r>
              <a:rPr lang="it-IT" altLang="it-IT" sz="2000" smtClean="0">
                <a:solidFill>
                  <a:schemeClr val="bg1"/>
                </a:solidFill>
                <a:cs typeface="Times New Roman" pitchFamily="18" charset="0"/>
              </a:rPr>
              <a:t>che definisce termini, modalità e condizioni di accesso al finanziamento assistito da garanzia volto a consentire ai datori di lavoro (fino a 49 dipendenti), che dovessero registrare problemi nei flussi finanziari, di liquidare la Qu.I.R. in busta paga ai lavoratori che ne facciano richiesta.</a:t>
            </a:r>
          </a:p>
          <a:p>
            <a:pPr algn="just"/>
            <a:r>
              <a:rPr lang="it-IT" altLang="it-IT" sz="2000" b="1" smtClean="0">
                <a:solidFill>
                  <a:schemeClr val="bg1"/>
                </a:solidFill>
                <a:cs typeface="Times New Roman" pitchFamily="18" charset="0"/>
              </a:rPr>
              <a:t>Con la stipula dell’Accordo si conclude l’iter di attuazione delle disposizioni della Legge di Stabilità 2015 in materia di erogazione mensile della quota di TFR maturanda.</a:t>
            </a:r>
          </a:p>
          <a:p>
            <a:pPr algn="just"/>
            <a:r>
              <a:rPr lang="it-IT" altLang="it-IT" sz="2000" b="1" smtClean="0">
                <a:solidFill>
                  <a:schemeClr val="bg1"/>
                </a:solidFill>
                <a:cs typeface="Times New Roman" pitchFamily="18" charset="0"/>
              </a:rPr>
              <a:t>Si rimane ora in attesa delle istruzioni operative da parte dell’INPS necessarie per dare piena attuazione alla liquidazione della Qu.I.R. in busta paga.</a:t>
            </a:r>
          </a:p>
        </p:txBody>
      </p:sp>
      <p:sp>
        <p:nvSpPr>
          <p:cNvPr id="6" name="Segnaposto numero diapositiva 5"/>
          <p:cNvSpPr>
            <a:spLocks noGrp="1"/>
          </p:cNvSpPr>
          <p:nvPr>
            <p:ph type="sldNum" sz="quarter" idx="12"/>
          </p:nvPr>
        </p:nvSpPr>
        <p:spPr/>
        <p:txBody>
          <a:bodyPr/>
          <a:lstStyle/>
          <a:p>
            <a:pPr>
              <a:defRPr/>
            </a:pPr>
            <a:fld id="{A678855E-2508-4FB9-97EC-7890AB0EA268}" type="slidenum">
              <a:rPr lang="it-IT" smtClean="0">
                <a:solidFill>
                  <a:prstClr val="white">
                    <a:tint val="75000"/>
                  </a:prstClr>
                </a:solidFill>
              </a:rPr>
              <a:pPr>
                <a:defRPr/>
              </a:pPr>
              <a:t>306</a:t>
            </a:fld>
            <a:endParaRPr lang="it-IT">
              <a:solidFill>
                <a:prstClr val="white">
                  <a:tint val="75000"/>
                </a:prstClr>
              </a:solidFill>
            </a:endParaRPr>
          </a:p>
        </p:txBody>
      </p:sp>
      <p:pic>
        <p:nvPicPr>
          <p:cNvPr id="31846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1847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19491" name="Sottotitolo 2"/>
          <p:cNvSpPr>
            <a:spLocks noGrp="1"/>
          </p:cNvSpPr>
          <p:nvPr>
            <p:ph type="subTitle" idx="1"/>
          </p:nvPr>
        </p:nvSpPr>
        <p:spPr>
          <a:xfrm>
            <a:off x="107950" y="1506538"/>
            <a:ext cx="8785225" cy="5351462"/>
          </a:xfrm>
        </p:spPr>
        <p:txBody>
          <a:bodyPr/>
          <a:lstStyle/>
          <a:p>
            <a:pPr algn="just"/>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L’avvio della procedura </a:t>
            </a:r>
            <a:r>
              <a:rPr lang="it-IT" altLang="it-IT" sz="2000" smtClean="0">
                <a:solidFill>
                  <a:schemeClr val="bg1"/>
                </a:solidFill>
                <a:cs typeface="Times New Roman" pitchFamily="18" charset="0"/>
              </a:rPr>
              <a:t>per la </a:t>
            </a:r>
            <a:r>
              <a:rPr lang="it-IT" altLang="it-IT" sz="2000" b="1" smtClean="0">
                <a:solidFill>
                  <a:schemeClr val="bg1"/>
                </a:solidFill>
                <a:cs typeface="Times New Roman" pitchFamily="18" charset="0"/>
              </a:rPr>
              <a:t>concessione del finanziamento </a:t>
            </a:r>
            <a:r>
              <a:rPr lang="it-IT" altLang="it-IT" sz="2000" smtClean="0">
                <a:solidFill>
                  <a:schemeClr val="bg1"/>
                </a:solidFill>
                <a:cs typeface="Times New Roman" pitchFamily="18" charset="0"/>
              </a:rPr>
              <a:t>è subordinato alla presentazione alla banca, da parte del datore di lavoro, della seguente documentazione:</a:t>
            </a:r>
          </a:p>
          <a:p>
            <a:pPr algn="just"/>
            <a:r>
              <a:rPr lang="it-IT" altLang="it-IT" sz="2000" smtClean="0">
                <a:solidFill>
                  <a:schemeClr val="bg1"/>
                </a:solidFill>
                <a:cs typeface="Times New Roman" pitchFamily="18" charset="0"/>
              </a:rPr>
              <a:t>•	certificazione rilasciata dall’INPS attestante i requisiti aziendali (datore di lavoro con forza aziendale non superiore a 49 addetti, non tenuto al versamento al Fondo Tesoreria INPS, del settore privato e non interessato da CIGS/CIGD);</a:t>
            </a:r>
          </a:p>
          <a:p>
            <a:pPr algn="just"/>
            <a:r>
              <a:rPr lang="it-IT" altLang="it-IT" sz="2000" smtClean="0">
                <a:solidFill>
                  <a:schemeClr val="bg1"/>
                </a:solidFill>
                <a:cs typeface="Times New Roman" pitchFamily="18" charset="0"/>
              </a:rPr>
              <a:t>•	visura camerale attestante l’insussistenza delle condizioni relative a situazioni di difficoltà aziendale;</a:t>
            </a:r>
          </a:p>
          <a:p>
            <a:pPr algn="just"/>
            <a:r>
              <a:rPr lang="it-IT" altLang="it-IT" sz="2000" smtClean="0">
                <a:solidFill>
                  <a:schemeClr val="bg1"/>
                </a:solidFill>
                <a:cs typeface="Times New Roman" pitchFamily="18" charset="0"/>
              </a:rPr>
              <a:t>•	ulteriori informazioni e/o certificazioni richieste dalla banca necessarie alla realizzazione dell’operazione di finanziamento (es. data di pagamento degli stipendi ai dipendenti).</a:t>
            </a:r>
          </a:p>
        </p:txBody>
      </p:sp>
      <p:sp>
        <p:nvSpPr>
          <p:cNvPr id="6" name="Segnaposto numero diapositiva 5"/>
          <p:cNvSpPr>
            <a:spLocks noGrp="1"/>
          </p:cNvSpPr>
          <p:nvPr>
            <p:ph type="sldNum" sz="quarter" idx="12"/>
          </p:nvPr>
        </p:nvSpPr>
        <p:spPr/>
        <p:txBody>
          <a:bodyPr/>
          <a:lstStyle/>
          <a:p>
            <a:pPr>
              <a:defRPr/>
            </a:pPr>
            <a:fld id="{D42F7960-F67B-4B12-A823-50543004665D}" type="slidenum">
              <a:rPr lang="it-IT" smtClean="0">
                <a:solidFill>
                  <a:prstClr val="white">
                    <a:tint val="75000"/>
                  </a:prstClr>
                </a:solidFill>
              </a:rPr>
              <a:pPr>
                <a:defRPr/>
              </a:pPr>
              <a:t>307</a:t>
            </a:fld>
            <a:endParaRPr lang="it-IT">
              <a:solidFill>
                <a:prstClr val="white">
                  <a:tint val="75000"/>
                </a:prstClr>
              </a:solidFill>
            </a:endParaRPr>
          </a:p>
        </p:txBody>
      </p:sp>
      <p:pic>
        <p:nvPicPr>
          <p:cNvPr id="31949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1949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20515" name="Sottotitolo 2"/>
          <p:cNvSpPr>
            <a:spLocks noGrp="1"/>
          </p:cNvSpPr>
          <p:nvPr>
            <p:ph type="subTitle" idx="1"/>
          </p:nvPr>
        </p:nvSpPr>
        <p:spPr>
          <a:xfrm>
            <a:off x="107950" y="1506538"/>
            <a:ext cx="8785225" cy="5351462"/>
          </a:xfrm>
        </p:spPr>
        <p:txBody>
          <a:bodyPr/>
          <a:lstStyle/>
          <a:p>
            <a:pPr algn="just"/>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L’importo complessivo del finanziamento </a:t>
            </a:r>
            <a:r>
              <a:rPr lang="it-IT" altLang="it-IT" sz="2000" smtClean="0">
                <a:solidFill>
                  <a:schemeClr val="bg1"/>
                </a:solidFill>
                <a:cs typeface="Times New Roman" pitchFamily="18" charset="0"/>
              </a:rPr>
              <a:t>è comunicato dal datore di lavoro alla banca, </a:t>
            </a:r>
            <a:r>
              <a:rPr lang="it-IT" altLang="it-IT" sz="2000" b="1" smtClean="0">
                <a:solidFill>
                  <a:schemeClr val="bg1"/>
                </a:solidFill>
                <a:cs typeface="Times New Roman" pitchFamily="18" charset="0"/>
              </a:rPr>
              <a:t>in funzione dell’entità delle Qu.I.R., da liquidare mensilmente</a:t>
            </a:r>
            <a:r>
              <a:rPr lang="it-IT" altLang="it-IT" sz="2000" smtClean="0">
                <a:solidFill>
                  <a:schemeClr val="bg1"/>
                </a:solidFill>
                <a:cs typeface="Times New Roman" pitchFamily="18" charset="0"/>
              </a:rPr>
              <a:t>. Alla banca non competono particolari valutazioni in merito, fatta salva una generale verifica di congruità fra l’importo richiesto ed il numero di dipendenti che ha fatto richiesta di liquidazione delle Qu.I.R. in busta paga.</a:t>
            </a:r>
          </a:p>
          <a:p>
            <a:pPr algn="just"/>
            <a:r>
              <a:rPr lang="it-IT" altLang="it-IT" sz="2000" b="1" smtClean="0">
                <a:solidFill>
                  <a:schemeClr val="bg1"/>
                </a:solidFill>
                <a:cs typeface="Times New Roman" pitchFamily="18" charset="0"/>
              </a:rPr>
              <a:t>La misura del finanziamento originariamente concesso </a:t>
            </a:r>
            <a:r>
              <a:rPr lang="it-IT" altLang="it-IT" sz="2000" smtClean="0">
                <a:solidFill>
                  <a:schemeClr val="bg1"/>
                </a:solidFill>
                <a:cs typeface="Times New Roman" pitchFamily="18" charset="0"/>
              </a:rPr>
              <a:t>potrà essere </a:t>
            </a:r>
            <a:r>
              <a:rPr lang="it-IT" altLang="it-IT" sz="2000" b="1" smtClean="0">
                <a:solidFill>
                  <a:schemeClr val="bg1"/>
                </a:solidFill>
                <a:cs typeface="Times New Roman" pitchFamily="18" charset="0"/>
              </a:rPr>
              <a:t>rivista </a:t>
            </a:r>
            <a:r>
              <a:rPr lang="it-IT" altLang="it-IT" sz="2000" smtClean="0">
                <a:solidFill>
                  <a:schemeClr val="bg1"/>
                </a:solidFill>
                <a:cs typeface="Times New Roman" pitchFamily="18" charset="0"/>
              </a:rPr>
              <a:t>nel corso del tempo, su richiesta del datore di lavoro</a:t>
            </a:r>
            <a:r>
              <a:rPr lang="it-IT" altLang="it-IT" sz="2000" b="1" smtClean="0">
                <a:solidFill>
                  <a:schemeClr val="bg1"/>
                </a:solidFill>
                <a:cs typeface="Times New Roman" pitchFamily="18" charset="0"/>
              </a:rPr>
              <a:t>, a seguito</a:t>
            </a:r>
          </a:p>
          <a:p>
            <a:pPr algn="just"/>
            <a:r>
              <a:rPr lang="it-IT" altLang="it-IT" sz="2000" smtClean="0">
                <a:solidFill>
                  <a:schemeClr val="bg1"/>
                </a:solidFill>
                <a:cs typeface="Times New Roman" pitchFamily="18" charset="0"/>
              </a:rPr>
              <a:t>•	della  presentazione  di nuove  istanze di  liquidazione  della  Qu.I.R.  da  parte  di dipendenti, oppure</a:t>
            </a:r>
          </a:p>
          <a:p>
            <a:pPr algn="just"/>
            <a:r>
              <a:rPr lang="it-IT" altLang="it-IT" sz="2000" smtClean="0">
                <a:solidFill>
                  <a:schemeClr val="bg1"/>
                </a:solidFill>
                <a:cs typeface="Times New Roman" pitchFamily="18" charset="0"/>
              </a:rPr>
              <a:t>•	dell’aumento del valore delle Qu.I.R. a parità di numero di dipendenti.</a:t>
            </a:r>
          </a:p>
          <a:p>
            <a:pPr algn="just"/>
            <a:endParaRPr lang="it-IT" altLang="it-IT" sz="2000" b="1"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52820280-631F-4DEF-A5F7-2132F06D98F0}" type="slidenum">
              <a:rPr lang="it-IT" smtClean="0">
                <a:solidFill>
                  <a:prstClr val="white">
                    <a:tint val="75000"/>
                  </a:prstClr>
                </a:solidFill>
              </a:rPr>
              <a:pPr>
                <a:defRPr/>
              </a:pPr>
              <a:t>308</a:t>
            </a:fld>
            <a:endParaRPr lang="it-IT">
              <a:solidFill>
                <a:prstClr val="white">
                  <a:tint val="75000"/>
                </a:prstClr>
              </a:solidFill>
            </a:endParaRPr>
          </a:p>
        </p:txBody>
      </p:sp>
      <p:pic>
        <p:nvPicPr>
          <p:cNvPr id="320517"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2051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21539" name="Sottotitolo 2"/>
          <p:cNvSpPr>
            <a:spLocks noGrp="1"/>
          </p:cNvSpPr>
          <p:nvPr>
            <p:ph type="subTitle" idx="1"/>
          </p:nvPr>
        </p:nvSpPr>
        <p:spPr>
          <a:xfrm>
            <a:off x="107950" y="1506538"/>
            <a:ext cx="8785225" cy="5351462"/>
          </a:xfrm>
        </p:spPr>
        <p:txBody>
          <a:bodyPr/>
          <a:lstStyle/>
          <a:p>
            <a:pPr algn="just"/>
            <a:endParaRPr lang="it-IT" altLang="it-IT" sz="2000" b="1" smtClean="0">
              <a:solidFill>
                <a:schemeClr val="bg1"/>
              </a:solidFill>
              <a:cs typeface="Times New Roman" pitchFamily="18" charset="0"/>
            </a:endParaRPr>
          </a:p>
          <a:p>
            <a:pPr algn="just"/>
            <a:r>
              <a:rPr lang="it-IT" altLang="it-IT" sz="2000" smtClean="0">
                <a:solidFill>
                  <a:schemeClr val="bg1"/>
                </a:solidFill>
                <a:cs typeface="Times New Roman" pitchFamily="18" charset="0"/>
              </a:rPr>
              <a:t>Il DPCM n. 29/2015 stabilisce che, nel caso di richiesta di finanziamento assistito da garanzia, il datore di lavoro effettua le operazioni di liquidazione della Qu.I.R</a:t>
            </a:r>
            <a:r>
              <a:rPr lang="it-IT" altLang="it-IT" sz="2000" b="1" smtClean="0">
                <a:solidFill>
                  <a:schemeClr val="bg1"/>
                </a:solidFill>
                <a:cs typeface="Times New Roman" pitchFamily="18" charset="0"/>
              </a:rPr>
              <a:t>. a decorrere dal terzo mese successivo a quello di efficacia dell’istanza presentata dal lavoratore </a:t>
            </a:r>
          </a:p>
          <a:p>
            <a:pPr algn="just"/>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ESEMPIO:</a:t>
            </a:r>
          </a:p>
          <a:p>
            <a:pPr algn="just"/>
            <a:r>
              <a:rPr lang="it-IT" altLang="it-IT" sz="2000" smtClean="0">
                <a:solidFill>
                  <a:schemeClr val="bg1"/>
                </a:solidFill>
                <a:cs typeface="Times New Roman" pitchFamily="18" charset="0"/>
              </a:rPr>
              <a:t>Si ipotizzi che il Signor Bruni, in forza da almeno sei mesi presso lo stesso datore</a:t>
            </a:r>
          </a:p>
          <a:p>
            <a:pPr algn="just"/>
            <a:r>
              <a:rPr lang="it-IT" altLang="it-IT" sz="2000" smtClean="0">
                <a:solidFill>
                  <a:schemeClr val="bg1"/>
                </a:solidFill>
                <a:cs typeface="Times New Roman" pitchFamily="18" charset="0"/>
              </a:rPr>
              <a:t>di lavoro, presenti, a quest’ultimo, in data 23 maggio 2015, l’istanza per vedersi liquidata la Qu.I.R. L’istanza produce effetti dal mese successivo a quello di presentazione (giugno 2015).</a:t>
            </a:r>
          </a:p>
          <a:p>
            <a:pPr algn="just"/>
            <a:r>
              <a:rPr lang="it-IT" altLang="it-IT" sz="2000" smtClean="0">
                <a:solidFill>
                  <a:schemeClr val="bg1"/>
                </a:solidFill>
                <a:cs typeface="Times New Roman" pitchFamily="18" charset="0"/>
              </a:rPr>
              <a:t>Il datore di lavoro ricorre al finanziamento assistito da garanzia e provvede a liquidare, con la retribuzione relativa al mese di settembre (busta paga di settembre 2015), in aggiunta alla retribuzione del mese in esame, la Qu.I.R. relativa al mese di giugno.</a:t>
            </a:r>
          </a:p>
          <a:p>
            <a:pPr algn="just"/>
            <a:endParaRPr lang="it-IT" altLang="it-IT" sz="2000" b="1"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44451BE6-B113-4009-8028-B8AA06D6064F}" type="slidenum">
              <a:rPr lang="it-IT" smtClean="0">
                <a:solidFill>
                  <a:prstClr val="white">
                    <a:tint val="75000"/>
                  </a:prstClr>
                </a:solidFill>
              </a:rPr>
              <a:pPr>
                <a:defRPr/>
              </a:pPr>
              <a:t>309</a:t>
            </a:fld>
            <a:endParaRPr lang="it-IT">
              <a:solidFill>
                <a:prstClr val="white">
                  <a:tint val="75000"/>
                </a:prstClr>
              </a:solidFill>
            </a:endParaRPr>
          </a:p>
        </p:txBody>
      </p:sp>
      <p:pic>
        <p:nvPicPr>
          <p:cNvPr id="321541"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2154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8FC7438-6ECF-41DB-BE1F-0262D10F9176}" type="slidenum">
              <a:rPr lang="it-IT" smtClean="0"/>
              <a:pPr>
                <a:defRPr/>
              </a:pPr>
              <a:t>31</a:t>
            </a:fld>
            <a:endParaRPr lang="it-IT"/>
          </a:p>
        </p:txBody>
      </p:sp>
      <p:pic>
        <p:nvPicPr>
          <p:cNvPr id="5222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52229" name="Sottotitolo 2"/>
          <p:cNvSpPr txBox="1">
            <a:spLocks/>
          </p:cNvSpPr>
          <p:nvPr/>
        </p:nvSpPr>
        <p:spPr bwMode="auto">
          <a:xfrm>
            <a:off x="468313" y="1989138"/>
            <a:ext cx="8151812" cy="3527425"/>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400">
                <a:solidFill>
                  <a:srgbClr val="000000"/>
                </a:solidFill>
                <a:latin typeface="Calibri" pitchFamily="34" charset="0"/>
              </a:rPr>
              <a:t> </a:t>
            </a:r>
            <a:endParaRPr lang="it-IT" altLang="it-IT" sz="2000">
              <a:solidFill>
                <a:srgbClr val="000000"/>
              </a:solidFill>
              <a:latin typeface="Calibri" pitchFamily="34" charset="0"/>
            </a:endParaRPr>
          </a:p>
          <a:p>
            <a:pPr algn="ctr">
              <a:spcBef>
                <a:spcPct val="20000"/>
              </a:spcBef>
              <a:buFont typeface="Arial" pitchFamily="34" charset="0"/>
              <a:buNone/>
            </a:pPr>
            <a:r>
              <a:rPr lang="it-IT" altLang="it-IT" sz="2400" b="1">
                <a:solidFill>
                  <a:srgbClr val="000000"/>
                </a:solidFill>
                <a:latin typeface="Calibri" pitchFamily="34" charset="0"/>
              </a:rPr>
              <a:t>Art. 36 Costituzione</a:t>
            </a:r>
          </a:p>
          <a:p>
            <a:pPr algn="ctr">
              <a:spcBef>
                <a:spcPct val="20000"/>
              </a:spcBef>
              <a:buFont typeface="Arial" pitchFamily="34" charset="0"/>
              <a:buNone/>
            </a:pPr>
            <a:endParaRPr lang="it-IT" altLang="it-IT" sz="2400" b="1">
              <a:solidFill>
                <a:srgbClr val="000000"/>
              </a:solidFill>
              <a:latin typeface="Calibri" pitchFamily="34" charset="0"/>
            </a:endParaRPr>
          </a:p>
          <a:p>
            <a:pPr algn="just">
              <a:spcBef>
                <a:spcPct val="20000"/>
              </a:spcBef>
              <a:buFont typeface="Arial" pitchFamily="34" charset="0"/>
              <a:buNone/>
            </a:pPr>
            <a:r>
              <a:rPr lang="it-IT" altLang="it-IT" sz="2200" i="1">
                <a:solidFill>
                  <a:srgbClr val="000000"/>
                </a:solidFill>
                <a:latin typeface="Calibri" pitchFamily="34" charset="0"/>
              </a:rPr>
              <a:t>Il lavoratore ha diritto ad una retribuzione proporzionata alla quantità e qualità del suo lavoro e in ogni caso sufficiente ad assicurare a sé e alla famiglia un'esistenza libera e dignitosa.</a:t>
            </a:r>
          </a:p>
          <a:p>
            <a:pPr algn="just">
              <a:spcBef>
                <a:spcPct val="20000"/>
              </a:spcBef>
              <a:buFont typeface="Arial" pitchFamily="34" charset="0"/>
              <a:buNone/>
            </a:pPr>
            <a:r>
              <a:rPr lang="it-IT" altLang="it-IT" sz="2000" i="1">
                <a:solidFill>
                  <a:srgbClr val="000000"/>
                </a:solidFill>
                <a:latin typeface="Calibri" pitchFamily="34" charset="0"/>
              </a:rPr>
              <a:t>La durata massima della giornata lavorativa è stabilita dalla legge.</a:t>
            </a:r>
          </a:p>
          <a:p>
            <a:pPr algn="just">
              <a:spcBef>
                <a:spcPct val="20000"/>
              </a:spcBef>
              <a:buFont typeface="Arial" pitchFamily="34" charset="0"/>
              <a:buNone/>
            </a:pPr>
            <a:r>
              <a:rPr lang="it-IT" altLang="it-IT" sz="2000" i="1">
                <a:solidFill>
                  <a:srgbClr val="000000"/>
                </a:solidFill>
                <a:latin typeface="Calibri" pitchFamily="34" charset="0"/>
              </a:rPr>
              <a:t>Il lavoratore ha diritto al riposo settimanale e a ferie annuali retribuite, e non può rinunziarvi.</a:t>
            </a:r>
          </a:p>
          <a:p>
            <a:pPr algn="just">
              <a:spcBef>
                <a:spcPct val="20000"/>
              </a:spcBef>
              <a:buFont typeface="Arial" pitchFamily="34" charset="0"/>
              <a:buNone/>
            </a:pPr>
            <a:endParaRPr lang="it-IT" altLang="it-IT" sz="1600" b="1">
              <a:solidFill>
                <a:srgbClr val="000000"/>
              </a:solidFill>
              <a:latin typeface="Calibri" pitchFamily="34" charset="0"/>
            </a:endParaRPr>
          </a:p>
          <a:p>
            <a:pPr algn="just">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endParaRPr lang="it-IT" altLang="it-IT" sz="2400" b="1">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p:txBody>
      </p:sp>
      <p:pic>
        <p:nvPicPr>
          <p:cNvPr id="5223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22563" name="Sottotitolo 2"/>
          <p:cNvSpPr>
            <a:spLocks noGrp="1"/>
          </p:cNvSpPr>
          <p:nvPr>
            <p:ph type="subTitle" idx="1"/>
          </p:nvPr>
        </p:nvSpPr>
        <p:spPr>
          <a:xfrm>
            <a:off x="107950" y="1506538"/>
            <a:ext cx="8785225" cy="5351462"/>
          </a:xfrm>
        </p:spPr>
        <p:txBody>
          <a:bodyPr/>
          <a:lstStyle/>
          <a:p>
            <a:pPr algn="just"/>
            <a:endParaRPr lang="it-IT" altLang="it-IT" sz="2000" b="1" smtClean="0">
              <a:solidFill>
                <a:schemeClr val="bg1"/>
              </a:solidFill>
              <a:cs typeface="Times New Roman" pitchFamily="18" charset="0"/>
            </a:endParaRPr>
          </a:p>
          <a:p>
            <a:pPr algn="just"/>
            <a:r>
              <a:rPr lang="it-IT" altLang="it-IT" sz="2000" smtClean="0">
                <a:solidFill>
                  <a:schemeClr val="bg1"/>
                </a:solidFill>
                <a:cs typeface="Times New Roman" pitchFamily="18" charset="0"/>
              </a:rPr>
              <a:t>Per consentire l’effettuazione delle predette operazioni di liquidazione, l’Accordo quadro prevede che il finanziamento venga messo </a:t>
            </a:r>
            <a:r>
              <a:rPr lang="it-IT" altLang="it-IT" sz="2000" b="1" smtClean="0">
                <a:solidFill>
                  <a:schemeClr val="bg1"/>
                </a:solidFill>
                <a:cs typeface="Times New Roman" pitchFamily="18" charset="0"/>
              </a:rPr>
              <a:t>a disposizione del datore</a:t>
            </a:r>
            <a:r>
              <a:rPr lang="it-IT" altLang="it-IT" sz="2000" smtClean="0">
                <a:solidFill>
                  <a:schemeClr val="bg1"/>
                </a:solidFill>
                <a:cs typeface="Times New Roman" pitchFamily="18" charset="0"/>
              </a:rPr>
              <a:t> di lavoro </a:t>
            </a:r>
            <a:r>
              <a:rPr lang="it-IT" altLang="it-IT" sz="2000" b="1" smtClean="0">
                <a:solidFill>
                  <a:schemeClr val="bg1"/>
                </a:solidFill>
                <a:cs typeface="Times New Roman" pitchFamily="18" charset="0"/>
              </a:rPr>
              <a:t>mediante singole erogazioni mensili </a:t>
            </a:r>
            <a:r>
              <a:rPr lang="it-IT" altLang="it-IT" sz="2000" smtClean="0">
                <a:solidFill>
                  <a:schemeClr val="bg1"/>
                </a:solidFill>
                <a:cs typeface="Times New Roman" pitchFamily="18" charset="0"/>
              </a:rPr>
              <a:t>a </a:t>
            </a:r>
            <a:r>
              <a:rPr lang="it-IT" altLang="it-IT" sz="2000" b="1" smtClean="0">
                <a:solidFill>
                  <a:schemeClr val="bg1"/>
                </a:solidFill>
                <a:cs typeface="Times New Roman" pitchFamily="18" charset="0"/>
              </a:rPr>
              <a:t>partire dal mese successivo dalla data di perfezionamento del contratto di finanziamento,</a:t>
            </a:r>
            <a:r>
              <a:rPr lang="it-IT" altLang="it-IT" sz="2000" smtClean="0">
                <a:solidFill>
                  <a:schemeClr val="bg1"/>
                </a:solidFill>
                <a:cs typeface="Times New Roman" pitchFamily="18" charset="0"/>
              </a:rPr>
              <a:t> e comunque </a:t>
            </a:r>
            <a:r>
              <a:rPr lang="it-IT" altLang="it-IT" sz="2000" b="1" smtClean="0">
                <a:solidFill>
                  <a:schemeClr val="bg1"/>
                </a:solidFill>
                <a:cs typeface="Times New Roman" pitchFamily="18" charset="0"/>
              </a:rPr>
              <a:t>non prima del 1° giugno 2015 </a:t>
            </a:r>
            <a:r>
              <a:rPr lang="it-IT" altLang="it-IT" sz="2000" smtClean="0">
                <a:solidFill>
                  <a:schemeClr val="bg1"/>
                </a:solidFill>
                <a:cs typeface="Times New Roman" pitchFamily="18" charset="0"/>
              </a:rPr>
              <a:t>e </a:t>
            </a:r>
            <a:r>
              <a:rPr lang="it-IT" altLang="it-IT" sz="2000" b="1" smtClean="0">
                <a:solidFill>
                  <a:schemeClr val="bg1"/>
                </a:solidFill>
                <a:cs typeface="Times New Roman" pitchFamily="18" charset="0"/>
              </a:rPr>
              <a:t>non oltre </a:t>
            </a:r>
            <a:r>
              <a:rPr lang="it-IT" altLang="it-IT" sz="2000" smtClean="0">
                <a:solidFill>
                  <a:schemeClr val="bg1"/>
                </a:solidFill>
                <a:cs typeface="Times New Roman" pitchFamily="18" charset="0"/>
              </a:rPr>
              <a:t>il termine massimo del fino al </a:t>
            </a:r>
            <a:r>
              <a:rPr lang="it-IT" altLang="it-IT" sz="2000" b="1" smtClean="0">
                <a:solidFill>
                  <a:schemeClr val="bg1"/>
                </a:solidFill>
                <a:cs typeface="Times New Roman" pitchFamily="18" charset="0"/>
              </a:rPr>
              <a:t>30 ottobre 2018.</a:t>
            </a:r>
          </a:p>
          <a:p>
            <a:pPr algn="just"/>
            <a:endParaRPr lang="it-IT" altLang="it-IT" sz="2000" b="1" smtClean="0">
              <a:solidFill>
                <a:schemeClr val="bg1"/>
              </a:solidFill>
              <a:cs typeface="Times New Roman" pitchFamily="18" charset="0"/>
            </a:endParaRPr>
          </a:p>
          <a:p>
            <a:pPr algn="just"/>
            <a:endParaRPr lang="it-IT" altLang="it-IT" sz="2000" b="1" smtClean="0">
              <a:solidFill>
                <a:schemeClr val="bg1"/>
              </a:solidFill>
              <a:cs typeface="Times New Roman" pitchFamily="18" charset="0"/>
            </a:endParaRPr>
          </a:p>
          <a:p>
            <a:pPr algn="just"/>
            <a:endParaRPr lang="it-IT" altLang="it-IT" sz="2000" b="1" smtClean="0">
              <a:solidFill>
                <a:schemeClr val="bg1"/>
              </a:solidFill>
              <a:cs typeface="Times New Roman" pitchFamily="18" charset="0"/>
            </a:endParaRPr>
          </a:p>
          <a:p>
            <a:pPr algn="just"/>
            <a:r>
              <a:rPr lang="it-IT" altLang="it-IT" sz="2000" smtClean="0">
                <a:solidFill>
                  <a:schemeClr val="bg1"/>
                </a:solidFill>
                <a:cs typeface="Times New Roman" pitchFamily="18" charset="0"/>
              </a:rPr>
              <a:t>In particolare, la banca provvede ad erogare, in favore del datore di lavoro, </a:t>
            </a:r>
            <a:r>
              <a:rPr lang="it-IT" altLang="it-IT" sz="2000" b="1" smtClean="0">
                <a:solidFill>
                  <a:schemeClr val="bg1"/>
                </a:solidFill>
                <a:cs typeface="Times New Roman" pitchFamily="18" charset="0"/>
              </a:rPr>
              <a:t>tra il quinto e il terzo giorno precedente al pagamento degli stipendi</a:t>
            </a:r>
            <a:r>
              <a:rPr lang="it-IT" altLang="it-IT" sz="2000" smtClean="0">
                <a:solidFill>
                  <a:schemeClr val="bg1"/>
                </a:solidFill>
                <a:cs typeface="Times New Roman" pitchFamily="18" charset="0"/>
              </a:rPr>
              <a:t>, l’importo delle Qu.I.R. spettanti ai lavoratori che ne hanno fatto richiesta di liquidazione.</a:t>
            </a:r>
          </a:p>
          <a:p>
            <a:pPr algn="just"/>
            <a:endParaRPr lang="it-IT" altLang="it-IT" sz="2000" smtClean="0">
              <a:solidFill>
                <a:schemeClr val="bg1"/>
              </a:solidFill>
              <a:cs typeface="Times New Roman" pitchFamily="18" charset="0"/>
            </a:endParaRPr>
          </a:p>
          <a:p>
            <a:pPr algn="just"/>
            <a:endParaRPr lang="it-IT" altLang="it-IT" sz="2000" smtClean="0">
              <a:solidFill>
                <a:schemeClr val="bg1"/>
              </a:solidFill>
              <a:cs typeface="Times New Roman" pitchFamily="18" charset="0"/>
            </a:endParaRPr>
          </a:p>
        </p:txBody>
      </p:sp>
      <p:sp>
        <p:nvSpPr>
          <p:cNvPr id="6" name="Segnaposto numero diapositiva 5"/>
          <p:cNvSpPr>
            <a:spLocks noGrp="1"/>
          </p:cNvSpPr>
          <p:nvPr>
            <p:ph type="sldNum" sz="quarter" idx="12"/>
          </p:nvPr>
        </p:nvSpPr>
        <p:spPr/>
        <p:txBody>
          <a:bodyPr/>
          <a:lstStyle/>
          <a:p>
            <a:pPr>
              <a:defRPr/>
            </a:pPr>
            <a:fld id="{2F350AE7-77CF-406A-9833-35EBF4D952BA}" type="slidenum">
              <a:rPr lang="it-IT" smtClean="0">
                <a:solidFill>
                  <a:prstClr val="white">
                    <a:tint val="75000"/>
                  </a:prstClr>
                </a:solidFill>
              </a:rPr>
              <a:pPr>
                <a:defRPr/>
              </a:pPr>
              <a:t>310</a:t>
            </a:fld>
            <a:endParaRPr lang="it-IT">
              <a:solidFill>
                <a:prstClr val="white">
                  <a:tint val="75000"/>
                </a:prstClr>
              </a:solidFill>
            </a:endParaRPr>
          </a:p>
        </p:txBody>
      </p:sp>
      <p:pic>
        <p:nvPicPr>
          <p:cNvPr id="322565"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2256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23587" name="Sottotitolo 2"/>
          <p:cNvSpPr>
            <a:spLocks noGrp="1"/>
          </p:cNvSpPr>
          <p:nvPr>
            <p:ph type="subTitle" idx="1"/>
          </p:nvPr>
        </p:nvSpPr>
        <p:spPr>
          <a:xfrm>
            <a:off x="250825" y="1457325"/>
            <a:ext cx="8785225" cy="5351463"/>
          </a:xfrm>
        </p:spPr>
        <p:txBody>
          <a:bodyPr/>
          <a:lstStyle/>
          <a:p>
            <a:pPr algn="just"/>
            <a:endParaRPr lang="it-IT" altLang="it-IT" sz="2000" b="1" smtClean="0">
              <a:solidFill>
                <a:schemeClr val="bg1"/>
              </a:solidFill>
              <a:cs typeface="Times New Roman" pitchFamily="18" charset="0"/>
            </a:endParaRPr>
          </a:p>
          <a:p>
            <a:pPr algn="just"/>
            <a:r>
              <a:rPr lang="it-IT" altLang="it-IT" sz="2000" b="1" smtClean="0">
                <a:solidFill>
                  <a:schemeClr val="bg1"/>
                </a:solidFill>
                <a:cs typeface="Times New Roman" pitchFamily="18" charset="0"/>
              </a:rPr>
              <a:t>ESEMPIO:</a:t>
            </a:r>
          </a:p>
          <a:p>
            <a:pPr algn="just"/>
            <a:r>
              <a:rPr lang="it-IT" altLang="it-IT" sz="2000" smtClean="0">
                <a:solidFill>
                  <a:schemeClr val="bg1"/>
                </a:solidFill>
                <a:cs typeface="Times New Roman" pitchFamily="18" charset="0"/>
              </a:rPr>
              <a:t>Riprendendo l’esempio precedente, il finanziamento della Qu.I.R. relativa al</a:t>
            </a:r>
          </a:p>
          <a:p>
            <a:pPr algn="just"/>
            <a:r>
              <a:rPr lang="it-IT" altLang="it-IT" sz="2000" smtClean="0">
                <a:solidFill>
                  <a:schemeClr val="bg1"/>
                </a:solidFill>
                <a:cs typeface="Times New Roman" pitchFamily="18" charset="0"/>
              </a:rPr>
              <a:t>mese  di  giugno  da  liquidare  sulla  busta  paga  di  settembre  2015  dovrebbe essere erogato dalla banca al datore di lavoro:</a:t>
            </a:r>
          </a:p>
          <a:p>
            <a:pPr algn="just"/>
            <a:r>
              <a:rPr lang="it-IT" altLang="it-IT" sz="2000" smtClean="0">
                <a:solidFill>
                  <a:schemeClr val="bg1"/>
                </a:solidFill>
                <a:cs typeface="Times New Roman" pitchFamily="18" charset="0"/>
              </a:rPr>
              <a:t>- tra il 22 e il 24 settembre nel caso in cui la retribuzione di settembre sia erogata il 27 dello stesso mese;</a:t>
            </a:r>
          </a:p>
          <a:p>
            <a:pPr algn="just"/>
            <a:r>
              <a:rPr lang="it-IT" altLang="it-IT" sz="2000" smtClean="0">
                <a:solidFill>
                  <a:schemeClr val="bg1"/>
                </a:solidFill>
                <a:cs typeface="Times New Roman" pitchFamily="18" charset="0"/>
              </a:rPr>
              <a:t>- tra il 5 e il 7 ottobre nel caso in cui la retribuzione di settembre sia erogata il 10 ottobre.</a:t>
            </a:r>
          </a:p>
        </p:txBody>
      </p:sp>
      <p:sp>
        <p:nvSpPr>
          <p:cNvPr id="6" name="Segnaposto numero diapositiva 5"/>
          <p:cNvSpPr>
            <a:spLocks noGrp="1"/>
          </p:cNvSpPr>
          <p:nvPr>
            <p:ph type="sldNum" sz="quarter" idx="12"/>
          </p:nvPr>
        </p:nvSpPr>
        <p:spPr/>
        <p:txBody>
          <a:bodyPr/>
          <a:lstStyle/>
          <a:p>
            <a:pPr>
              <a:defRPr/>
            </a:pPr>
            <a:fld id="{4D6C84BD-33B5-4E6B-895E-8851583EBF3F}" type="slidenum">
              <a:rPr lang="it-IT" smtClean="0">
                <a:solidFill>
                  <a:prstClr val="white">
                    <a:tint val="75000"/>
                  </a:prstClr>
                </a:solidFill>
              </a:rPr>
              <a:pPr>
                <a:defRPr/>
              </a:pPr>
              <a:t>311</a:t>
            </a:fld>
            <a:endParaRPr lang="it-IT">
              <a:solidFill>
                <a:prstClr val="white">
                  <a:tint val="75000"/>
                </a:prstClr>
              </a:solidFill>
            </a:endParaRPr>
          </a:p>
        </p:txBody>
      </p:sp>
      <p:pic>
        <p:nvPicPr>
          <p:cNvPr id="323589"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2359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324611" name="Sottotitolo 2"/>
          <p:cNvSpPr>
            <a:spLocks noGrp="1"/>
          </p:cNvSpPr>
          <p:nvPr>
            <p:ph type="subTitle" idx="1"/>
          </p:nvPr>
        </p:nvSpPr>
        <p:spPr>
          <a:xfrm>
            <a:off x="250825" y="2133600"/>
            <a:ext cx="8785225" cy="3743325"/>
          </a:xfrm>
        </p:spPr>
        <p:txBody>
          <a:bodyPr/>
          <a:lstStyle/>
          <a:p>
            <a:pPr algn="just"/>
            <a:endParaRPr lang="it-IT" altLang="it-IT" sz="2000" b="1" smtClean="0">
              <a:solidFill>
                <a:schemeClr val="bg1"/>
              </a:solidFill>
              <a:cs typeface="Times New Roman" pitchFamily="18" charset="0"/>
            </a:endParaRPr>
          </a:p>
          <a:p>
            <a:pPr algn="just"/>
            <a:r>
              <a:rPr lang="it-IT" altLang="it-IT" sz="2000" smtClean="0">
                <a:solidFill>
                  <a:schemeClr val="bg1"/>
                </a:solidFill>
                <a:cs typeface="Times New Roman" pitchFamily="18" charset="0"/>
              </a:rPr>
              <a:t> </a:t>
            </a:r>
          </a:p>
        </p:txBody>
      </p:sp>
      <p:sp>
        <p:nvSpPr>
          <p:cNvPr id="6" name="Segnaposto numero diapositiva 5"/>
          <p:cNvSpPr>
            <a:spLocks noGrp="1"/>
          </p:cNvSpPr>
          <p:nvPr>
            <p:ph type="sldNum" sz="quarter" idx="12"/>
          </p:nvPr>
        </p:nvSpPr>
        <p:spPr/>
        <p:txBody>
          <a:bodyPr/>
          <a:lstStyle/>
          <a:p>
            <a:pPr>
              <a:defRPr/>
            </a:pPr>
            <a:fld id="{2186725C-EAC3-4524-BEC9-1C251652E047}" type="slidenum">
              <a:rPr lang="it-IT" smtClean="0">
                <a:solidFill>
                  <a:prstClr val="white">
                    <a:tint val="75000"/>
                  </a:prstClr>
                </a:solidFill>
              </a:rPr>
              <a:pPr>
                <a:defRPr/>
              </a:pPr>
              <a:t>312</a:t>
            </a:fld>
            <a:endParaRPr lang="it-IT">
              <a:solidFill>
                <a:prstClr val="white">
                  <a:tint val="75000"/>
                </a:prstClr>
              </a:solidFill>
            </a:endParaRPr>
          </a:p>
        </p:txBody>
      </p:sp>
      <p:pic>
        <p:nvPicPr>
          <p:cNvPr id="324613"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2461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324615" name="Picture 3"/>
          <p:cNvPicPr>
            <a:picLocks noChangeAspect="1" noChangeArrowheads="1"/>
          </p:cNvPicPr>
          <p:nvPr/>
        </p:nvPicPr>
        <p:blipFill>
          <a:blip r:embed="rId5" cstate="print"/>
          <a:srcRect/>
          <a:stretch>
            <a:fillRect/>
          </a:stretch>
        </p:blipFill>
        <p:spPr bwMode="auto">
          <a:xfrm>
            <a:off x="250825" y="2565400"/>
            <a:ext cx="8678863" cy="2663825"/>
          </a:xfrm>
          <a:prstGeom prst="rect">
            <a:avLst/>
          </a:prstGeom>
          <a:noFill/>
          <a:ln w="9525">
            <a:noFill/>
            <a:miter lim="800000"/>
            <a:headEnd/>
            <a:tailEnd/>
          </a:ln>
        </p:spPr>
      </p:pic>
      <p:sp>
        <p:nvSpPr>
          <p:cNvPr id="324616" name="CasellaDiTesto 1"/>
          <p:cNvSpPr txBox="1">
            <a:spLocks noChangeArrowheads="1"/>
          </p:cNvSpPr>
          <p:nvPr/>
        </p:nvSpPr>
        <p:spPr bwMode="auto">
          <a:xfrm>
            <a:off x="3276600" y="1962150"/>
            <a:ext cx="1727200" cy="369888"/>
          </a:xfrm>
          <a:prstGeom prst="rect">
            <a:avLst/>
          </a:prstGeom>
          <a:noFill/>
          <a:ln w="9525">
            <a:noFill/>
            <a:miter lim="800000"/>
            <a:headEnd/>
            <a:tailEnd/>
          </a:ln>
        </p:spPr>
        <p:txBody>
          <a:bodyPr>
            <a:spAutoFit/>
          </a:bodyPr>
          <a:lstStyle/>
          <a:p>
            <a:r>
              <a:rPr lang="it-IT" altLang="it-IT">
                <a:solidFill>
                  <a:schemeClr val="bg1"/>
                </a:solidFill>
              </a:rPr>
              <a:t>LAVORATORE</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2A19729-FD5E-4FE9-ADDA-B6DF65743118}" type="slidenum">
              <a:rPr lang="it-IT" smtClean="0">
                <a:solidFill>
                  <a:prstClr val="white">
                    <a:tint val="75000"/>
                  </a:prstClr>
                </a:solidFill>
              </a:rPr>
              <a:pPr>
                <a:defRPr/>
              </a:pPr>
              <a:t>313</a:t>
            </a:fld>
            <a:endParaRPr lang="it-IT">
              <a:solidFill>
                <a:prstClr val="white">
                  <a:tint val="75000"/>
                </a:prstClr>
              </a:solidFill>
            </a:endParaRPr>
          </a:p>
        </p:txBody>
      </p:sp>
      <p:pic>
        <p:nvPicPr>
          <p:cNvPr id="32563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2563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
        <p:nvSpPr>
          <p:cNvPr id="325638" name="CasellaDiTesto 1"/>
          <p:cNvSpPr txBox="1">
            <a:spLocks noChangeArrowheads="1"/>
          </p:cNvSpPr>
          <p:nvPr/>
        </p:nvSpPr>
        <p:spPr bwMode="auto">
          <a:xfrm>
            <a:off x="2916238" y="1962150"/>
            <a:ext cx="2447925" cy="369888"/>
          </a:xfrm>
          <a:prstGeom prst="rect">
            <a:avLst/>
          </a:prstGeom>
          <a:noFill/>
          <a:ln w="9525">
            <a:noFill/>
            <a:miter lim="800000"/>
            <a:headEnd/>
            <a:tailEnd/>
          </a:ln>
        </p:spPr>
        <p:txBody>
          <a:bodyPr>
            <a:spAutoFit/>
          </a:bodyPr>
          <a:lstStyle/>
          <a:p>
            <a:r>
              <a:rPr lang="it-IT" altLang="it-IT">
                <a:solidFill>
                  <a:schemeClr val="bg1"/>
                </a:solidFill>
              </a:rPr>
              <a:t>DATORE DI LAVORO</a:t>
            </a:r>
          </a:p>
        </p:txBody>
      </p:sp>
      <p:pic>
        <p:nvPicPr>
          <p:cNvPr id="325639" name="Picture 3"/>
          <p:cNvPicPr>
            <a:picLocks noChangeAspect="1" noChangeArrowheads="1"/>
          </p:cNvPicPr>
          <p:nvPr/>
        </p:nvPicPr>
        <p:blipFill>
          <a:blip r:embed="rId5" cstate="print"/>
          <a:srcRect/>
          <a:stretch>
            <a:fillRect/>
          </a:stretch>
        </p:blipFill>
        <p:spPr bwMode="auto">
          <a:xfrm>
            <a:off x="234950" y="2840038"/>
            <a:ext cx="8674100" cy="1454150"/>
          </a:xfrm>
          <a:prstGeom prst="rect">
            <a:avLst/>
          </a:prstGeom>
          <a:noFill/>
          <a:ln w="9525">
            <a:noFill/>
            <a:miter lim="800000"/>
            <a:headEnd/>
            <a:tailEnd/>
          </a:ln>
        </p:spPr>
      </p:pic>
      <p:pic>
        <p:nvPicPr>
          <p:cNvPr id="325640" name="Picture 4"/>
          <p:cNvPicPr>
            <a:picLocks noChangeAspect="1" noChangeArrowheads="1"/>
          </p:cNvPicPr>
          <p:nvPr/>
        </p:nvPicPr>
        <p:blipFill>
          <a:blip r:embed="rId6" cstate="print"/>
          <a:srcRect/>
          <a:stretch>
            <a:fillRect/>
          </a:stretch>
        </p:blipFill>
        <p:spPr bwMode="auto">
          <a:xfrm>
            <a:off x="2916238" y="4294188"/>
            <a:ext cx="695325" cy="420687"/>
          </a:xfrm>
          <a:prstGeom prst="rect">
            <a:avLst/>
          </a:prstGeom>
          <a:noFill/>
          <a:ln w="9525">
            <a:noFill/>
            <a:miter lim="800000"/>
            <a:headEnd/>
            <a:tailEnd/>
          </a:ln>
        </p:spPr>
      </p:pic>
      <p:pic>
        <p:nvPicPr>
          <p:cNvPr id="325641" name="Picture 5"/>
          <p:cNvPicPr>
            <a:picLocks noChangeAspect="1" noChangeArrowheads="1"/>
          </p:cNvPicPr>
          <p:nvPr/>
        </p:nvPicPr>
        <p:blipFill>
          <a:blip r:embed="rId7" cstate="print"/>
          <a:srcRect/>
          <a:stretch>
            <a:fillRect/>
          </a:stretch>
        </p:blipFill>
        <p:spPr bwMode="auto">
          <a:xfrm>
            <a:off x="684213" y="4470400"/>
            <a:ext cx="7581900" cy="68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88E6BD5-B51C-45D0-A9C3-9D88C039A28D}" type="slidenum">
              <a:rPr lang="it-IT" smtClean="0">
                <a:solidFill>
                  <a:prstClr val="white">
                    <a:tint val="75000"/>
                  </a:prstClr>
                </a:solidFill>
              </a:rPr>
              <a:pPr>
                <a:defRPr/>
              </a:pPr>
              <a:t>314</a:t>
            </a:fld>
            <a:endParaRPr lang="it-IT">
              <a:solidFill>
                <a:prstClr val="white">
                  <a:tint val="75000"/>
                </a:prstClr>
              </a:solidFill>
            </a:endParaRPr>
          </a:p>
        </p:txBody>
      </p:sp>
      <p:pic>
        <p:nvPicPr>
          <p:cNvPr id="32666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26661"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326662" name="Picture 2"/>
          <p:cNvPicPr>
            <a:picLocks noChangeAspect="1" noChangeArrowheads="1"/>
          </p:cNvPicPr>
          <p:nvPr/>
        </p:nvPicPr>
        <p:blipFill>
          <a:blip r:embed="rId5" cstate="print"/>
          <a:srcRect/>
          <a:stretch>
            <a:fillRect/>
          </a:stretch>
        </p:blipFill>
        <p:spPr bwMode="auto">
          <a:xfrm>
            <a:off x="468313" y="1804988"/>
            <a:ext cx="8280400" cy="3856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0575831-488D-4349-AA0F-E7092EAE1C45}" type="slidenum">
              <a:rPr lang="it-IT" smtClean="0">
                <a:solidFill>
                  <a:prstClr val="white">
                    <a:tint val="75000"/>
                  </a:prstClr>
                </a:solidFill>
              </a:rPr>
              <a:pPr>
                <a:defRPr/>
              </a:pPr>
              <a:t>315</a:t>
            </a:fld>
            <a:endParaRPr lang="it-IT">
              <a:solidFill>
                <a:prstClr val="white">
                  <a:tint val="75000"/>
                </a:prstClr>
              </a:solidFill>
            </a:endParaRPr>
          </a:p>
        </p:txBody>
      </p:sp>
      <p:pic>
        <p:nvPicPr>
          <p:cNvPr id="327684" name="Immagine 7" descr="nuovo-modo.png"/>
          <p:cNvPicPr>
            <a:picLocks noChangeAspect="1"/>
          </p:cNvPicPr>
          <p:nvPr/>
        </p:nvPicPr>
        <p:blipFill>
          <a:blip r:embed="rId3" cstate="print"/>
          <a:srcRect/>
          <a:stretch>
            <a:fillRect/>
          </a:stretch>
        </p:blipFill>
        <p:spPr bwMode="auto">
          <a:xfrm>
            <a:off x="6954838" y="328613"/>
            <a:ext cx="2176462" cy="396875"/>
          </a:xfrm>
          <a:prstGeom prst="rect">
            <a:avLst/>
          </a:prstGeom>
          <a:noFill/>
          <a:ln w="9525">
            <a:noFill/>
            <a:miter lim="800000"/>
            <a:headEnd/>
            <a:tailEnd/>
          </a:ln>
        </p:spPr>
      </p:pic>
      <p:pic>
        <p:nvPicPr>
          <p:cNvPr id="327685" name="Picture 2"/>
          <p:cNvPicPr>
            <a:picLocks noChangeAspect="1" noChangeArrowheads="1"/>
          </p:cNvPicPr>
          <p:nvPr/>
        </p:nvPicPr>
        <p:blipFill>
          <a:blip r:embed="rId4" cstate="print"/>
          <a:srcRect/>
          <a:stretch>
            <a:fillRect/>
          </a:stretch>
        </p:blipFill>
        <p:spPr bwMode="auto">
          <a:xfrm>
            <a:off x="0" y="82550"/>
            <a:ext cx="8569325" cy="674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Immagine 8" descr="logo.png"/>
          <p:cNvPicPr>
            <a:picLocks noChangeAspect="1"/>
          </p:cNvPicPr>
          <p:nvPr/>
        </p:nvPicPr>
        <p:blipFill>
          <a:blip r:embed="rId2" cstate="print"/>
          <a:srcRect/>
          <a:stretch>
            <a:fillRect/>
          </a:stretch>
        </p:blipFill>
        <p:spPr bwMode="auto">
          <a:xfrm>
            <a:off x="466725" y="0"/>
            <a:ext cx="1036638"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F95AA0B-EA15-473A-97E8-167C0B8D5CBB}" type="slidenum">
              <a:rPr lang="it-IT" smtClean="0">
                <a:solidFill>
                  <a:prstClr val="white">
                    <a:tint val="75000"/>
                  </a:prstClr>
                </a:solidFill>
              </a:rPr>
              <a:pPr>
                <a:defRPr/>
              </a:pPr>
              <a:t>316</a:t>
            </a:fld>
            <a:endParaRPr lang="it-IT">
              <a:solidFill>
                <a:prstClr val="white">
                  <a:tint val="75000"/>
                </a:prstClr>
              </a:solidFill>
            </a:endParaRPr>
          </a:p>
        </p:txBody>
      </p:sp>
      <p:pic>
        <p:nvPicPr>
          <p:cNvPr id="328708" name="Immagine 7" descr="nuovo-modo.png"/>
          <p:cNvPicPr>
            <a:picLocks noChangeAspect="1"/>
          </p:cNvPicPr>
          <p:nvPr/>
        </p:nvPicPr>
        <p:blipFill>
          <a:blip r:embed="rId3" cstate="print"/>
          <a:srcRect/>
          <a:stretch>
            <a:fillRect/>
          </a:stretch>
        </p:blipFill>
        <p:spPr bwMode="auto">
          <a:xfrm>
            <a:off x="6588125" y="474663"/>
            <a:ext cx="2176463" cy="396875"/>
          </a:xfrm>
          <a:prstGeom prst="rect">
            <a:avLst/>
          </a:prstGeom>
          <a:noFill/>
          <a:ln w="9525">
            <a:noFill/>
            <a:miter lim="800000"/>
            <a:headEnd/>
            <a:tailEnd/>
          </a:ln>
        </p:spPr>
      </p:pic>
      <p:pic>
        <p:nvPicPr>
          <p:cNvPr id="328709" name="Picture 2"/>
          <p:cNvPicPr>
            <a:picLocks noChangeAspect="1" noChangeArrowheads="1"/>
          </p:cNvPicPr>
          <p:nvPr/>
        </p:nvPicPr>
        <p:blipFill>
          <a:blip r:embed="rId4" cstate="print"/>
          <a:srcRect/>
          <a:stretch>
            <a:fillRect/>
          </a:stretch>
        </p:blipFill>
        <p:spPr bwMode="auto">
          <a:xfrm>
            <a:off x="611188" y="1081088"/>
            <a:ext cx="7594600" cy="544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Immagine 8" descr="logo.png"/>
          <p:cNvPicPr>
            <a:picLocks noChangeAspect="1"/>
          </p:cNvPicPr>
          <p:nvPr/>
        </p:nvPicPr>
        <p:blipFill>
          <a:blip r:embed="rId2" cstate="print"/>
          <a:srcRect/>
          <a:stretch>
            <a:fillRect/>
          </a:stretch>
        </p:blipFill>
        <p:spPr bwMode="auto">
          <a:xfrm>
            <a:off x="466725" y="0"/>
            <a:ext cx="1036638"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6D83D8A-EFCD-4B35-9A82-8FDACBF373A9}" type="slidenum">
              <a:rPr lang="it-IT" smtClean="0">
                <a:solidFill>
                  <a:prstClr val="white">
                    <a:tint val="75000"/>
                  </a:prstClr>
                </a:solidFill>
              </a:rPr>
              <a:pPr>
                <a:defRPr/>
              </a:pPr>
              <a:t>317</a:t>
            </a:fld>
            <a:endParaRPr lang="it-IT">
              <a:solidFill>
                <a:prstClr val="white">
                  <a:tint val="75000"/>
                </a:prstClr>
              </a:solidFill>
            </a:endParaRPr>
          </a:p>
        </p:txBody>
      </p:sp>
      <p:pic>
        <p:nvPicPr>
          <p:cNvPr id="329732" name="Immagine 7" descr="nuovo-modo.png"/>
          <p:cNvPicPr>
            <a:picLocks noChangeAspect="1"/>
          </p:cNvPicPr>
          <p:nvPr/>
        </p:nvPicPr>
        <p:blipFill>
          <a:blip r:embed="rId3" cstate="print"/>
          <a:srcRect/>
          <a:stretch>
            <a:fillRect/>
          </a:stretch>
        </p:blipFill>
        <p:spPr bwMode="auto">
          <a:xfrm>
            <a:off x="6588125" y="474663"/>
            <a:ext cx="2176463" cy="396875"/>
          </a:xfrm>
          <a:prstGeom prst="rect">
            <a:avLst/>
          </a:prstGeom>
          <a:noFill/>
          <a:ln w="9525">
            <a:noFill/>
            <a:miter lim="800000"/>
            <a:headEnd/>
            <a:tailEnd/>
          </a:ln>
        </p:spPr>
      </p:pic>
      <p:pic>
        <p:nvPicPr>
          <p:cNvPr id="329733" name="Picture 2"/>
          <p:cNvPicPr>
            <a:picLocks noChangeAspect="1" noChangeArrowheads="1"/>
          </p:cNvPicPr>
          <p:nvPr/>
        </p:nvPicPr>
        <p:blipFill>
          <a:blip r:embed="rId4" cstate="print"/>
          <a:srcRect/>
          <a:stretch>
            <a:fillRect/>
          </a:stretch>
        </p:blipFill>
        <p:spPr bwMode="auto">
          <a:xfrm>
            <a:off x="179388" y="260350"/>
            <a:ext cx="8585200" cy="648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Immagine 8" descr="logo.png"/>
          <p:cNvPicPr>
            <a:picLocks noChangeAspect="1"/>
          </p:cNvPicPr>
          <p:nvPr/>
        </p:nvPicPr>
        <p:blipFill>
          <a:blip r:embed="rId2" cstate="print"/>
          <a:srcRect/>
          <a:stretch>
            <a:fillRect/>
          </a:stretch>
        </p:blipFill>
        <p:spPr bwMode="auto">
          <a:xfrm>
            <a:off x="466725" y="0"/>
            <a:ext cx="1036638"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0EF4D7E3-B7C5-4583-ABF4-ABA401686ACA}" type="slidenum">
              <a:rPr lang="it-IT" smtClean="0">
                <a:solidFill>
                  <a:prstClr val="white">
                    <a:tint val="75000"/>
                  </a:prstClr>
                </a:solidFill>
              </a:rPr>
              <a:pPr>
                <a:defRPr/>
              </a:pPr>
              <a:t>318</a:t>
            </a:fld>
            <a:endParaRPr lang="it-IT">
              <a:solidFill>
                <a:prstClr val="white">
                  <a:tint val="75000"/>
                </a:prstClr>
              </a:solidFill>
            </a:endParaRPr>
          </a:p>
        </p:txBody>
      </p:sp>
      <p:pic>
        <p:nvPicPr>
          <p:cNvPr id="330756" name="Immagine 7" descr="nuovo-modo.png"/>
          <p:cNvPicPr>
            <a:picLocks noChangeAspect="1"/>
          </p:cNvPicPr>
          <p:nvPr/>
        </p:nvPicPr>
        <p:blipFill>
          <a:blip r:embed="rId3" cstate="print"/>
          <a:srcRect/>
          <a:stretch>
            <a:fillRect/>
          </a:stretch>
        </p:blipFill>
        <p:spPr bwMode="auto">
          <a:xfrm>
            <a:off x="6443663" y="1025525"/>
            <a:ext cx="2176462" cy="398463"/>
          </a:xfrm>
          <a:prstGeom prst="rect">
            <a:avLst/>
          </a:prstGeom>
          <a:noFill/>
          <a:ln w="9525">
            <a:noFill/>
            <a:miter lim="800000"/>
            <a:headEnd/>
            <a:tailEnd/>
          </a:ln>
        </p:spPr>
      </p:pic>
      <p:pic>
        <p:nvPicPr>
          <p:cNvPr id="330757" name="Picture 2"/>
          <p:cNvPicPr>
            <a:picLocks noChangeAspect="1" noChangeArrowheads="1"/>
          </p:cNvPicPr>
          <p:nvPr/>
        </p:nvPicPr>
        <p:blipFill>
          <a:blip r:embed="rId4" cstate="print"/>
          <a:srcRect/>
          <a:stretch>
            <a:fillRect/>
          </a:stretch>
        </p:blipFill>
        <p:spPr bwMode="auto">
          <a:xfrm>
            <a:off x="774700" y="1854200"/>
            <a:ext cx="7594600" cy="3155950"/>
          </a:xfrm>
          <a:prstGeom prst="rect">
            <a:avLst/>
          </a:prstGeom>
          <a:noFill/>
          <a:ln w="9525">
            <a:noFill/>
            <a:miter lim="800000"/>
            <a:headEnd/>
            <a:tailEnd/>
          </a:ln>
        </p:spPr>
      </p:pic>
      <p:pic>
        <p:nvPicPr>
          <p:cNvPr id="330758" name="Immagine 7" descr="le-opportunità.png"/>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9A5B1285-A9B0-4127-B2D0-B236B6EAA954}" type="slidenum">
              <a:rPr lang="it-IT" smtClean="0"/>
              <a:pPr>
                <a:defRPr/>
              </a:pPr>
              <a:t>319</a:t>
            </a:fld>
            <a:endParaRPr lang="it-IT"/>
          </a:p>
        </p:txBody>
      </p:sp>
      <p:pic>
        <p:nvPicPr>
          <p:cNvPr id="33178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31781"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pic>
        <p:nvPicPr>
          <p:cNvPr id="331782" name="image2.jpeg"/>
          <p:cNvPicPr>
            <a:picLocks noChangeAspect="1" noChangeArrowheads="1"/>
          </p:cNvPicPr>
          <p:nvPr/>
        </p:nvPicPr>
        <p:blipFill>
          <a:blip r:embed="rId5" cstate="print"/>
          <a:srcRect/>
          <a:stretch>
            <a:fillRect/>
          </a:stretch>
        </p:blipFill>
        <p:spPr bwMode="auto">
          <a:xfrm>
            <a:off x="838200" y="1989138"/>
            <a:ext cx="6792913" cy="4822825"/>
          </a:xfrm>
          <a:prstGeom prst="rect">
            <a:avLst/>
          </a:prstGeom>
          <a:noFill/>
          <a:ln w="9525">
            <a:noFill/>
            <a:miter lim="800000"/>
            <a:headEnd/>
            <a:tailEnd/>
          </a:ln>
        </p:spPr>
      </p:pic>
      <p:sp>
        <p:nvSpPr>
          <p:cNvPr id="331783" name="Rettangolo 2"/>
          <p:cNvSpPr>
            <a:spLocks noChangeArrowheads="1"/>
          </p:cNvSpPr>
          <p:nvPr/>
        </p:nvSpPr>
        <p:spPr bwMode="auto">
          <a:xfrm>
            <a:off x="763588" y="1506538"/>
            <a:ext cx="6902450" cy="369887"/>
          </a:xfrm>
          <a:prstGeom prst="rect">
            <a:avLst/>
          </a:prstGeom>
          <a:noFill/>
          <a:ln w="9525">
            <a:noFill/>
            <a:miter lim="800000"/>
            <a:headEnd/>
            <a:tailEnd/>
          </a:ln>
        </p:spPr>
        <p:txBody>
          <a:bodyPr>
            <a:spAutoFit/>
          </a:bodyPr>
          <a:lstStyle/>
          <a:p>
            <a:r>
              <a:rPr lang="it-IT" altLang="it-IT">
                <a:solidFill>
                  <a:schemeClr val="bg1"/>
                </a:solidFill>
              </a:rPr>
              <a:t>Il caso di un lavoratore subordinato con accantonamento del TFR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0782AC7-BF8C-4B2A-9FA1-F69A8AB425FB}" type="slidenum">
              <a:rPr lang="it-IT" smtClean="0"/>
              <a:pPr>
                <a:defRPr/>
              </a:pPr>
              <a:t>32</a:t>
            </a:fld>
            <a:endParaRPr lang="it-IT"/>
          </a:p>
        </p:txBody>
      </p:sp>
      <p:pic>
        <p:nvPicPr>
          <p:cNvPr id="5325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700213"/>
            <a:ext cx="8151812" cy="4608512"/>
          </a:xfrm>
          <a:prstGeom prst="rect">
            <a:avLst/>
          </a:prstGeom>
          <a:ln>
            <a:solidFill>
              <a:srgbClr val="1F497D">
                <a:lumMod val="20000"/>
                <a:lumOff val="80000"/>
              </a:srgbClr>
            </a:solidFill>
          </a:ln>
        </p:spPr>
        <p:txBody>
          <a:bodyPr>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In tema di adeguamento della retribuzione ai sensi dell’art. 36 </a:t>
            </a:r>
            <a:r>
              <a:rPr lang="it-IT" sz="2000" dirty="0" err="1">
                <a:solidFill>
                  <a:sysClr val="windowText" lastClr="000000"/>
                </a:solidFill>
              </a:rPr>
              <a:t>Cost</a:t>
            </a:r>
            <a:r>
              <a:rPr lang="it-IT" sz="2000" dirty="0">
                <a:solidFill>
                  <a:sysClr val="windowText" lastClr="000000"/>
                </a:solidFill>
              </a:rPr>
              <a:t>., il giudice del merito, il quale assuma come criterio orientativo un contratto collettivo non vincolante per le parti, </a:t>
            </a:r>
            <a:r>
              <a:rPr lang="it-IT" sz="2000" b="1" dirty="0">
                <a:solidFill>
                  <a:sysClr val="windowText" lastClr="000000"/>
                </a:solidFill>
              </a:rPr>
              <a:t>non può fare riferimento a tutti gli elementi e gli istituti retributivi che concorrono a formare il complessivo trattamento economico, </a:t>
            </a:r>
            <a:r>
              <a:rPr lang="it-IT" sz="2000" dirty="0">
                <a:solidFill>
                  <a:sysClr val="windowText" lastClr="000000"/>
                </a:solidFill>
              </a:rPr>
              <a:t>ma deve  limitarsi alla </a:t>
            </a:r>
            <a:r>
              <a:rPr lang="it-IT" sz="2000" b="1" dirty="0">
                <a:solidFill>
                  <a:sysClr val="windowText" lastClr="000000"/>
                </a:solidFill>
              </a:rPr>
              <a:t>retribuzione minima tabellare </a:t>
            </a:r>
            <a:r>
              <a:rPr lang="it-IT" sz="2000" dirty="0">
                <a:solidFill>
                  <a:sysClr val="windowText" lastClr="000000"/>
                </a:solidFill>
              </a:rPr>
              <a:t>con esclusione degli istituti retributivi legati all’autonomia contrattuale, come la quattordicesima mensilità, le maggiorazioni per lavoro notturno, festivo e domenicale.</a:t>
            </a:r>
          </a:p>
          <a:p>
            <a:pPr marL="342900" indent="-342900" algn="just" fontAlgn="auto">
              <a:spcAft>
                <a:spcPts val="0"/>
              </a:spcAft>
              <a:buFont typeface="Arial" panose="020B0604020202020204" pitchFamily="34" charset="0"/>
              <a:buChar char="•"/>
              <a:defRPr/>
            </a:pPr>
            <a:endParaRPr lang="it-IT" sz="2000" dirty="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Vi rientra invece la tredicesima come rientrante nel concetto quantitativo di retribuzione sufficiente</a:t>
            </a:r>
          </a:p>
          <a:p>
            <a:pPr marL="342900" indent="-342900" algn="just" fontAlgn="auto">
              <a:spcAft>
                <a:spcPts val="0"/>
              </a:spcAft>
              <a:buFont typeface="Arial" panose="020B0604020202020204" pitchFamily="34" charset="0"/>
              <a:buChar char="•"/>
              <a:defRPr/>
            </a:pPr>
            <a:endParaRPr lang="it-IT" sz="2000" b="1" dirty="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b="1" dirty="0">
                <a:solidFill>
                  <a:sysClr val="windowText" lastClr="000000"/>
                </a:solidFill>
              </a:rPr>
              <a:t>V. Sentenza 24092 del 13/11/2009</a:t>
            </a:r>
          </a:p>
          <a:p>
            <a:pPr marL="342900" indent="-342900" algn="just" fontAlgn="auto">
              <a:spcAft>
                <a:spcPts val="0"/>
              </a:spcAft>
              <a:buFont typeface="Arial" panose="020B0604020202020204" pitchFamily="34" charset="0"/>
              <a:buChar char="•"/>
              <a:defRPr/>
            </a:pPr>
            <a:endParaRPr lang="it-IT" sz="2000" b="1" dirty="0">
              <a:solidFill>
                <a:sysClr val="windowText" lastClr="000000"/>
              </a:solidFill>
            </a:endParaRPr>
          </a:p>
          <a:p>
            <a:pPr algn="just" fontAlgn="auto">
              <a:spcAft>
                <a:spcPts val="0"/>
              </a:spcAft>
              <a:defRPr/>
            </a:pPr>
            <a:endParaRPr lang="it-IT" sz="1600" b="1" dirty="0" smtClean="0">
              <a:solidFill>
                <a:sysClr val="windowText" lastClr="000000"/>
              </a:solidFill>
            </a:endParaRPr>
          </a:p>
          <a:p>
            <a:pPr algn="just" fontAlgn="auto">
              <a:spcAft>
                <a:spcPts val="0"/>
              </a:spcAft>
              <a:defRPr/>
            </a:pPr>
            <a:endParaRPr lang="it-IT" sz="2000" dirty="0" smtClean="0">
              <a:solidFill>
                <a:sysClr val="windowText" lastClr="000000"/>
              </a:solidFill>
            </a:endParaRPr>
          </a:p>
          <a:p>
            <a:pPr algn="just" fontAlgn="auto">
              <a:spcAft>
                <a:spcPts val="0"/>
              </a:spcAft>
              <a:defRPr/>
            </a:pPr>
            <a:endParaRPr lang="it-IT" sz="2400" b="1" dirty="0" smtClean="0">
              <a:solidFill>
                <a:sysClr val="windowText" lastClr="000000"/>
              </a:solidFill>
            </a:endParaRPr>
          </a:p>
          <a:p>
            <a:pPr algn="just" fontAlgn="auto">
              <a:spcAft>
                <a:spcPts val="0"/>
              </a:spcAft>
              <a:defRPr/>
            </a:pPr>
            <a:endParaRPr lang="it-IT" sz="2400" dirty="0" smtClean="0">
              <a:solidFill>
                <a:sysClr val="windowText" lastClr="000000"/>
              </a:solidFill>
            </a:endParaRPr>
          </a:p>
          <a:p>
            <a:pPr algn="just" fontAlgn="auto">
              <a:spcAft>
                <a:spcPts val="0"/>
              </a:spcAft>
              <a:defRPr/>
            </a:pPr>
            <a:endParaRPr lang="it-IT" sz="2400" dirty="0">
              <a:solidFill>
                <a:sysClr val="windowText" lastClr="000000"/>
              </a:solidFill>
            </a:endParaRPr>
          </a:p>
        </p:txBody>
      </p:sp>
      <p:pic>
        <p:nvPicPr>
          <p:cNvPr id="5325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Immagine 8" descr="logo.png"/>
          <p:cNvPicPr>
            <a:picLocks noChangeAspect="1"/>
          </p:cNvPicPr>
          <p:nvPr/>
        </p:nvPicPr>
        <p:blipFill>
          <a:blip r:embed="rId2" cstate="print"/>
          <a:srcRect/>
          <a:stretch>
            <a:fillRect/>
          </a:stretch>
        </p:blipFill>
        <p:spPr bwMode="auto">
          <a:xfrm>
            <a:off x="309563" y="61913"/>
            <a:ext cx="1036637" cy="1225550"/>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0944F7C6-6174-409C-BE7D-DEAE53298C05}" type="slidenum">
              <a:rPr lang="it-IT" smtClean="0"/>
              <a:pPr>
                <a:defRPr/>
              </a:pPr>
              <a:t>320</a:t>
            </a:fld>
            <a:endParaRPr lang="it-IT"/>
          </a:p>
        </p:txBody>
      </p:sp>
      <p:pic>
        <p:nvPicPr>
          <p:cNvPr id="332804" name="Immagine 7" descr="nuovo-modo.png"/>
          <p:cNvPicPr>
            <a:picLocks noChangeAspect="1"/>
          </p:cNvPicPr>
          <p:nvPr/>
        </p:nvPicPr>
        <p:blipFill>
          <a:blip r:embed="rId3" cstate="print"/>
          <a:srcRect/>
          <a:stretch>
            <a:fillRect/>
          </a:stretch>
        </p:blipFill>
        <p:spPr bwMode="auto">
          <a:xfrm>
            <a:off x="6659563" y="474663"/>
            <a:ext cx="2176462" cy="398462"/>
          </a:xfrm>
          <a:prstGeom prst="rect">
            <a:avLst/>
          </a:prstGeom>
          <a:noFill/>
          <a:ln w="9525">
            <a:noFill/>
            <a:miter lim="800000"/>
            <a:headEnd/>
            <a:tailEnd/>
          </a:ln>
        </p:spPr>
      </p:pic>
      <p:pic>
        <p:nvPicPr>
          <p:cNvPr id="332805" name="Immagine 7" descr="le-opportunità.png"/>
          <p:cNvPicPr>
            <a:picLocks noChangeAspect="1"/>
          </p:cNvPicPr>
          <p:nvPr/>
        </p:nvPicPr>
        <p:blipFill>
          <a:blip r:embed="rId4" cstate="print"/>
          <a:srcRect/>
          <a:stretch>
            <a:fillRect/>
          </a:stretch>
        </p:blipFill>
        <p:spPr bwMode="auto">
          <a:xfrm>
            <a:off x="1762125" y="174625"/>
            <a:ext cx="4524375" cy="1000125"/>
          </a:xfrm>
          <a:prstGeom prst="rect">
            <a:avLst/>
          </a:prstGeom>
          <a:noFill/>
          <a:ln w="9525">
            <a:noFill/>
            <a:miter lim="800000"/>
            <a:headEnd/>
            <a:tailEnd/>
          </a:ln>
        </p:spPr>
      </p:pic>
      <p:sp>
        <p:nvSpPr>
          <p:cNvPr id="332806" name="Rettangolo 2"/>
          <p:cNvSpPr>
            <a:spLocks noChangeArrowheads="1"/>
          </p:cNvSpPr>
          <p:nvPr/>
        </p:nvSpPr>
        <p:spPr bwMode="auto">
          <a:xfrm>
            <a:off x="612775" y="1101725"/>
            <a:ext cx="7704138" cy="369888"/>
          </a:xfrm>
          <a:prstGeom prst="rect">
            <a:avLst/>
          </a:prstGeom>
          <a:noFill/>
          <a:ln w="9525">
            <a:noFill/>
            <a:miter lim="800000"/>
            <a:headEnd/>
            <a:tailEnd/>
          </a:ln>
        </p:spPr>
        <p:txBody>
          <a:bodyPr>
            <a:spAutoFit/>
          </a:bodyPr>
          <a:lstStyle/>
          <a:p>
            <a:r>
              <a:rPr lang="it-IT" altLang="it-IT">
                <a:solidFill>
                  <a:schemeClr val="bg1"/>
                </a:solidFill>
              </a:rPr>
              <a:t>Il caso di un lavoratore subordinato con liquidazione mensile della Qu.I.R</a:t>
            </a:r>
          </a:p>
        </p:txBody>
      </p:sp>
      <p:pic>
        <p:nvPicPr>
          <p:cNvPr id="332807" name="image3.jpeg"/>
          <p:cNvPicPr>
            <a:picLocks noChangeAspect="1" noChangeArrowheads="1"/>
          </p:cNvPicPr>
          <p:nvPr/>
        </p:nvPicPr>
        <p:blipFill>
          <a:blip r:embed="rId5" cstate="print"/>
          <a:srcRect/>
          <a:stretch>
            <a:fillRect/>
          </a:stretch>
        </p:blipFill>
        <p:spPr bwMode="auto">
          <a:xfrm>
            <a:off x="827088" y="1506538"/>
            <a:ext cx="7489825" cy="535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F75C826-81D5-4689-A0AA-2DB4EA6A43CF}" type="slidenum">
              <a:rPr lang="it-IT" smtClean="0">
                <a:solidFill>
                  <a:prstClr val="white">
                    <a:tint val="75000"/>
                  </a:prstClr>
                </a:solidFill>
              </a:rPr>
              <a:pPr>
                <a:defRPr/>
              </a:pPr>
              <a:t>321</a:t>
            </a:fld>
            <a:endParaRPr lang="it-IT">
              <a:solidFill>
                <a:prstClr val="white">
                  <a:tint val="75000"/>
                </a:prstClr>
              </a:solidFill>
            </a:endParaRPr>
          </a:p>
        </p:txBody>
      </p:sp>
      <p:pic>
        <p:nvPicPr>
          <p:cNvPr id="33382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33829"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
        <p:nvSpPr>
          <p:cNvPr id="5" name="Rettangolo 4"/>
          <p:cNvSpPr/>
          <p:nvPr/>
        </p:nvSpPr>
        <p:spPr>
          <a:xfrm>
            <a:off x="900113" y="2076450"/>
            <a:ext cx="7272337" cy="800100"/>
          </a:xfrm>
          <a:prstGeom prst="rect">
            <a:avLst/>
          </a:prstGeom>
        </p:spPr>
        <p:txBody>
          <a:bodyPr>
            <a:spAutoFit/>
          </a:bodyPr>
          <a:lstStyle/>
          <a:p>
            <a:pPr marL="301625" algn="ctr">
              <a:spcBef>
                <a:spcPts val="510"/>
              </a:spcBef>
              <a:spcAft>
                <a:spcPts val="0"/>
              </a:spcAft>
              <a:defRPr/>
            </a:pPr>
            <a:r>
              <a:rPr lang="it-IT" b="1" spc="10" dirty="0">
                <a:solidFill>
                  <a:schemeClr val="bg1"/>
                </a:solidFill>
                <a:latin typeface="Calibri"/>
                <a:ea typeface="Calibri"/>
                <a:cs typeface="Times New Roman"/>
              </a:rPr>
              <a:t>Prospetto</a:t>
            </a:r>
            <a:r>
              <a:rPr lang="it-IT" b="1" spc="30" dirty="0">
                <a:solidFill>
                  <a:schemeClr val="bg1"/>
                </a:solidFill>
                <a:latin typeface="Calibri"/>
                <a:ea typeface="Calibri"/>
                <a:cs typeface="Times New Roman"/>
              </a:rPr>
              <a:t> </a:t>
            </a:r>
            <a:r>
              <a:rPr lang="it-IT" b="1" spc="15" dirty="0">
                <a:solidFill>
                  <a:schemeClr val="bg1"/>
                </a:solidFill>
                <a:latin typeface="Calibri"/>
                <a:ea typeface="Calibri"/>
                <a:cs typeface="Times New Roman"/>
              </a:rPr>
              <a:t>oneri</a:t>
            </a:r>
            <a:r>
              <a:rPr lang="it-IT" b="1" spc="35" dirty="0">
                <a:solidFill>
                  <a:schemeClr val="bg1"/>
                </a:solidFill>
                <a:latin typeface="Calibri"/>
                <a:ea typeface="Calibri"/>
                <a:cs typeface="Times New Roman"/>
              </a:rPr>
              <a:t> </a:t>
            </a:r>
            <a:r>
              <a:rPr lang="it-IT" b="1" spc="5" dirty="0">
                <a:solidFill>
                  <a:schemeClr val="bg1"/>
                </a:solidFill>
                <a:latin typeface="Calibri"/>
                <a:ea typeface="Calibri"/>
                <a:cs typeface="Times New Roman"/>
              </a:rPr>
              <a:t>di</a:t>
            </a:r>
            <a:r>
              <a:rPr lang="it-IT" b="1" spc="35" dirty="0">
                <a:solidFill>
                  <a:schemeClr val="bg1"/>
                </a:solidFill>
                <a:latin typeface="Calibri"/>
                <a:ea typeface="Calibri"/>
                <a:cs typeface="Times New Roman"/>
              </a:rPr>
              <a:t> </a:t>
            </a:r>
            <a:r>
              <a:rPr lang="it-IT" b="1" spc="15" dirty="0">
                <a:solidFill>
                  <a:schemeClr val="bg1"/>
                </a:solidFill>
                <a:latin typeface="Calibri"/>
                <a:ea typeface="Calibri"/>
                <a:cs typeface="Times New Roman"/>
              </a:rPr>
              <a:t>competenza</a:t>
            </a:r>
            <a:r>
              <a:rPr lang="it-IT" b="1" spc="35" dirty="0">
                <a:solidFill>
                  <a:schemeClr val="bg1"/>
                </a:solidFill>
                <a:latin typeface="Calibri"/>
                <a:ea typeface="Calibri"/>
                <a:cs typeface="Times New Roman"/>
              </a:rPr>
              <a:t> </a:t>
            </a:r>
            <a:r>
              <a:rPr lang="it-IT" b="1" spc="10" dirty="0">
                <a:solidFill>
                  <a:schemeClr val="bg1"/>
                </a:solidFill>
                <a:latin typeface="Calibri"/>
                <a:ea typeface="Calibri"/>
                <a:cs typeface="Times New Roman"/>
              </a:rPr>
              <a:t>del</a:t>
            </a:r>
            <a:r>
              <a:rPr lang="it-IT" b="1" spc="35" dirty="0">
                <a:solidFill>
                  <a:schemeClr val="bg1"/>
                </a:solidFill>
                <a:latin typeface="Calibri"/>
                <a:ea typeface="Calibri"/>
                <a:cs typeface="Times New Roman"/>
              </a:rPr>
              <a:t> </a:t>
            </a:r>
            <a:r>
              <a:rPr lang="it-IT" b="1" spc="15" dirty="0">
                <a:solidFill>
                  <a:schemeClr val="bg1"/>
                </a:solidFill>
                <a:latin typeface="Calibri"/>
                <a:ea typeface="Calibri"/>
                <a:cs typeface="Times New Roman"/>
              </a:rPr>
              <a:t>datore</a:t>
            </a:r>
            <a:r>
              <a:rPr lang="it-IT" b="1" spc="35" dirty="0">
                <a:solidFill>
                  <a:schemeClr val="bg1"/>
                </a:solidFill>
                <a:latin typeface="Calibri"/>
                <a:ea typeface="Calibri"/>
                <a:cs typeface="Times New Roman"/>
              </a:rPr>
              <a:t> </a:t>
            </a:r>
            <a:r>
              <a:rPr lang="it-IT" b="1" spc="5" dirty="0">
                <a:solidFill>
                  <a:schemeClr val="bg1"/>
                </a:solidFill>
                <a:latin typeface="Calibri"/>
                <a:ea typeface="Calibri"/>
                <a:cs typeface="Times New Roman"/>
              </a:rPr>
              <a:t>di</a:t>
            </a:r>
            <a:r>
              <a:rPr lang="it-IT" b="1" spc="35" dirty="0">
                <a:solidFill>
                  <a:schemeClr val="bg1"/>
                </a:solidFill>
                <a:latin typeface="Calibri"/>
                <a:ea typeface="Calibri"/>
                <a:cs typeface="Times New Roman"/>
              </a:rPr>
              <a:t> </a:t>
            </a:r>
            <a:r>
              <a:rPr lang="it-IT" b="1" spc="5" dirty="0">
                <a:solidFill>
                  <a:schemeClr val="bg1"/>
                </a:solidFill>
                <a:latin typeface="Calibri"/>
                <a:ea typeface="Calibri"/>
                <a:cs typeface="Times New Roman"/>
              </a:rPr>
              <a:t>lav</a:t>
            </a:r>
            <a:r>
              <a:rPr lang="it-IT" b="1" spc="10" dirty="0">
                <a:solidFill>
                  <a:schemeClr val="bg1"/>
                </a:solidFill>
                <a:latin typeface="Calibri"/>
                <a:ea typeface="Calibri"/>
                <a:cs typeface="Times New Roman"/>
              </a:rPr>
              <a:t>oro</a:t>
            </a:r>
            <a:r>
              <a:rPr lang="it-IT" b="1" spc="35" dirty="0">
                <a:solidFill>
                  <a:schemeClr val="bg1"/>
                </a:solidFill>
                <a:latin typeface="Calibri"/>
                <a:ea typeface="Calibri"/>
                <a:cs typeface="Times New Roman"/>
              </a:rPr>
              <a:t> </a:t>
            </a:r>
            <a:r>
              <a:rPr lang="it-IT" b="1" dirty="0">
                <a:solidFill>
                  <a:schemeClr val="bg1"/>
                </a:solidFill>
                <a:latin typeface="Calibri"/>
                <a:ea typeface="Calibri"/>
                <a:cs typeface="Times New Roman"/>
              </a:rPr>
              <a:t>a</a:t>
            </a:r>
            <a:r>
              <a:rPr lang="it-IT" b="1" spc="35" dirty="0">
                <a:solidFill>
                  <a:schemeClr val="bg1"/>
                </a:solidFill>
                <a:latin typeface="Calibri"/>
                <a:ea typeface="Calibri"/>
                <a:cs typeface="Times New Roman"/>
              </a:rPr>
              <a:t> </a:t>
            </a:r>
            <a:r>
              <a:rPr lang="it-IT" b="1" spc="10" dirty="0">
                <a:solidFill>
                  <a:schemeClr val="bg1"/>
                </a:solidFill>
                <a:latin typeface="Calibri"/>
                <a:ea typeface="Calibri"/>
                <a:cs typeface="Times New Roman"/>
              </a:rPr>
              <a:t>fronte</a:t>
            </a:r>
            <a:r>
              <a:rPr lang="it-IT" b="1" spc="35" dirty="0">
                <a:solidFill>
                  <a:schemeClr val="bg1"/>
                </a:solidFill>
                <a:latin typeface="Calibri"/>
                <a:ea typeface="Calibri"/>
                <a:cs typeface="Times New Roman"/>
              </a:rPr>
              <a:t> </a:t>
            </a:r>
            <a:r>
              <a:rPr lang="it-IT" b="1" spc="10" dirty="0">
                <a:solidFill>
                  <a:schemeClr val="bg1"/>
                </a:solidFill>
                <a:latin typeface="Calibri"/>
                <a:ea typeface="Calibri"/>
                <a:cs typeface="Times New Roman"/>
              </a:rPr>
              <a:t>della</a:t>
            </a:r>
            <a:r>
              <a:rPr lang="it-IT" b="1" spc="30" dirty="0">
                <a:solidFill>
                  <a:schemeClr val="bg1"/>
                </a:solidFill>
                <a:latin typeface="Calibri"/>
                <a:ea typeface="Calibri"/>
                <a:cs typeface="Times New Roman"/>
              </a:rPr>
              <a:t> </a:t>
            </a:r>
            <a:r>
              <a:rPr lang="it-IT" b="1" spc="10" dirty="0">
                <a:solidFill>
                  <a:schemeClr val="bg1"/>
                </a:solidFill>
                <a:latin typeface="Calibri"/>
                <a:ea typeface="Calibri"/>
                <a:cs typeface="Times New Roman"/>
              </a:rPr>
              <a:t>richiesta</a:t>
            </a:r>
            <a:r>
              <a:rPr lang="it-IT" b="1" spc="35" dirty="0">
                <a:solidFill>
                  <a:schemeClr val="bg1"/>
                </a:solidFill>
                <a:latin typeface="Calibri"/>
                <a:ea typeface="Calibri"/>
                <a:cs typeface="Times New Roman"/>
              </a:rPr>
              <a:t> </a:t>
            </a:r>
            <a:r>
              <a:rPr lang="it-IT" b="1" spc="5" dirty="0">
                <a:solidFill>
                  <a:schemeClr val="bg1"/>
                </a:solidFill>
                <a:latin typeface="Calibri"/>
                <a:ea typeface="Calibri"/>
                <a:cs typeface="Times New Roman"/>
              </a:rPr>
              <a:t>di</a:t>
            </a:r>
            <a:r>
              <a:rPr lang="it-IT" b="1" spc="35" dirty="0">
                <a:solidFill>
                  <a:schemeClr val="bg1"/>
                </a:solidFill>
                <a:latin typeface="Calibri"/>
                <a:ea typeface="Calibri"/>
                <a:cs typeface="Times New Roman"/>
              </a:rPr>
              <a:t> </a:t>
            </a:r>
            <a:r>
              <a:rPr lang="it-IT" b="1" spc="10" dirty="0">
                <a:solidFill>
                  <a:schemeClr val="bg1"/>
                </a:solidFill>
                <a:latin typeface="Calibri"/>
                <a:ea typeface="Calibri"/>
                <a:cs typeface="Times New Roman"/>
              </a:rPr>
              <a:t>liquidazione</a:t>
            </a:r>
            <a:r>
              <a:rPr lang="it-IT" b="1" spc="35" dirty="0">
                <a:solidFill>
                  <a:schemeClr val="bg1"/>
                </a:solidFill>
                <a:latin typeface="Calibri"/>
                <a:ea typeface="Calibri"/>
                <a:cs typeface="Times New Roman"/>
              </a:rPr>
              <a:t> </a:t>
            </a:r>
            <a:r>
              <a:rPr lang="it-IT" b="1" spc="10" dirty="0">
                <a:solidFill>
                  <a:schemeClr val="bg1"/>
                </a:solidFill>
                <a:latin typeface="Calibri"/>
                <a:ea typeface="Calibri"/>
                <a:cs typeface="Times New Roman"/>
              </a:rPr>
              <a:t>mensile</a:t>
            </a:r>
            <a:r>
              <a:rPr lang="it-IT" b="1" spc="35" dirty="0">
                <a:solidFill>
                  <a:schemeClr val="bg1"/>
                </a:solidFill>
                <a:latin typeface="Calibri"/>
                <a:ea typeface="Calibri"/>
                <a:cs typeface="Times New Roman"/>
              </a:rPr>
              <a:t> </a:t>
            </a:r>
            <a:r>
              <a:rPr lang="it-IT" b="1" spc="10" dirty="0">
                <a:solidFill>
                  <a:schemeClr val="bg1"/>
                </a:solidFill>
                <a:latin typeface="Calibri"/>
                <a:ea typeface="Calibri"/>
                <a:cs typeface="Times New Roman"/>
              </a:rPr>
              <a:t>del</a:t>
            </a:r>
            <a:r>
              <a:rPr lang="it-IT" b="1" spc="5" dirty="0">
                <a:solidFill>
                  <a:schemeClr val="bg1"/>
                </a:solidFill>
                <a:latin typeface="Calibri"/>
                <a:ea typeface="Calibri"/>
                <a:cs typeface="Times New Roman"/>
              </a:rPr>
              <a:t> </a:t>
            </a:r>
            <a:r>
              <a:rPr lang="it-IT" b="1" spc="15" dirty="0">
                <a:solidFill>
                  <a:schemeClr val="bg1"/>
                </a:solidFill>
                <a:latin typeface="Calibri"/>
                <a:ea typeface="Calibri"/>
                <a:cs typeface="Times New Roman"/>
              </a:rPr>
              <a:t>TFR</a:t>
            </a:r>
            <a:endParaRPr lang="it-IT" sz="2800" dirty="0">
              <a:solidFill>
                <a:schemeClr val="bg1"/>
              </a:solidFill>
              <a:latin typeface="Calibri"/>
              <a:ea typeface="Calibri"/>
              <a:cs typeface="Times New Roman"/>
            </a:endParaRPr>
          </a:p>
        </p:txBody>
      </p:sp>
      <p:pic>
        <p:nvPicPr>
          <p:cNvPr id="333831" name="Picture 4"/>
          <p:cNvPicPr>
            <a:picLocks noChangeAspect="1" noChangeArrowheads="1"/>
          </p:cNvPicPr>
          <p:nvPr/>
        </p:nvPicPr>
        <p:blipFill>
          <a:blip r:embed="rId5" cstate="print"/>
          <a:srcRect/>
          <a:stretch>
            <a:fillRect/>
          </a:stretch>
        </p:blipFill>
        <p:spPr bwMode="auto">
          <a:xfrm>
            <a:off x="0" y="2903538"/>
            <a:ext cx="91440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0" name="Immagine 8" descr="logo.png"/>
          <p:cNvPicPr>
            <a:picLocks noChangeAspect="1"/>
          </p:cNvPicPr>
          <p:nvPr/>
        </p:nvPicPr>
        <p:blipFill>
          <a:blip r:embed="rId2" cstate="print"/>
          <a:srcRect/>
          <a:stretch>
            <a:fillRect/>
          </a:stretch>
        </p:blipFill>
        <p:spPr bwMode="auto">
          <a:xfrm>
            <a:off x="309563" y="61913"/>
            <a:ext cx="1036637" cy="1225550"/>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8CFA423-869C-4B64-8523-73302C1ADB57}" type="slidenum">
              <a:rPr lang="it-IT" smtClean="0">
                <a:solidFill>
                  <a:prstClr val="white">
                    <a:tint val="75000"/>
                  </a:prstClr>
                </a:solidFill>
              </a:rPr>
              <a:pPr>
                <a:defRPr/>
              </a:pPr>
              <a:t>322</a:t>
            </a:fld>
            <a:endParaRPr lang="it-IT">
              <a:solidFill>
                <a:prstClr val="white">
                  <a:tint val="75000"/>
                </a:prstClr>
              </a:solidFill>
            </a:endParaRPr>
          </a:p>
        </p:txBody>
      </p:sp>
      <p:pic>
        <p:nvPicPr>
          <p:cNvPr id="334852" name="Immagine 7" descr="nuovo-modo.png"/>
          <p:cNvPicPr>
            <a:picLocks noChangeAspect="1"/>
          </p:cNvPicPr>
          <p:nvPr/>
        </p:nvPicPr>
        <p:blipFill>
          <a:blip r:embed="rId3" cstate="print"/>
          <a:srcRect/>
          <a:stretch>
            <a:fillRect/>
          </a:stretch>
        </p:blipFill>
        <p:spPr bwMode="auto">
          <a:xfrm>
            <a:off x="6659563" y="474663"/>
            <a:ext cx="2176462" cy="398462"/>
          </a:xfrm>
          <a:prstGeom prst="rect">
            <a:avLst/>
          </a:prstGeom>
          <a:noFill/>
          <a:ln w="9525">
            <a:noFill/>
            <a:miter lim="800000"/>
            <a:headEnd/>
            <a:tailEnd/>
          </a:ln>
        </p:spPr>
      </p:pic>
      <p:pic>
        <p:nvPicPr>
          <p:cNvPr id="334853" name="Immagine 7" descr="le-opportunità.png"/>
          <p:cNvPicPr>
            <a:picLocks noChangeAspect="1"/>
          </p:cNvPicPr>
          <p:nvPr/>
        </p:nvPicPr>
        <p:blipFill>
          <a:blip r:embed="rId4" cstate="print"/>
          <a:srcRect/>
          <a:stretch>
            <a:fillRect/>
          </a:stretch>
        </p:blipFill>
        <p:spPr bwMode="auto">
          <a:xfrm>
            <a:off x="1762125" y="174625"/>
            <a:ext cx="4524375" cy="1000125"/>
          </a:xfrm>
          <a:prstGeom prst="rect">
            <a:avLst/>
          </a:prstGeom>
          <a:noFill/>
          <a:ln w="9525">
            <a:noFill/>
            <a:miter lim="800000"/>
            <a:headEnd/>
            <a:tailEnd/>
          </a:ln>
        </p:spPr>
      </p:pic>
      <p:sp>
        <p:nvSpPr>
          <p:cNvPr id="334854" name="Rettangolo 2"/>
          <p:cNvSpPr>
            <a:spLocks noChangeArrowheads="1"/>
          </p:cNvSpPr>
          <p:nvPr/>
        </p:nvSpPr>
        <p:spPr bwMode="auto">
          <a:xfrm>
            <a:off x="0" y="1193800"/>
            <a:ext cx="9144000" cy="369888"/>
          </a:xfrm>
          <a:prstGeom prst="rect">
            <a:avLst/>
          </a:prstGeom>
          <a:noFill/>
          <a:ln w="9525">
            <a:noFill/>
            <a:miter lim="800000"/>
            <a:headEnd/>
            <a:tailEnd/>
          </a:ln>
        </p:spPr>
        <p:txBody>
          <a:bodyPr>
            <a:spAutoFit/>
          </a:bodyPr>
          <a:lstStyle/>
          <a:p>
            <a:pPr algn="just"/>
            <a:r>
              <a:rPr lang="it-IT" altLang="it-IT">
                <a:solidFill>
                  <a:srgbClr val="000000"/>
                </a:solidFill>
              </a:rPr>
              <a:t>Caso di un lavoratore assunto ai sensi della L. 407/90, con liquidazione mensile del TFR</a:t>
            </a:r>
          </a:p>
        </p:txBody>
      </p:sp>
      <p:pic>
        <p:nvPicPr>
          <p:cNvPr id="334855" name="image4.jpeg"/>
          <p:cNvPicPr>
            <a:picLocks noChangeAspect="1" noChangeArrowheads="1"/>
          </p:cNvPicPr>
          <p:nvPr/>
        </p:nvPicPr>
        <p:blipFill>
          <a:blip r:embed="rId5" cstate="print"/>
          <a:srcRect/>
          <a:stretch>
            <a:fillRect/>
          </a:stretch>
        </p:blipFill>
        <p:spPr bwMode="auto">
          <a:xfrm>
            <a:off x="684213" y="1563688"/>
            <a:ext cx="7775575" cy="529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88AB191-6C0D-4799-904E-D3AF39566956}" type="slidenum">
              <a:rPr lang="it-IT" smtClean="0">
                <a:solidFill>
                  <a:prstClr val="white">
                    <a:tint val="75000"/>
                  </a:prstClr>
                </a:solidFill>
              </a:rPr>
              <a:pPr>
                <a:defRPr/>
              </a:pPr>
              <a:t>323</a:t>
            </a:fld>
            <a:endParaRPr lang="it-IT">
              <a:solidFill>
                <a:prstClr val="white">
                  <a:tint val="75000"/>
                </a:prstClr>
              </a:solidFill>
            </a:endParaRPr>
          </a:p>
        </p:txBody>
      </p:sp>
      <p:pic>
        <p:nvPicPr>
          <p:cNvPr id="33587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33587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
        <p:nvSpPr>
          <p:cNvPr id="5" name="Rettangolo 4"/>
          <p:cNvSpPr/>
          <p:nvPr/>
        </p:nvSpPr>
        <p:spPr>
          <a:xfrm>
            <a:off x="900113" y="2076450"/>
            <a:ext cx="7272337" cy="800100"/>
          </a:xfrm>
          <a:prstGeom prst="rect">
            <a:avLst/>
          </a:prstGeom>
        </p:spPr>
        <p:txBody>
          <a:bodyPr>
            <a:spAutoFit/>
          </a:bodyPr>
          <a:lstStyle/>
          <a:p>
            <a:pPr marL="301625" algn="ctr">
              <a:spcBef>
                <a:spcPts val="510"/>
              </a:spcBef>
              <a:spcAft>
                <a:spcPts val="0"/>
              </a:spcAft>
              <a:defRPr/>
            </a:pPr>
            <a:r>
              <a:rPr lang="it-IT" b="1" spc="10" dirty="0">
                <a:solidFill>
                  <a:prstClr val="black"/>
                </a:solidFill>
                <a:latin typeface="Calibri"/>
                <a:ea typeface="Calibri"/>
                <a:cs typeface="Times New Roman"/>
              </a:rPr>
              <a:t>Prospetto</a:t>
            </a:r>
            <a:r>
              <a:rPr lang="it-IT" b="1" spc="30" dirty="0">
                <a:solidFill>
                  <a:prstClr val="black"/>
                </a:solidFill>
                <a:latin typeface="Calibri"/>
                <a:ea typeface="Calibri"/>
                <a:cs typeface="Times New Roman"/>
              </a:rPr>
              <a:t> </a:t>
            </a:r>
            <a:r>
              <a:rPr lang="it-IT" b="1" spc="15" dirty="0">
                <a:solidFill>
                  <a:prstClr val="black"/>
                </a:solidFill>
                <a:latin typeface="Calibri"/>
                <a:ea typeface="Calibri"/>
                <a:cs typeface="Times New Roman"/>
              </a:rPr>
              <a:t>oneri</a:t>
            </a:r>
            <a:r>
              <a:rPr lang="it-IT" b="1" spc="35" dirty="0">
                <a:solidFill>
                  <a:prstClr val="black"/>
                </a:solidFill>
                <a:latin typeface="Calibri"/>
                <a:ea typeface="Calibri"/>
                <a:cs typeface="Times New Roman"/>
              </a:rPr>
              <a:t> </a:t>
            </a:r>
            <a:r>
              <a:rPr lang="it-IT" b="1" spc="5" dirty="0">
                <a:solidFill>
                  <a:prstClr val="black"/>
                </a:solidFill>
                <a:latin typeface="Calibri"/>
                <a:ea typeface="Calibri"/>
                <a:cs typeface="Times New Roman"/>
              </a:rPr>
              <a:t>di</a:t>
            </a:r>
            <a:r>
              <a:rPr lang="it-IT" b="1" spc="35" dirty="0">
                <a:solidFill>
                  <a:prstClr val="black"/>
                </a:solidFill>
                <a:latin typeface="Calibri"/>
                <a:ea typeface="Calibri"/>
                <a:cs typeface="Times New Roman"/>
              </a:rPr>
              <a:t> </a:t>
            </a:r>
            <a:r>
              <a:rPr lang="it-IT" b="1" spc="15" dirty="0">
                <a:solidFill>
                  <a:prstClr val="black"/>
                </a:solidFill>
                <a:latin typeface="Calibri"/>
                <a:ea typeface="Calibri"/>
                <a:cs typeface="Times New Roman"/>
              </a:rPr>
              <a:t>competenza</a:t>
            </a:r>
            <a:r>
              <a:rPr lang="it-IT" b="1" spc="35" dirty="0">
                <a:solidFill>
                  <a:prstClr val="black"/>
                </a:solidFill>
                <a:latin typeface="Calibri"/>
                <a:ea typeface="Calibri"/>
                <a:cs typeface="Times New Roman"/>
              </a:rPr>
              <a:t> </a:t>
            </a:r>
            <a:r>
              <a:rPr lang="it-IT" b="1" spc="10" dirty="0">
                <a:solidFill>
                  <a:prstClr val="black"/>
                </a:solidFill>
                <a:latin typeface="Calibri"/>
                <a:ea typeface="Calibri"/>
                <a:cs typeface="Times New Roman"/>
              </a:rPr>
              <a:t>del</a:t>
            </a:r>
            <a:r>
              <a:rPr lang="it-IT" b="1" spc="35" dirty="0">
                <a:solidFill>
                  <a:prstClr val="black"/>
                </a:solidFill>
                <a:latin typeface="Calibri"/>
                <a:ea typeface="Calibri"/>
                <a:cs typeface="Times New Roman"/>
              </a:rPr>
              <a:t> </a:t>
            </a:r>
            <a:r>
              <a:rPr lang="it-IT" b="1" spc="15" dirty="0">
                <a:solidFill>
                  <a:prstClr val="black"/>
                </a:solidFill>
                <a:latin typeface="Calibri"/>
                <a:ea typeface="Calibri"/>
                <a:cs typeface="Times New Roman"/>
              </a:rPr>
              <a:t>datore</a:t>
            </a:r>
            <a:r>
              <a:rPr lang="it-IT" b="1" spc="35" dirty="0">
                <a:solidFill>
                  <a:prstClr val="black"/>
                </a:solidFill>
                <a:latin typeface="Calibri"/>
                <a:ea typeface="Calibri"/>
                <a:cs typeface="Times New Roman"/>
              </a:rPr>
              <a:t> </a:t>
            </a:r>
            <a:r>
              <a:rPr lang="it-IT" b="1" spc="5" dirty="0">
                <a:solidFill>
                  <a:prstClr val="black"/>
                </a:solidFill>
                <a:latin typeface="Calibri"/>
                <a:ea typeface="Calibri"/>
                <a:cs typeface="Times New Roman"/>
              </a:rPr>
              <a:t>di</a:t>
            </a:r>
            <a:r>
              <a:rPr lang="it-IT" b="1" spc="35" dirty="0">
                <a:solidFill>
                  <a:prstClr val="black"/>
                </a:solidFill>
                <a:latin typeface="Calibri"/>
                <a:ea typeface="Calibri"/>
                <a:cs typeface="Times New Roman"/>
              </a:rPr>
              <a:t> </a:t>
            </a:r>
            <a:r>
              <a:rPr lang="it-IT" b="1" spc="5" dirty="0">
                <a:solidFill>
                  <a:prstClr val="black"/>
                </a:solidFill>
                <a:latin typeface="Calibri"/>
                <a:ea typeface="Calibri"/>
                <a:cs typeface="Times New Roman"/>
              </a:rPr>
              <a:t>lav</a:t>
            </a:r>
            <a:r>
              <a:rPr lang="it-IT" b="1" spc="10" dirty="0">
                <a:solidFill>
                  <a:prstClr val="black"/>
                </a:solidFill>
                <a:latin typeface="Calibri"/>
                <a:ea typeface="Calibri"/>
                <a:cs typeface="Times New Roman"/>
              </a:rPr>
              <a:t>oro</a:t>
            </a:r>
            <a:r>
              <a:rPr lang="it-IT" b="1" spc="35" dirty="0">
                <a:solidFill>
                  <a:prstClr val="black"/>
                </a:solidFill>
                <a:latin typeface="Calibri"/>
                <a:ea typeface="Calibri"/>
                <a:cs typeface="Times New Roman"/>
              </a:rPr>
              <a:t> </a:t>
            </a:r>
            <a:r>
              <a:rPr lang="it-IT" b="1" dirty="0">
                <a:solidFill>
                  <a:prstClr val="black"/>
                </a:solidFill>
                <a:latin typeface="Calibri"/>
                <a:ea typeface="Calibri"/>
                <a:cs typeface="Times New Roman"/>
              </a:rPr>
              <a:t>a</a:t>
            </a:r>
            <a:r>
              <a:rPr lang="it-IT" b="1" spc="35" dirty="0">
                <a:solidFill>
                  <a:prstClr val="black"/>
                </a:solidFill>
                <a:latin typeface="Calibri"/>
                <a:ea typeface="Calibri"/>
                <a:cs typeface="Times New Roman"/>
              </a:rPr>
              <a:t> </a:t>
            </a:r>
            <a:r>
              <a:rPr lang="it-IT" b="1" spc="10" dirty="0">
                <a:solidFill>
                  <a:prstClr val="black"/>
                </a:solidFill>
                <a:latin typeface="Calibri"/>
                <a:ea typeface="Calibri"/>
                <a:cs typeface="Times New Roman"/>
              </a:rPr>
              <a:t>fronte</a:t>
            </a:r>
            <a:r>
              <a:rPr lang="it-IT" b="1" spc="35" dirty="0">
                <a:solidFill>
                  <a:prstClr val="black"/>
                </a:solidFill>
                <a:latin typeface="Calibri"/>
                <a:ea typeface="Calibri"/>
                <a:cs typeface="Times New Roman"/>
              </a:rPr>
              <a:t> </a:t>
            </a:r>
            <a:r>
              <a:rPr lang="it-IT" b="1" spc="10" dirty="0">
                <a:solidFill>
                  <a:prstClr val="black"/>
                </a:solidFill>
                <a:latin typeface="Calibri"/>
                <a:ea typeface="Calibri"/>
                <a:cs typeface="Times New Roman"/>
              </a:rPr>
              <a:t>della</a:t>
            </a:r>
            <a:r>
              <a:rPr lang="it-IT" b="1" spc="30" dirty="0">
                <a:solidFill>
                  <a:prstClr val="black"/>
                </a:solidFill>
                <a:latin typeface="Calibri"/>
                <a:ea typeface="Calibri"/>
                <a:cs typeface="Times New Roman"/>
              </a:rPr>
              <a:t> </a:t>
            </a:r>
            <a:r>
              <a:rPr lang="it-IT" b="1" spc="10" dirty="0">
                <a:solidFill>
                  <a:prstClr val="black"/>
                </a:solidFill>
                <a:latin typeface="Calibri"/>
                <a:ea typeface="Calibri"/>
                <a:cs typeface="Times New Roman"/>
              </a:rPr>
              <a:t>richiesta</a:t>
            </a:r>
            <a:r>
              <a:rPr lang="it-IT" b="1" spc="35" dirty="0">
                <a:solidFill>
                  <a:prstClr val="black"/>
                </a:solidFill>
                <a:latin typeface="Calibri"/>
                <a:ea typeface="Calibri"/>
                <a:cs typeface="Times New Roman"/>
              </a:rPr>
              <a:t> </a:t>
            </a:r>
            <a:r>
              <a:rPr lang="it-IT" b="1" spc="5" dirty="0">
                <a:solidFill>
                  <a:prstClr val="black"/>
                </a:solidFill>
                <a:latin typeface="Calibri"/>
                <a:ea typeface="Calibri"/>
                <a:cs typeface="Times New Roman"/>
              </a:rPr>
              <a:t>di</a:t>
            </a:r>
            <a:r>
              <a:rPr lang="it-IT" b="1" spc="35" dirty="0">
                <a:solidFill>
                  <a:prstClr val="black"/>
                </a:solidFill>
                <a:latin typeface="Calibri"/>
                <a:ea typeface="Calibri"/>
                <a:cs typeface="Times New Roman"/>
              </a:rPr>
              <a:t> </a:t>
            </a:r>
            <a:r>
              <a:rPr lang="it-IT" b="1" spc="10" dirty="0">
                <a:solidFill>
                  <a:prstClr val="black"/>
                </a:solidFill>
                <a:latin typeface="Calibri"/>
                <a:ea typeface="Calibri"/>
                <a:cs typeface="Times New Roman"/>
              </a:rPr>
              <a:t>liquidazione</a:t>
            </a:r>
            <a:r>
              <a:rPr lang="it-IT" b="1" spc="35" dirty="0">
                <a:solidFill>
                  <a:prstClr val="black"/>
                </a:solidFill>
                <a:latin typeface="Calibri"/>
                <a:ea typeface="Calibri"/>
                <a:cs typeface="Times New Roman"/>
              </a:rPr>
              <a:t> </a:t>
            </a:r>
            <a:r>
              <a:rPr lang="it-IT" b="1" spc="10" dirty="0">
                <a:solidFill>
                  <a:prstClr val="black"/>
                </a:solidFill>
                <a:latin typeface="Calibri"/>
                <a:ea typeface="Calibri"/>
                <a:cs typeface="Times New Roman"/>
              </a:rPr>
              <a:t>mensile</a:t>
            </a:r>
            <a:r>
              <a:rPr lang="it-IT" b="1" spc="35" dirty="0">
                <a:solidFill>
                  <a:prstClr val="black"/>
                </a:solidFill>
                <a:latin typeface="Calibri"/>
                <a:ea typeface="Calibri"/>
                <a:cs typeface="Times New Roman"/>
              </a:rPr>
              <a:t> </a:t>
            </a:r>
            <a:r>
              <a:rPr lang="it-IT" b="1" spc="10" dirty="0">
                <a:solidFill>
                  <a:prstClr val="black"/>
                </a:solidFill>
                <a:latin typeface="Calibri"/>
                <a:ea typeface="Calibri"/>
                <a:cs typeface="Times New Roman"/>
              </a:rPr>
              <a:t>del</a:t>
            </a:r>
            <a:r>
              <a:rPr lang="it-IT" b="1" spc="5" dirty="0">
                <a:solidFill>
                  <a:prstClr val="black"/>
                </a:solidFill>
                <a:latin typeface="Calibri"/>
                <a:ea typeface="Calibri"/>
                <a:cs typeface="Times New Roman"/>
              </a:rPr>
              <a:t> </a:t>
            </a:r>
            <a:r>
              <a:rPr lang="it-IT" b="1" spc="15" dirty="0">
                <a:solidFill>
                  <a:prstClr val="black"/>
                </a:solidFill>
                <a:latin typeface="Calibri"/>
                <a:ea typeface="Calibri"/>
                <a:cs typeface="Times New Roman"/>
              </a:rPr>
              <a:t>TFR</a:t>
            </a:r>
            <a:endParaRPr lang="it-IT" sz="2800" dirty="0">
              <a:solidFill>
                <a:prstClr val="black"/>
              </a:solidFill>
              <a:latin typeface="Calibri"/>
              <a:ea typeface="Calibri"/>
              <a:cs typeface="Times New Roman"/>
            </a:endParaRPr>
          </a:p>
        </p:txBody>
      </p:sp>
      <p:pic>
        <p:nvPicPr>
          <p:cNvPr id="335879" name="Picture 2"/>
          <p:cNvPicPr>
            <a:picLocks noChangeAspect="1" noChangeArrowheads="1"/>
          </p:cNvPicPr>
          <p:nvPr/>
        </p:nvPicPr>
        <p:blipFill>
          <a:blip r:embed="rId5" cstate="print"/>
          <a:srcRect/>
          <a:stretch>
            <a:fillRect/>
          </a:stretch>
        </p:blipFill>
        <p:spPr bwMode="auto">
          <a:xfrm>
            <a:off x="0" y="3238500"/>
            <a:ext cx="9217025" cy="307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Immagine 8" descr="logo.png"/>
          <p:cNvPicPr>
            <a:picLocks noChangeAspect="1"/>
          </p:cNvPicPr>
          <p:nvPr/>
        </p:nvPicPr>
        <p:blipFill>
          <a:blip r:embed="rId2" cstate="print"/>
          <a:srcRect/>
          <a:stretch>
            <a:fillRect/>
          </a:stretch>
        </p:blipFill>
        <p:spPr bwMode="auto">
          <a:xfrm>
            <a:off x="309563" y="61913"/>
            <a:ext cx="1036637" cy="1225550"/>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9CF4C863-27D3-42F7-A74F-6F0FF5095080}" type="slidenum">
              <a:rPr lang="it-IT" smtClean="0">
                <a:solidFill>
                  <a:prstClr val="white">
                    <a:tint val="75000"/>
                  </a:prstClr>
                </a:solidFill>
              </a:rPr>
              <a:pPr>
                <a:defRPr/>
              </a:pPr>
              <a:t>324</a:t>
            </a:fld>
            <a:endParaRPr lang="it-IT">
              <a:solidFill>
                <a:prstClr val="white">
                  <a:tint val="75000"/>
                </a:prstClr>
              </a:solidFill>
            </a:endParaRPr>
          </a:p>
        </p:txBody>
      </p:sp>
      <p:pic>
        <p:nvPicPr>
          <p:cNvPr id="336900" name="Immagine 7" descr="nuovo-modo.png"/>
          <p:cNvPicPr>
            <a:picLocks noChangeAspect="1"/>
          </p:cNvPicPr>
          <p:nvPr/>
        </p:nvPicPr>
        <p:blipFill>
          <a:blip r:embed="rId3" cstate="print"/>
          <a:srcRect/>
          <a:stretch>
            <a:fillRect/>
          </a:stretch>
        </p:blipFill>
        <p:spPr bwMode="auto">
          <a:xfrm>
            <a:off x="6659563" y="474663"/>
            <a:ext cx="2176462" cy="398462"/>
          </a:xfrm>
          <a:prstGeom prst="rect">
            <a:avLst/>
          </a:prstGeom>
          <a:noFill/>
          <a:ln w="9525">
            <a:noFill/>
            <a:miter lim="800000"/>
            <a:headEnd/>
            <a:tailEnd/>
          </a:ln>
        </p:spPr>
      </p:pic>
      <p:pic>
        <p:nvPicPr>
          <p:cNvPr id="336901" name="Immagine 7" descr="le-opportunità.png"/>
          <p:cNvPicPr>
            <a:picLocks noChangeAspect="1"/>
          </p:cNvPicPr>
          <p:nvPr/>
        </p:nvPicPr>
        <p:blipFill>
          <a:blip r:embed="rId4" cstate="print"/>
          <a:srcRect/>
          <a:stretch>
            <a:fillRect/>
          </a:stretch>
        </p:blipFill>
        <p:spPr bwMode="auto">
          <a:xfrm>
            <a:off x="1762125" y="174625"/>
            <a:ext cx="4524375" cy="1000125"/>
          </a:xfrm>
          <a:prstGeom prst="rect">
            <a:avLst/>
          </a:prstGeom>
          <a:noFill/>
          <a:ln w="9525">
            <a:noFill/>
            <a:miter lim="800000"/>
            <a:headEnd/>
            <a:tailEnd/>
          </a:ln>
        </p:spPr>
      </p:pic>
      <p:sp>
        <p:nvSpPr>
          <p:cNvPr id="336902" name="Rettangolo 2"/>
          <p:cNvSpPr>
            <a:spLocks noChangeArrowheads="1"/>
          </p:cNvSpPr>
          <p:nvPr/>
        </p:nvSpPr>
        <p:spPr bwMode="auto">
          <a:xfrm>
            <a:off x="292100" y="917575"/>
            <a:ext cx="8316913" cy="646113"/>
          </a:xfrm>
          <a:prstGeom prst="rect">
            <a:avLst/>
          </a:prstGeom>
          <a:noFill/>
          <a:ln w="9525">
            <a:noFill/>
            <a:miter lim="800000"/>
            <a:headEnd/>
            <a:tailEnd/>
          </a:ln>
        </p:spPr>
        <p:txBody>
          <a:bodyPr>
            <a:spAutoFit/>
          </a:bodyPr>
          <a:lstStyle/>
          <a:p>
            <a:pPr algn="just"/>
            <a:r>
              <a:rPr lang="it-IT" altLang="it-IT">
                <a:solidFill>
                  <a:srgbClr val="000000"/>
                </a:solidFill>
              </a:rPr>
              <a:t>Caso di un lavoratore assunto ai sensi della L. 407/90, iscritto alla previdenza complementare, con liquidazione mensile del TFR</a:t>
            </a:r>
          </a:p>
        </p:txBody>
      </p:sp>
      <p:pic>
        <p:nvPicPr>
          <p:cNvPr id="336903" name="image5.jpeg"/>
          <p:cNvPicPr>
            <a:picLocks noChangeAspect="1" noChangeArrowheads="1"/>
          </p:cNvPicPr>
          <p:nvPr/>
        </p:nvPicPr>
        <p:blipFill>
          <a:blip r:embed="rId5" cstate="print"/>
          <a:srcRect/>
          <a:stretch>
            <a:fillRect/>
          </a:stretch>
        </p:blipFill>
        <p:spPr bwMode="auto">
          <a:xfrm>
            <a:off x="971550" y="1563688"/>
            <a:ext cx="7056438" cy="529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03C49CF-A3BD-4121-9609-0A1D6BAF49B4}" type="slidenum">
              <a:rPr lang="it-IT" smtClean="0"/>
              <a:pPr>
                <a:defRPr/>
              </a:pPr>
              <a:t>33</a:t>
            </a:fld>
            <a:endParaRPr lang="it-IT"/>
          </a:p>
        </p:txBody>
      </p:sp>
      <p:pic>
        <p:nvPicPr>
          <p:cNvPr id="5427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graphicFrame>
        <p:nvGraphicFramePr>
          <p:cNvPr id="7" name="Tabella 6"/>
          <p:cNvGraphicFramePr>
            <a:graphicFrameLocks noGrp="1"/>
          </p:cNvGraphicFramePr>
          <p:nvPr/>
        </p:nvGraphicFramePr>
        <p:xfrm>
          <a:off x="250825" y="1628775"/>
          <a:ext cx="8785225" cy="4938777"/>
        </p:xfrm>
        <a:graphic>
          <a:graphicData uri="http://schemas.openxmlformats.org/drawingml/2006/table">
            <a:tbl>
              <a:tblPr firstRow="1" bandRow="1"/>
              <a:tblGrid>
                <a:gridCol w="2592362"/>
                <a:gridCol w="2952412"/>
                <a:gridCol w="3240451"/>
              </a:tblGrid>
              <a:tr h="6400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t-IT" sz="1800" b="1" dirty="0" smtClean="0">
                          <a:solidFill>
                            <a:schemeClr val="bg1"/>
                          </a:solidFill>
                        </a:rPr>
                        <a:t>Cedente</a:t>
                      </a:r>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t-IT" sz="1800" b="1" dirty="0" smtClean="0">
                          <a:solidFill>
                            <a:schemeClr val="bg1"/>
                          </a:solidFill>
                        </a:rPr>
                        <a:t>Cessionario</a:t>
                      </a:r>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it-IT" sz="1800" b="1" dirty="0" smtClean="0">
                          <a:solidFill>
                            <a:schemeClr val="bg1"/>
                          </a:solidFill>
                        </a:rPr>
                        <a:t>Contratto</a:t>
                      </a:r>
                      <a:r>
                        <a:rPr lang="it-IT" sz="1800" b="1" baseline="0" dirty="0" smtClean="0">
                          <a:solidFill>
                            <a:schemeClr val="bg1"/>
                          </a:solidFill>
                        </a:rPr>
                        <a:t> applicabile ai lavoratori trasferiti</a:t>
                      </a:r>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6400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a:t>
                      </a:r>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Nessun contratto</a:t>
                      </a:r>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 del cedente (fino a scadenza*</a:t>
                      </a:r>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320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Nessun Contratto</a:t>
                      </a:r>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a:t>
                      </a: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 del cessionario</a:t>
                      </a:r>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834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a:t>
                      </a:r>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a:t>
                      </a: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 del cessionario</a:t>
                      </a: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11886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 + Contratto collettivo aziendale </a:t>
                      </a: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a:t>
                      </a:r>
                    </a:p>
                    <a:p>
                      <a:pPr algn="l"/>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 del cessionario + Contratto collettivo aziendale del cedente (fino a scadenza)</a:t>
                      </a:r>
                    </a:p>
                    <a:p>
                      <a:pPr algn="l"/>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9143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 + Contratto collettivo aziendale </a:t>
                      </a: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 + Contratto collettivo aziendale </a:t>
                      </a: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CCNL del cessionario + Contratto collettivo aziendale del cessionario</a:t>
                      </a:r>
                      <a:endParaRPr lang="it-IT" sz="1800" b="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640062">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it-IT" sz="1800" b="1" dirty="0" smtClean="0">
                          <a:solidFill>
                            <a:schemeClr val="bg1"/>
                          </a:solidFill>
                        </a:rPr>
                        <a:t>*Non</a:t>
                      </a:r>
                      <a:r>
                        <a:rPr lang="it-IT" sz="1800" b="1" baseline="0" dirty="0" smtClean="0">
                          <a:solidFill>
                            <a:schemeClr val="bg1"/>
                          </a:solidFill>
                        </a:rPr>
                        <a:t> rileva l’attività svolta dall’impresa acquirente; possibili anche quindi le modifiche </a:t>
                      </a:r>
                      <a:r>
                        <a:rPr lang="it-IT" sz="1800" b="1" i="1" baseline="0" dirty="0" smtClean="0">
                          <a:solidFill>
                            <a:schemeClr val="bg1"/>
                          </a:solidFill>
                        </a:rPr>
                        <a:t>in </a:t>
                      </a:r>
                      <a:r>
                        <a:rPr lang="it-IT" sz="1800" b="1" i="1" baseline="0" dirty="0" err="1" smtClean="0">
                          <a:solidFill>
                            <a:schemeClr val="bg1"/>
                          </a:solidFill>
                        </a:rPr>
                        <a:t>pejus</a:t>
                      </a:r>
                      <a:endParaRPr lang="it-IT" sz="1800" b="1" i="1" dirty="0">
                        <a:solidFill>
                          <a:schemeClr val="bg1"/>
                        </a:solidFill>
                      </a:endParaRPr>
                    </a:p>
                  </a:txBody>
                  <a:tcPr marL="91443" marR="91443" marT="45716" marB="4571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l"/>
                      <a:endParaRPr lang="it-IT" dirty="0"/>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hMerge="1">
                  <a:txBody>
                    <a:bodyPr/>
                    <a:lstStyle/>
                    <a:p>
                      <a:pPr algn="l"/>
                      <a:endParaRPr lang="it-IT" dirty="0"/>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r>
            </a:tbl>
          </a:graphicData>
        </a:graphic>
      </p:graphicFrame>
      <p:pic>
        <p:nvPicPr>
          <p:cNvPr id="54309"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9C9B5829-7613-4FDF-B83B-5CE0B17EE7EA}" type="slidenum">
              <a:rPr lang="it-IT" smtClean="0"/>
              <a:pPr>
                <a:defRPr/>
              </a:pPr>
              <a:t>34</a:t>
            </a:fld>
            <a:endParaRPr lang="it-IT"/>
          </a:p>
        </p:txBody>
      </p:sp>
      <p:pic>
        <p:nvPicPr>
          <p:cNvPr id="5530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55301" name="Sottotitolo 2"/>
          <p:cNvSpPr txBox="1">
            <a:spLocks/>
          </p:cNvSpPr>
          <p:nvPr/>
        </p:nvSpPr>
        <p:spPr bwMode="auto">
          <a:xfrm>
            <a:off x="468313" y="1773238"/>
            <a:ext cx="8151812" cy="431958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r>
              <a:rPr lang="it-IT" altLang="it-IT" sz="2000">
                <a:solidFill>
                  <a:srgbClr val="000000"/>
                </a:solidFill>
                <a:latin typeface="Calibri" pitchFamily="34" charset="0"/>
              </a:rPr>
              <a:t>La sostituzione riguarda solo i contratti collettivi </a:t>
            </a:r>
            <a:r>
              <a:rPr lang="it-IT" altLang="it-IT" sz="2000" b="1">
                <a:solidFill>
                  <a:srgbClr val="000000"/>
                </a:solidFill>
                <a:latin typeface="Calibri" pitchFamily="34" charset="0"/>
              </a:rPr>
              <a:t>del medesimo livello</a:t>
            </a:r>
            <a:r>
              <a:rPr lang="it-IT" altLang="it-IT" sz="2000">
                <a:solidFill>
                  <a:srgbClr val="000000"/>
                </a:solidFill>
                <a:latin typeface="Calibri" pitchFamily="34" charset="0"/>
              </a:rPr>
              <a:t> e pertanto quelli di altro livello possono sopravvivere.</a:t>
            </a:r>
          </a:p>
          <a:p>
            <a:pPr algn="just">
              <a:spcBef>
                <a:spcPct val="20000"/>
              </a:spcBef>
              <a:buFont typeface="Arial" pitchFamily="34" charset="0"/>
              <a:buNone/>
            </a:pPr>
            <a:r>
              <a:rPr lang="it-IT" altLang="it-IT" sz="2000">
                <a:solidFill>
                  <a:srgbClr val="000000"/>
                </a:solidFill>
                <a:latin typeface="Calibri" pitchFamily="34" charset="0"/>
              </a:rPr>
              <a:t>Tale sostituzione </a:t>
            </a:r>
            <a:r>
              <a:rPr lang="it-IT" altLang="it-IT" sz="2000" b="1">
                <a:solidFill>
                  <a:srgbClr val="000000"/>
                </a:solidFill>
                <a:latin typeface="Calibri" pitchFamily="34" charset="0"/>
              </a:rPr>
              <a:t>non può avere efficacia retroattiva</a:t>
            </a:r>
            <a:r>
              <a:rPr lang="it-IT" altLang="it-IT" sz="2000">
                <a:solidFill>
                  <a:srgbClr val="000000"/>
                </a:solidFill>
                <a:latin typeface="Calibri" pitchFamily="34" charset="0"/>
              </a:rPr>
              <a:t>. Al nuovo dipendente non spettano i vantaggi attribuiti ai lavoratori dell’impresa cessionaria per un fatto verificatosi in anni anteriori al trasferimento.</a:t>
            </a:r>
          </a:p>
          <a:p>
            <a:pPr algn="just">
              <a:spcBef>
                <a:spcPct val="20000"/>
              </a:spcBef>
              <a:buFont typeface="Arial" pitchFamily="34" charset="0"/>
              <a:buNone/>
            </a:pPr>
            <a:r>
              <a:rPr lang="it-IT" altLang="it-IT" sz="2000">
                <a:solidFill>
                  <a:srgbClr val="000000"/>
                </a:solidFill>
                <a:latin typeface="Calibri" pitchFamily="34" charset="0"/>
              </a:rPr>
              <a:t>La contrattazione collettiva del cessionario può anche </a:t>
            </a:r>
            <a:r>
              <a:rPr lang="it-IT" altLang="it-IT" sz="2000" b="1">
                <a:solidFill>
                  <a:srgbClr val="000000"/>
                </a:solidFill>
                <a:latin typeface="Calibri" pitchFamily="34" charset="0"/>
              </a:rPr>
              <a:t>derogare in senso peggiorativo</a:t>
            </a:r>
            <a:r>
              <a:rPr lang="it-IT" altLang="it-IT" sz="2000">
                <a:solidFill>
                  <a:srgbClr val="000000"/>
                </a:solidFill>
                <a:latin typeface="Calibri" pitchFamily="34" charset="0"/>
              </a:rPr>
              <a:t>.</a:t>
            </a:r>
          </a:p>
          <a:p>
            <a:pPr algn="just">
              <a:spcBef>
                <a:spcPct val="20000"/>
              </a:spcBef>
              <a:buFont typeface="Arial" pitchFamily="34" charset="0"/>
              <a:buNone/>
            </a:pPr>
            <a:r>
              <a:rPr lang="it-IT" altLang="it-IT" sz="2000">
                <a:solidFill>
                  <a:srgbClr val="000000"/>
                </a:solidFill>
                <a:latin typeface="Calibri" pitchFamily="34" charset="0"/>
              </a:rPr>
              <a:t>L’eventuale sostituzione della contrattazione collettiva del cedente con quella del cessionario incontra comunque dei </a:t>
            </a:r>
            <a:r>
              <a:rPr lang="it-IT" altLang="it-IT" sz="2000" b="1">
                <a:solidFill>
                  <a:srgbClr val="000000"/>
                </a:solidFill>
                <a:latin typeface="Calibri" pitchFamily="34" charset="0"/>
              </a:rPr>
              <a:t>limiti</a:t>
            </a:r>
            <a:r>
              <a:rPr lang="it-IT" altLang="it-IT" sz="2000">
                <a:solidFill>
                  <a:srgbClr val="000000"/>
                </a:solidFill>
                <a:latin typeface="Calibri" pitchFamily="34" charset="0"/>
              </a:rPr>
              <a:t>: il contratto collettivo può infatti derogare a quello precedente, ma non può pregiudicare i cosiddetti </a:t>
            </a:r>
            <a:r>
              <a:rPr lang="it-IT" altLang="it-IT" sz="2000" b="1">
                <a:solidFill>
                  <a:srgbClr val="000000"/>
                </a:solidFill>
                <a:latin typeface="Calibri" pitchFamily="34" charset="0"/>
              </a:rPr>
              <a:t>diritti quesiti</a:t>
            </a:r>
            <a:r>
              <a:rPr lang="it-IT" altLang="it-IT" sz="2000">
                <a:solidFill>
                  <a:srgbClr val="000000"/>
                </a:solidFill>
                <a:latin typeface="Calibri" pitchFamily="34" charset="0"/>
              </a:rPr>
              <a:t>, cioè quei diritti dei lavoratori trasferiti.</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b="1">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p:txBody>
      </p:sp>
      <p:pic>
        <p:nvPicPr>
          <p:cNvPr id="5530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0873C0E-E906-4CBB-A2C0-588023DCA862}" type="slidenum">
              <a:rPr lang="it-IT" smtClean="0"/>
              <a:pPr>
                <a:defRPr/>
              </a:pPr>
              <a:t>35</a:t>
            </a:fld>
            <a:endParaRPr lang="it-IT"/>
          </a:p>
        </p:txBody>
      </p:sp>
      <p:pic>
        <p:nvPicPr>
          <p:cNvPr id="5632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56325" name="Sottotitolo 2"/>
          <p:cNvSpPr txBox="1">
            <a:spLocks/>
          </p:cNvSpPr>
          <p:nvPr/>
        </p:nvSpPr>
        <p:spPr bwMode="auto">
          <a:xfrm>
            <a:off x="482600" y="1844675"/>
            <a:ext cx="8137525" cy="4105275"/>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400" b="1">
                <a:solidFill>
                  <a:srgbClr val="000000"/>
                </a:solidFill>
                <a:latin typeface="Calibri" pitchFamily="34" charset="0"/>
              </a:rPr>
              <a:t>L’accesso alle agevolazioni normative e contributive </a:t>
            </a:r>
            <a:endParaRPr lang="it-IT" altLang="it-IT" sz="2000" b="1">
              <a:solidFill>
                <a:srgbClr val="000000"/>
              </a:solidFill>
              <a:latin typeface="Calibri" pitchFamily="34" charset="0"/>
            </a:endParaRPr>
          </a:p>
          <a:p>
            <a:pPr algn="ctr">
              <a:spcBef>
                <a:spcPct val="20000"/>
              </a:spcBef>
              <a:buFont typeface="Arial" pitchFamily="34" charset="0"/>
              <a:buNone/>
            </a:pPr>
            <a:r>
              <a:rPr lang="it-IT" altLang="it-IT" sz="2000" b="1" i="1">
                <a:solidFill>
                  <a:srgbClr val="000000"/>
                </a:solidFill>
                <a:latin typeface="Calibri" pitchFamily="34" charset="0"/>
              </a:rPr>
              <a:t> </a:t>
            </a:r>
            <a:endParaRPr lang="it-IT" altLang="it-IT" sz="2000" i="1">
              <a:solidFill>
                <a:srgbClr val="000000"/>
              </a:solidFill>
              <a:latin typeface="Calibri" pitchFamily="34" charset="0"/>
            </a:endParaRPr>
          </a:p>
          <a:p>
            <a:pPr algn="just">
              <a:spcBef>
                <a:spcPct val="20000"/>
              </a:spcBef>
              <a:buFont typeface="Arial" pitchFamily="34" charset="0"/>
              <a:buNone/>
            </a:pPr>
            <a:r>
              <a:rPr lang="it-IT" altLang="it-IT" sz="2400">
                <a:solidFill>
                  <a:srgbClr val="000000"/>
                </a:solidFill>
                <a:latin typeface="Calibri" pitchFamily="34" charset="0"/>
              </a:rPr>
              <a:t>In alcuni casi il datore ha convenienza ad applicare il CCNL </a:t>
            </a:r>
            <a:r>
              <a:rPr lang="it-IT" altLang="it-IT" sz="2400" b="1">
                <a:solidFill>
                  <a:srgbClr val="000000"/>
                </a:solidFill>
                <a:latin typeface="Calibri" pitchFamily="34" charset="0"/>
              </a:rPr>
              <a:t>per </a:t>
            </a:r>
            <a:r>
              <a:rPr lang="it-IT" altLang="it-IT" sz="2400">
                <a:solidFill>
                  <a:srgbClr val="000000"/>
                </a:solidFill>
                <a:latin typeface="Calibri" pitchFamily="34" charset="0"/>
              </a:rPr>
              <a:t>poter </a:t>
            </a:r>
            <a:r>
              <a:rPr lang="it-IT" altLang="it-IT" sz="2400" b="1">
                <a:solidFill>
                  <a:srgbClr val="000000"/>
                </a:solidFill>
                <a:latin typeface="Calibri" pitchFamily="34" charset="0"/>
              </a:rPr>
              <a:t>fruire di benefici</a:t>
            </a:r>
            <a:r>
              <a:rPr lang="it-IT" altLang="it-IT" sz="2400">
                <a:solidFill>
                  <a:srgbClr val="000000"/>
                </a:solidFill>
                <a:latin typeface="Calibri" pitchFamily="34" charset="0"/>
              </a:rPr>
              <a:t> altrimenti preclusi</a:t>
            </a:r>
          </a:p>
          <a:p>
            <a:pPr algn="just">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endParaRPr lang="it-IT" altLang="it-IT" sz="2400" b="1">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p:txBody>
      </p:sp>
      <p:pic>
        <p:nvPicPr>
          <p:cNvPr id="56326" name="Picture 3"/>
          <p:cNvPicPr>
            <a:picLocks noChangeAspect="1" noChangeArrowheads="1"/>
          </p:cNvPicPr>
          <p:nvPr/>
        </p:nvPicPr>
        <p:blipFill>
          <a:blip r:embed="rId4" cstate="print"/>
          <a:srcRect/>
          <a:stretch>
            <a:fillRect/>
          </a:stretch>
        </p:blipFill>
        <p:spPr bwMode="auto">
          <a:xfrm>
            <a:off x="1500188" y="3897313"/>
            <a:ext cx="6102350" cy="1408112"/>
          </a:xfrm>
          <a:prstGeom prst="rect">
            <a:avLst/>
          </a:prstGeom>
          <a:noFill/>
          <a:ln w="9525">
            <a:noFill/>
            <a:miter lim="800000"/>
            <a:headEnd/>
            <a:tailEnd/>
          </a:ln>
        </p:spPr>
      </p:pic>
      <p:pic>
        <p:nvPicPr>
          <p:cNvPr id="56327" name="Immagine 7" descr="le-opportunità.png"/>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1F281C9-5666-4A9C-9451-42BE2BE9F1F8}" type="slidenum">
              <a:rPr lang="it-IT" smtClean="0">
                <a:solidFill>
                  <a:prstClr val="white">
                    <a:tint val="75000"/>
                  </a:prstClr>
                </a:solidFill>
              </a:rPr>
              <a:pPr>
                <a:defRPr/>
              </a:pPr>
              <a:t>36</a:t>
            </a:fld>
            <a:endParaRPr lang="it-IT">
              <a:solidFill>
                <a:prstClr val="white">
                  <a:tint val="75000"/>
                </a:prstClr>
              </a:solidFill>
            </a:endParaRPr>
          </a:p>
        </p:txBody>
      </p:sp>
      <p:pic>
        <p:nvPicPr>
          <p:cNvPr id="5734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57349" name="Sottotitolo 2"/>
          <p:cNvSpPr txBox="1">
            <a:spLocks/>
          </p:cNvSpPr>
          <p:nvPr/>
        </p:nvSpPr>
        <p:spPr bwMode="auto">
          <a:xfrm>
            <a:off x="468313" y="1773238"/>
            <a:ext cx="8151812" cy="431958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r>
              <a:rPr lang="it-IT" altLang="it-IT" sz="2000" b="1">
                <a:solidFill>
                  <a:srgbClr val="000000"/>
                </a:solidFill>
                <a:latin typeface="Calibri" pitchFamily="34" charset="0"/>
              </a:rPr>
              <a:t>Art. 1 della legge n. 389/1989 (di conversione del d.l. n. 338/1989):</a:t>
            </a:r>
          </a:p>
          <a:p>
            <a:pPr algn="just">
              <a:spcBef>
                <a:spcPct val="20000"/>
              </a:spcBef>
              <a:buFont typeface="Arial" pitchFamily="34" charset="0"/>
              <a:buNone/>
            </a:pPr>
            <a:endParaRPr lang="it-IT" altLang="it-IT" sz="2000" b="1">
              <a:solidFill>
                <a:srgbClr val="000000"/>
              </a:solidFill>
              <a:latin typeface="Calibri" pitchFamily="34" charset="0"/>
            </a:endParaRPr>
          </a:p>
          <a:p>
            <a:pPr algn="just">
              <a:spcBef>
                <a:spcPct val="20000"/>
              </a:spcBef>
              <a:buFont typeface="Arial" pitchFamily="34" charset="0"/>
              <a:buNone/>
            </a:pPr>
            <a:r>
              <a:rPr lang="it-IT" altLang="it-IT" sz="2400" i="1">
                <a:solidFill>
                  <a:srgbClr val="000000"/>
                </a:solidFill>
                <a:latin typeface="Calibri" pitchFamily="34" charset="0"/>
              </a:rPr>
              <a:t>«la retribuzione da assumere come base per il calcolo dei contributi di previdenza ed assistenza sociale non può essere inferiore all’importo delle retribuzioni, stabilito da leggi, regolamenti, contratti collettivi stipulati dalle </a:t>
            </a:r>
            <a:r>
              <a:rPr lang="it-IT" altLang="it-IT" sz="2400" b="1" i="1">
                <a:solidFill>
                  <a:srgbClr val="000000"/>
                </a:solidFill>
                <a:latin typeface="Calibri" pitchFamily="34" charset="0"/>
              </a:rPr>
              <a:t>organizzazioni sindacali maggiormente rappresentative su base nazionale</a:t>
            </a:r>
            <a:r>
              <a:rPr lang="it-IT" altLang="it-IT" sz="2400" i="1">
                <a:solidFill>
                  <a:srgbClr val="000000"/>
                </a:solidFill>
                <a:latin typeface="Calibri" pitchFamily="34" charset="0"/>
              </a:rPr>
              <a:t>, ovvero da accordi collettivi o contratti individuali, qualora ne derivi una retribuzione di importo superiore a quello previsto dal contratto collettivo»</a:t>
            </a:r>
          </a:p>
          <a:p>
            <a:pPr algn="just">
              <a:spcBef>
                <a:spcPct val="20000"/>
              </a:spcBef>
              <a:buFont typeface="Arial" pitchFamily="34" charset="0"/>
              <a:buNone/>
            </a:pPr>
            <a:endParaRPr lang="it-IT" altLang="it-IT" sz="2400" i="1">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p:txBody>
      </p:sp>
      <p:pic>
        <p:nvPicPr>
          <p:cNvPr id="5735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5524981-3D28-436A-8A31-DAFC0F6E5763}" type="slidenum">
              <a:rPr lang="it-IT" smtClean="0">
                <a:solidFill>
                  <a:prstClr val="white">
                    <a:tint val="75000"/>
                  </a:prstClr>
                </a:solidFill>
              </a:rPr>
              <a:pPr>
                <a:defRPr/>
              </a:pPr>
              <a:t>37</a:t>
            </a:fld>
            <a:endParaRPr lang="it-IT">
              <a:solidFill>
                <a:prstClr val="white">
                  <a:tint val="75000"/>
                </a:prstClr>
              </a:solidFill>
            </a:endParaRPr>
          </a:p>
        </p:txBody>
      </p:sp>
      <p:pic>
        <p:nvPicPr>
          <p:cNvPr id="5837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58373" name="Sottotitolo 2"/>
          <p:cNvSpPr txBox="1">
            <a:spLocks/>
          </p:cNvSpPr>
          <p:nvPr/>
        </p:nvSpPr>
        <p:spPr bwMode="auto">
          <a:xfrm>
            <a:off x="468313" y="1773238"/>
            <a:ext cx="8151812" cy="431958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endParaRPr lang="it-IT" altLang="it-IT" sz="2000">
              <a:solidFill>
                <a:srgbClr val="000000"/>
              </a:solidFill>
              <a:latin typeface="Calibri" pitchFamily="34" charset="0"/>
            </a:endParaRPr>
          </a:p>
          <a:p>
            <a:pPr algn="ctr">
              <a:spcBef>
                <a:spcPct val="20000"/>
              </a:spcBef>
              <a:buFont typeface="Arial" pitchFamily="34" charset="0"/>
              <a:buNone/>
            </a:pPr>
            <a:endParaRPr lang="it-IT" altLang="it-IT" sz="2000">
              <a:solidFill>
                <a:srgbClr val="000000"/>
              </a:solidFill>
              <a:latin typeface="Calibri" pitchFamily="34" charset="0"/>
            </a:endParaRPr>
          </a:p>
          <a:p>
            <a:pPr algn="ctr">
              <a:spcBef>
                <a:spcPct val="20000"/>
              </a:spcBef>
              <a:buFont typeface="Arial" pitchFamily="34" charset="0"/>
              <a:buNone/>
            </a:pPr>
            <a:endParaRPr lang="it-IT" altLang="it-IT" sz="2000">
              <a:solidFill>
                <a:srgbClr val="000000"/>
              </a:solidFill>
              <a:latin typeface="Calibri" pitchFamily="34" charset="0"/>
            </a:endParaRPr>
          </a:p>
          <a:p>
            <a:pPr algn="ctr">
              <a:spcBef>
                <a:spcPct val="20000"/>
              </a:spcBef>
              <a:buFont typeface="Arial" pitchFamily="34" charset="0"/>
              <a:buNone/>
            </a:pPr>
            <a:r>
              <a:rPr lang="it-IT" altLang="it-IT" sz="2000">
                <a:solidFill>
                  <a:srgbClr val="000000"/>
                </a:solidFill>
                <a:latin typeface="Calibri" pitchFamily="34" charset="0"/>
              </a:rPr>
              <a:t>L'adesione a </a:t>
            </a:r>
            <a:r>
              <a:rPr lang="it-IT" altLang="it-IT" sz="2000" b="1">
                <a:solidFill>
                  <a:srgbClr val="000000"/>
                </a:solidFill>
                <a:latin typeface="Calibri" pitchFamily="34" charset="0"/>
              </a:rPr>
              <a:t>un contratto collettivo</a:t>
            </a:r>
            <a:r>
              <a:rPr lang="it-IT" altLang="it-IT" sz="2000">
                <a:solidFill>
                  <a:srgbClr val="000000"/>
                </a:solidFill>
                <a:latin typeface="Calibri" pitchFamily="34" charset="0"/>
              </a:rPr>
              <a:t> sottoscritto da </a:t>
            </a:r>
            <a:r>
              <a:rPr lang="it-IT" altLang="it-IT" sz="2000" b="1">
                <a:solidFill>
                  <a:srgbClr val="000000"/>
                </a:solidFill>
                <a:latin typeface="Calibri" pitchFamily="34" charset="0"/>
              </a:rPr>
              <a:t>organizzazioni non "comparativamente più rappresentative</a:t>
            </a:r>
            <a:r>
              <a:rPr lang="it-IT" altLang="it-IT" sz="2000">
                <a:solidFill>
                  <a:srgbClr val="000000"/>
                </a:solidFill>
                <a:latin typeface="Calibri" pitchFamily="34" charset="0"/>
              </a:rPr>
              <a:t>" comporta che il datore di lavoro </a:t>
            </a:r>
            <a:r>
              <a:rPr lang="it-IT" altLang="it-IT" sz="2000" b="1">
                <a:solidFill>
                  <a:srgbClr val="000000"/>
                </a:solidFill>
                <a:latin typeface="Calibri" pitchFamily="34" charset="0"/>
              </a:rPr>
              <a:t>non </a:t>
            </a:r>
            <a:r>
              <a:rPr lang="it-IT" altLang="it-IT" sz="2000">
                <a:solidFill>
                  <a:srgbClr val="000000"/>
                </a:solidFill>
                <a:latin typeface="Calibri" pitchFamily="34" charset="0"/>
              </a:rPr>
              <a:t>possa </a:t>
            </a:r>
            <a:r>
              <a:rPr lang="it-IT" altLang="it-IT" sz="2000" b="1">
                <a:solidFill>
                  <a:srgbClr val="000000"/>
                </a:solidFill>
                <a:latin typeface="Calibri" pitchFamily="34" charset="0"/>
              </a:rPr>
              <a:t>fruire</a:t>
            </a:r>
            <a:r>
              <a:rPr lang="it-IT" altLang="it-IT" sz="2000">
                <a:solidFill>
                  <a:srgbClr val="000000"/>
                </a:solidFill>
                <a:latin typeface="Calibri" pitchFamily="34" charset="0"/>
              </a:rPr>
              <a:t> delle agevolazioni e dei benefici normativi e contributivi previsti dalla normativa in materia di lavoro e di legislazione sociale, ai sensi dell'art. 1, comma 1175, della legge n. 296/2006. </a:t>
            </a:r>
            <a:endParaRPr lang="it-IT" altLang="it-IT" sz="2400" i="1">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p:txBody>
      </p:sp>
      <p:pic>
        <p:nvPicPr>
          <p:cNvPr id="5837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542FD1E-3CE3-4583-81DD-BAB865CF7C7F}" type="slidenum">
              <a:rPr lang="it-IT" smtClean="0">
                <a:solidFill>
                  <a:prstClr val="white">
                    <a:tint val="75000"/>
                  </a:prstClr>
                </a:solidFill>
              </a:rPr>
              <a:pPr>
                <a:defRPr/>
              </a:pPr>
              <a:t>38</a:t>
            </a:fld>
            <a:endParaRPr lang="it-IT">
              <a:solidFill>
                <a:prstClr val="white">
                  <a:tint val="75000"/>
                </a:prstClr>
              </a:solidFill>
            </a:endParaRPr>
          </a:p>
        </p:txBody>
      </p:sp>
      <p:pic>
        <p:nvPicPr>
          <p:cNvPr id="5939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2" name="Rettangolo arrotondato 1"/>
          <p:cNvSpPr/>
          <p:nvPr/>
        </p:nvSpPr>
        <p:spPr>
          <a:xfrm>
            <a:off x="1504950" y="1628775"/>
            <a:ext cx="6264275" cy="2087563"/>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Di conseguenza, in caso di applicazione di </a:t>
            </a:r>
            <a:r>
              <a:rPr lang="it-IT" b="1" dirty="0" err="1">
                <a:solidFill>
                  <a:schemeClr val="bg1"/>
                </a:solidFill>
              </a:rPr>
              <a:t>c.c.n.l.</a:t>
            </a:r>
            <a:r>
              <a:rPr lang="it-IT" b="1" dirty="0">
                <a:solidFill>
                  <a:schemeClr val="bg1"/>
                </a:solidFill>
              </a:rPr>
              <a:t> sottoscritti da soggetti privi del requisito della rappresentatività comparata, la contribuzione dovuta sarà comunque calcolata sulla predetta retribuzione.</a:t>
            </a:r>
          </a:p>
        </p:txBody>
      </p:sp>
      <p:sp>
        <p:nvSpPr>
          <p:cNvPr id="3" name="Rettangolo 2"/>
          <p:cNvSpPr/>
          <p:nvPr/>
        </p:nvSpPr>
        <p:spPr>
          <a:xfrm>
            <a:off x="1552575" y="6038850"/>
            <a:ext cx="6170613" cy="4318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Ministero del Lavoro, con nota del 24 marzo 2015</a:t>
            </a:r>
          </a:p>
        </p:txBody>
      </p:sp>
      <p:sp>
        <p:nvSpPr>
          <p:cNvPr id="4" name="Freccia in giù 3"/>
          <p:cNvSpPr/>
          <p:nvPr/>
        </p:nvSpPr>
        <p:spPr>
          <a:xfrm>
            <a:off x="4394200" y="3983038"/>
            <a:ext cx="485775"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Rettangolo arrotondato 4"/>
          <p:cNvSpPr/>
          <p:nvPr/>
        </p:nvSpPr>
        <p:spPr>
          <a:xfrm>
            <a:off x="1036638" y="4652963"/>
            <a:ext cx="7200900" cy="9366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Attualmente, i criteri per stabilire la rappresentatività degli attori negoziali possono essere ricavati dal</a:t>
            </a:r>
          </a:p>
          <a:p>
            <a:pPr algn="ctr">
              <a:defRPr/>
            </a:pPr>
            <a:r>
              <a:rPr lang="it-IT" b="1" dirty="0">
                <a:solidFill>
                  <a:schemeClr val="bg1"/>
                </a:solidFill>
              </a:rPr>
              <a:t> Testo Unico sulla rappresentanza del 10 gennaio 2014</a:t>
            </a:r>
            <a:r>
              <a:rPr lang="it-IT" dirty="0">
                <a:solidFill>
                  <a:schemeClr val="bg1"/>
                </a:solidFill>
              </a:rPr>
              <a:t>.</a:t>
            </a:r>
          </a:p>
        </p:txBody>
      </p:sp>
      <p:pic>
        <p:nvPicPr>
          <p:cNvPr id="59401"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CB1DA08-38C9-47F8-B9BE-5A2CAEE74F6E}" type="slidenum">
              <a:rPr lang="it-IT" smtClean="0">
                <a:solidFill>
                  <a:prstClr val="white">
                    <a:tint val="75000"/>
                  </a:prstClr>
                </a:solidFill>
              </a:rPr>
              <a:pPr>
                <a:defRPr/>
              </a:pPr>
              <a:t>39</a:t>
            </a:fld>
            <a:endParaRPr lang="it-IT">
              <a:solidFill>
                <a:prstClr val="white">
                  <a:tint val="75000"/>
                </a:prstClr>
              </a:solidFill>
            </a:endParaRPr>
          </a:p>
        </p:txBody>
      </p:sp>
      <p:pic>
        <p:nvPicPr>
          <p:cNvPr id="6042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ottotitolo 2"/>
          <p:cNvSpPr txBox="1">
            <a:spLocks/>
          </p:cNvSpPr>
          <p:nvPr/>
        </p:nvSpPr>
        <p:spPr>
          <a:xfrm>
            <a:off x="468313" y="1773238"/>
            <a:ext cx="8151812" cy="4319587"/>
          </a:xfrm>
          <a:prstGeom prst="rect">
            <a:avLst/>
          </a:prstGeom>
          <a:ln>
            <a:solidFill>
              <a:srgbClr val="1F497D">
                <a:lumMod val="20000"/>
                <a:lumOff val="80000"/>
              </a:srgbClr>
            </a:solidFill>
          </a:ln>
        </p:spPr>
        <p:txBody>
          <a:bodyPr>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it-IT" sz="2000" dirty="0" smtClean="0">
              <a:solidFill>
                <a:sysClr val="windowText" lastClr="000000"/>
              </a:solidFill>
            </a:endParaRPr>
          </a:p>
          <a:p>
            <a:pPr fontAlgn="auto">
              <a:spcAft>
                <a:spcPts val="0"/>
              </a:spcAft>
              <a:defRPr/>
            </a:pPr>
            <a:r>
              <a:rPr lang="it-IT" sz="2000" dirty="0" smtClean="0">
                <a:solidFill>
                  <a:sysClr val="windowText" lastClr="000000"/>
                </a:solidFill>
              </a:rPr>
              <a:t> </a:t>
            </a:r>
            <a:r>
              <a:rPr lang="it-IT" sz="2400" b="1" i="1" dirty="0" smtClean="0">
                <a:solidFill>
                  <a:sysClr val="windowText" lastClr="000000"/>
                </a:solidFill>
              </a:rPr>
              <a:t>Protocollo </a:t>
            </a:r>
            <a:r>
              <a:rPr lang="it-IT" sz="2400" b="1" i="1" dirty="0">
                <a:solidFill>
                  <a:sysClr val="windowText" lastClr="000000"/>
                </a:solidFill>
              </a:rPr>
              <a:t>d'intesa Confindustria-CGIL  CISL UIL sulla rappresentanza del </a:t>
            </a:r>
            <a:r>
              <a:rPr lang="it-IT" sz="2400" b="1" i="1" dirty="0" smtClean="0">
                <a:solidFill>
                  <a:sysClr val="windowText" lastClr="000000"/>
                </a:solidFill>
              </a:rPr>
              <a:t>31.5.2013</a:t>
            </a:r>
          </a:p>
          <a:p>
            <a:pPr fontAlgn="auto">
              <a:spcAft>
                <a:spcPts val="0"/>
              </a:spcAft>
              <a:defRPr/>
            </a:pPr>
            <a:endParaRPr lang="it-IT" sz="2400" i="1" dirty="0">
              <a:solidFill>
                <a:sysClr val="windowText" lastClr="000000"/>
              </a:solidFill>
            </a:endParaRPr>
          </a:p>
          <a:p>
            <a:pPr marL="342900" indent="-342900" algn="just" fontAlgn="auto">
              <a:spcAft>
                <a:spcPts val="0"/>
              </a:spcAft>
              <a:buFont typeface="Arial" panose="020B0604020202020204" pitchFamily="34" charset="0"/>
              <a:buChar char="•"/>
              <a:defRPr/>
            </a:pPr>
            <a:r>
              <a:rPr lang="it-IT" sz="2400" dirty="0">
                <a:solidFill>
                  <a:sysClr val="windowText" lastClr="000000"/>
                </a:solidFill>
              </a:rPr>
              <a:t>E' sicuramente importante l'accordo, sottoscritto il  31 maggio 2013, tra Confindustria e sindacati sulle regole della rappresentanza e della rappresentatività per la stipula dei contratti nazionali di lavoro</a:t>
            </a:r>
            <a:r>
              <a:rPr lang="it-IT" sz="2400" dirty="0" smtClean="0">
                <a:solidFill>
                  <a:sysClr val="windowText" lastClr="000000"/>
                </a:solidFill>
              </a:rPr>
              <a:t>.</a:t>
            </a:r>
          </a:p>
          <a:p>
            <a:pPr marL="342900" indent="-342900" algn="just" fontAlgn="auto">
              <a:spcAft>
                <a:spcPts val="0"/>
              </a:spcAft>
              <a:buFont typeface="Arial" panose="020B0604020202020204" pitchFamily="34" charset="0"/>
              <a:buChar char="•"/>
              <a:defRPr/>
            </a:pPr>
            <a:r>
              <a:rPr lang="it-IT" sz="2400" dirty="0">
                <a:solidFill>
                  <a:sysClr val="windowText" lastClr="000000"/>
                </a:solidFill>
              </a:rPr>
              <a:t>Ogni singola Organizzazione sindacale aderente alle Confederazioni firmatarie dello stesso Protocollo, per essere ammessa alla trattativa sindacale ai fini della contrattazione collettiva nazionale, dovrà possedere una soglia di rappresentatività certificata (dall’Inps e dal </a:t>
            </a:r>
            <a:r>
              <a:rPr lang="it-IT" sz="2400" dirty="0" err="1">
                <a:solidFill>
                  <a:sysClr val="windowText" lastClr="000000"/>
                </a:solidFill>
              </a:rPr>
              <a:t>Cnel</a:t>
            </a:r>
            <a:r>
              <a:rPr lang="it-IT" sz="2400" dirty="0">
                <a:solidFill>
                  <a:sysClr val="windowText" lastClr="000000"/>
                </a:solidFill>
              </a:rPr>
              <a:t>) non inferiore al 5% «nell’ambito di applicazione del contratto collettivo nazionale di lavoro».</a:t>
            </a:r>
          </a:p>
          <a:p>
            <a:pPr algn="just" fontAlgn="auto">
              <a:spcAft>
                <a:spcPts val="0"/>
              </a:spcAft>
              <a:defRPr/>
            </a:pPr>
            <a:endParaRPr lang="it-IT" sz="2400" dirty="0">
              <a:solidFill>
                <a:sysClr val="windowText" lastClr="000000"/>
              </a:solidFill>
            </a:endParaRPr>
          </a:p>
          <a:p>
            <a:pPr algn="just" fontAlgn="auto">
              <a:spcAft>
                <a:spcPts val="0"/>
              </a:spcAft>
              <a:defRPr/>
            </a:pPr>
            <a:endParaRPr lang="it-IT" sz="2400" i="1" dirty="0" smtClean="0">
              <a:solidFill>
                <a:sysClr val="windowText" lastClr="000000"/>
              </a:solidFill>
            </a:endParaRPr>
          </a:p>
          <a:p>
            <a:pPr algn="just" fontAlgn="auto">
              <a:spcAft>
                <a:spcPts val="0"/>
              </a:spcAft>
              <a:defRPr/>
            </a:pPr>
            <a:endParaRPr lang="it-IT" sz="2400" dirty="0" smtClean="0">
              <a:solidFill>
                <a:sysClr val="windowText" lastClr="000000"/>
              </a:solidFill>
            </a:endParaRPr>
          </a:p>
          <a:p>
            <a:pPr algn="just" fontAlgn="auto">
              <a:spcAft>
                <a:spcPts val="0"/>
              </a:spcAft>
              <a:defRPr/>
            </a:pPr>
            <a:endParaRPr lang="it-IT" sz="2400" dirty="0">
              <a:solidFill>
                <a:sysClr val="windowText" lastClr="000000"/>
              </a:solidFill>
            </a:endParaRPr>
          </a:p>
        </p:txBody>
      </p:sp>
      <p:pic>
        <p:nvPicPr>
          <p:cNvPr id="6042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D4D3C98A-899C-47DF-9DC6-BCF6EDA15BD6}" type="slidenum">
              <a:rPr lang="it-IT" smtClean="0"/>
              <a:pPr>
                <a:defRPr/>
              </a:pPr>
              <a:t>4</a:t>
            </a:fld>
            <a:endParaRPr lang="it-IT"/>
          </a:p>
        </p:txBody>
      </p:sp>
      <p:pic>
        <p:nvPicPr>
          <p:cNvPr id="2458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916113"/>
            <a:ext cx="8151812" cy="4681537"/>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auto">
              <a:spcAft>
                <a:spcPts val="0"/>
              </a:spcAft>
              <a:defRPr/>
            </a:pPr>
            <a:r>
              <a:rPr lang="it-IT" sz="2400" dirty="0" smtClean="0">
                <a:solidFill>
                  <a:sysClr val="windowText" lastClr="000000"/>
                </a:solidFill>
              </a:rPr>
              <a:t>I contratti possono essere stipulati su due </a:t>
            </a:r>
            <a:r>
              <a:rPr lang="it-IT" sz="2400" b="1" dirty="0" smtClean="0">
                <a:solidFill>
                  <a:sysClr val="windowText" lastClr="000000"/>
                </a:solidFill>
              </a:rPr>
              <a:t>livelli gerarchici</a:t>
            </a:r>
            <a:endParaRPr lang="it-IT" sz="2400" dirty="0" smtClean="0">
              <a:solidFill>
                <a:sysClr val="windowText" lastClr="000000"/>
              </a:solidFill>
            </a:endParaRPr>
          </a:p>
          <a:p>
            <a:pPr algn="just" fontAlgn="auto">
              <a:spcAft>
                <a:spcPts val="0"/>
              </a:spcAft>
              <a:defRPr/>
            </a:pPr>
            <a:endParaRPr lang="it-IT" sz="2000" dirty="0" smtClean="0">
              <a:solidFill>
                <a:sysClr val="windowText" lastClr="000000"/>
              </a:solidFill>
            </a:endParaRPr>
          </a:p>
          <a:p>
            <a:pPr fontAlgn="auto">
              <a:spcAft>
                <a:spcPts val="0"/>
              </a:spcAft>
              <a:defRPr/>
            </a:pPr>
            <a:r>
              <a:rPr lang="it-IT" sz="2400" b="1" dirty="0" smtClean="0">
                <a:solidFill>
                  <a:sysClr val="windowText" lastClr="000000"/>
                </a:solidFill>
              </a:rPr>
              <a:t>Primo livello:</a:t>
            </a:r>
            <a:r>
              <a:rPr lang="it-IT" sz="2400" dirty="0" smtClean="0">
                <a:solidFill>
                  <a:sysClr val="windowText" lastClr="000000"/>
                </a:solidFill>
              </a:rPr>
              <a:t> </a:t>
            </a:r>
          </a:p>
          <a:p>
            <a:pPr marL="342900" indent="-342900" algn="just" fontAlgn="auto">
              <a:spcAft>
                <a:spcPts val="0"/>
              </a:spcAft>
              <a:buFont typeface="Arial" panose="020B0604020202020204" pitchFamily="34" charset="0"/>
              <a:buChar char="•"/>
              <a:defRPr/>
            </a:pPr>
            <a:r>
              <a:rPr lang="it-IT" sz="2400" dirty="0" smtClean="0">
                <a:solidFill>
                  <a:sysClr val="windowText" lastClr="000000"/>
                </a:solidFill>
              </a:rPr>
              <a:t>Accordi interconfederali (AI) stipulati a livello di confederazioni </a:t>
            </a:r>
          </a:p>
          <a:p>
            <a:pPr marL="342900" indent="-342900" algn="just" fontAlgn="auto">
              <a:spcAft>
                <a:spcPts val="0"/>
              </a:spcAft>
              <a:buFont typeface="Arial" panose="020B0604020202020204" pitchFamily="34" charset="0"/>
              <a:buChar char="•"/>
              <a:defRPr/>
            </a:pPr>
            <a:r>
              <a:rPr lang="it-IT" sz="2400" dirty="0" smtClean="0">
                <a:solidFill>
                  <a:sysClr val="windowText" lastClr="000000"/>
                </a:solidFill>
              </a:rPr>
              <a:t>Contratti Collettivi Nazionali di Categoria (CCNL) stipulati a livello di Federazioni</a:t>
            </a:r>
          </a:p>
          <a:p>
            <a:pPr algn="just" fontAlgn="auto">
              <a:spcAft>
                <a:spcPts val="0"/>
              </a:spcAft>
              <a:defRPr/>
            </a:pPr>
            <a:endParaRPr lang="it-IT" sz="2400" dirty="0">
              <a:solidFill>
                <a:sysClr val="windowText" lastClr="000000"/>
              </a:solidFill>
            </a:endParaRPr>
          </a:p>
          <a:p>
            <a:pPr fontAlgn="auto">
              <a:spcAft>
                <a:spcPts val="0"/>
              </a:spcAft>
              <a:defRPr/>
            </a:pPr>
            <a:r>
              <a:rPr lang="it-IT" sz="2400" b="1" dirty="0">
                <a:solidFill>
                  <a:sysClr val="windowText" lastClr="000000"/>
                </a:solidFill>
              </a:rPr>
              <a:t>Secondo livello: </a:t>
            </a:r>
            <a:endParaRPr lang="it-IT" sz="2400" dirty="0">
              <a:solidFill>
                <a:sysClr val="windowText" lastClr="000000"/>
              </a:solidFill>
            </a:endParaRPr>
          </a:p>
          <a:p>
            <a:pPr marL="342900" indent="-342900" algn="just" fontAlgn="auto">
              <a:spcAft>
                <a:spcPts val="0"/>
              </a:spcAft>
              <a:buFont typeface="Arial" panose="020B0604020202020204" pitchFamily="34" charset="0"/>
              <a:buChar char="•"/>
              <a:defRPr/>
            </a:pPr>
            <a:r>
              <a:rPr lang="it-IT" sz="2400" dirty="0">
                <a:solidFill>
                  <a:sysClr val="windowText" lastClr="000000"/>
                </a:solidFill>
              </a:rPr>
              <a:t>Contrattazione decentrata o aziendale siglata dalle strutture sindacali periferiche</a:t>
            </a:r>
          </a:p>
          <a:p>
            <a:pPr fontAlgn="auto">
              <a:spcAft>
                <a:spcPts val="0"/>
              </a:spcAft>
              <a:defRPr/>
            </a:pPr>
            <a:endParaRPr lang="it-IT" sz="2400" dirty="0">
              <a:solidFill>
                <a:sysClr val="windowText" lastClr="000000"/>
              </a:solidFill>
            </a:endParaRPr>
          </a:p>
        </p:txBody>
      </p:sp>
      <p:pic>
        <p:nvPicPr>
          <p:cNvPr id="2458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7955599C-C141-46F5-B796-1F6CD4C12360}" type="slidenum">
              <a:rPr lang="it-IT" smtClean="0">
                <a:solidFill>
                  <a:prstClr val="white">
                    <a:tint val="75000"/>
                  </a:prstClr>
                </a:solidFill>
              </a:rPr>
              <a:pPr>
                <a:defRPr/>
              </a:pPr>
              <a:t>40</a:t>
            </a:fld>
            <a:endParaRPr lang="it-IT">
              <a:solidFill>
                <a:prstClr val="white">
                  <a:tint val="75000"/>
                </a:prstClr>
              </a:solidFill>
            </a:endParaRPr>
          </a:p>
        </p:txBody>
      </p:sp>
      <p:pic>
        <p:nvPicPr>
          <p:cNvPr id="6144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ottotitolo 2"/>
          <p:cNvSpPr txBox="1">
            <a:spLocks/>
          </p:cNvSpPr>
          <p:nvPr/>
        </p:nvSpPr>
        <p:spPr>
          <a:xfrm>
            <a:off x="468313" y="1773238"/>
            <a:ext cx="8151812" cy="4824412"/>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it-IT" sz="2000" dirty="0" smtClean="0">
              <a:solidFill>
                <a:sysClr val="windowText" lastClr="000000"/>
              </a:solidFill>
            </a:endParaRPr>
          </a:p>
          <a:p>
            <a:pPr fontAlgn="auto">
              <a:spcAft>
                <a:spcPts val="0"/>
              </a:spcAft>
              <a:defRPr/>
            </a:pPr>
            <a:r>
              <a:rPr lang="it-IT" sz="2000" dirty="0" smtClean="0">
                <a:solidFill>
                  <a:sysClr val="windowText" lastClr="000000"/>
                </a:solidFill>
              </a:rPr>
              <a:t> </a:t>
            </a:r>
            <a:r>
              <a:rPr lang="it-IT" sz="2400" b="1" i="1" dirty="0" smtClean="0">
                <a:solidFill>
                  <a:sysClr val="windowText" lastClr="000000"/>
                </a:solidFill>
              </a:rPr>
              <a:t>Protocollo </a:t>
            </a:r>
            <a:r>
              <a:rPr lang="it-IT" sz="2400" b="1" i="1" dirty="0">
                <a:solidFill>
                  <a:sysClr val="windowText" lastClr="000000"/>
                </a:solidFill>
              </a:rPr>
              <a:t>d'intesa Confindustria-CGIL  CISL UIL sulla rappresentanza del </a:t>
            </a:r>
            <a:r>
              <a:rPr lang="it-IT" sz="2400" b="1" i="1" dirty="0" smtClean="0">
                <a:solidFill>
                  <a:sysClr val="windowText" lastClr="000000"/>
                </a:solidFill>
              </a:rPr>
              <a:t>31.5.2013</a:t>
            </a:r>
          </a:p>
          <a:p>
            <a:pPr fontAlgn="auto">
              <a:spcAft>
                <a:spcPts val="0"/>
              </a:spcAft>
              <a:defRPr/>
            </a:pPr>
            <a:endParaRPr lang="it-IT" sz="2400" i="1" dirty="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Ai fini, invece, della efficacia ed esigibilità del contratto collettivo nazionale, è necessaria la sottoscrizione formale del contratto da parte delle Organizzazioni sindacali che rappresentino almeno il 50% + 1 della «rappresentatività nel settore», e la previa «consultazione certificata delle lavoratrici e dei lavoratori a maggioranza semplice».</a:t>
            </a:r>
          </a:p>
          <a:p>
            <a:pPr algn="just" fontAlgn="auto">
              <a:spcAft>
                <a:spcPts val="0"/>
              </a:spcAft>
              <a:defRPr/>
            </a:pPr>
            <a:endParaRPr lang="it-IT" sz="2400" i="1" dirty="0" smtClean="0">
              <a:solidFill>
                <a:sysClr val="windowText" lastClr="000000"/>
              </a:solidFill>
            </a:endParaRPr>
          </a:p>
          <a:p>
            <a:pPr algn="just" fontAlgn="auto">
              <a:spcAft>
                <a:spcPts val="0"/>
              </a:spcAft>
              <a:defRPr/>
            </a:pPr>
            <a:endParaRPr lang="it-IT" sz="2400" dirty="0" smtClean="0">
              <a:solidFill>
                <a:sysClr val="windowText" lastClr="000000"/>
              </a:solidFill>
            </a:endParaRPr>
          </a:p>
          <a:p>
            <a:pPr algn="just" fontAlgn="auto">
              <a:spcAft>
                <a:spcPts val="0"/>
              </a:spcAft>
              <a:defRPr/>
            </a:pPr>
            <a:endParaRPr lang="it-IT" sz="2400" dirty="0">
              <a:solidFill>
                <a:sysClr val="windowText" lastClr="000000"/>
              </a:solidFill>
            </a:endParaRPr>
          </a:p>
        </p:txBody>
      </p:sp>
      <p:sp>
        <p:nvSpPr>
          <p:cNvPr id="2" name="Rettangolo arrotondato 1"/>
          <p:cNvSpPr/>
          <p:nvPr/>
        </p:nvSpPr>
        <p:spPr>
          <a:xfrm>
            <a:off x="1160463" y="5516563"/>
            <a:ext cx="6767512" cy="576262"/>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L'intesa sottoscritta, infatti, ripete sostanzialmente quanto già convenuto dalle medesime parti nel Protocollo del 28 giugno 2011 </a:t>
            </a:r>
          </a:p>
        </p:txBody>
      </p:sp>
      <p:pic>
        <p:nvPicPr>
          <p:cNvPr id="6144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943A84F8-5E46-4816-A2CF-4EE2A75FEDDD}" type="slidenum">
              <a:rPr lang="it-IT" smtClean="0">
                <a:solidFill>
                  <a:prstClr val="white">
                    <a:tint val="75000"/>
                  </a:prstClr>
                </a:solidFill>
              </a:rPr>
              <a:pPr>
                <a:defRPr/>
              </a:pPr>
              <a:t>41</a:t>
            </a:fld>
            <a:endParaRPr lang="it-IT">
              <a:solidFill>
                <a:prstClr val="white">
                  <a:tint val="75000"/>
                </a:prstClr>
              </a:solidFill>
            </a:endParaRPr>
          </a:p>
        </p:txBody>
      </p:sp>
      <p:pic>
        <p:nvPicPr>
          <p:cNvPr id="6246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62469" name="Sottotitolo 2"/>
          <p:cNvSpPr txBox="1">
            <a:spLocks/>
          </p:cNvSpPr>
          <p:nvPr/>
        </p:nvSpPr>
        <p:spPr bwMode="auto">
          <a:xfrm>
            <a:off x="468313" y="1773238"/>
            <a:ext cx="8151812" cy="431958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endParaRPr lang="it-IT" altLang="it-IT" sz="2000">
              <a:solidFill>
                <a:srgbClr val="000000"/>
              </a:solidFill>
              <a:latin typeface="Calibri" pitchFamily="34" charset="0"/>
            </a:endParaRPr>
          </a:p>
          <a:p>
            <a:pPr algn="ctr">
              <a:spcBef>
                <a:spcPct val="20000"/>
              </a:spcBef>
              <a:buFont typeface="Arial" pitchFamily="34" charset="0"/>
              <a:buNone/>
            </a:pPr>
            <a:r>
              <a:rPr lang="it-IT" altLang="it-IT" sz="2000">
                <a:solidFill>
                  <a:srgbClr val="000000"/>
                </a:solidFill>
                <a:latin typeface="Calibri" pitchFamily="34" charset="0"/>
              </a:rPr>
              <a:t> </a:t>
            </a:r>
            <a:r>
              <a:rPr lang="it-IT" altLang="it-IT" sz="2400" b="1" i="1">
                <a:solidFill>
                  <a:srgbClr val="000000"/>
                </a:solidFill>
                <a:latin typeface="Calibri" pitchFamily="34" charset="0"/>
              </a:rPr>
              <a:t>Testo Unico sulla rappresentanza  del 10/01/2014</a:t>
            </a:r>
          </a:p>
          <a:p>
            <a:pPr algn="ctr">
              <a:spcBef>
                <a:spcPct val="20000"/>
              </a:spcBef>
              <a:buFont typeface="Arial" pitchFamily="34" charset="0"/>
              <a:buNone/>
            </a:pPr>
            <a:endParaRPr lang="it-IT" altLang="it-IT" sz="2400" b="1" i="1">
              <a:solidFill>
                <a:srgbClr val="000000"/>
              </a:solidFill>
              <a:latin typeface="Calibri" pitchFamily="34" charset="0"/>
            </a:endParaRPr>
          </a:p>
          <a:p>
            <a:pPr algn="ctr">
              <a:spcBef>
                <a:spcPct val="20000"/>
              </a:spcBef>
              <a:buFont typeface="Arial" pitchFamily="34" charset="0"/>
              <a:buNone/>
            </a:pPr>
            <a:r>
              <a:rPr lang="it-IT" altLang="it-IT" sz="2400" i="1">
                <a:solidFill>
                  <a:srgbClr val="000000"/>
                </a:solidFill>
                <a:latin typeface="Calibri" pitchFamily="34" charset="0"/>
              </a:rPr>
              <a:t>Il Testo Unico è attuativo dell'Accordo interconfederale del 28 giugno 2011 e il Protocollo d'intesa del 2013 sul tema della rappresentanza sindacale </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i="1">
              <a:solidFill>
                <a:srgbClr val="000000"/>
              </a:solidFill>
              <a:latin typeface="Calibri" pitchFamily="34" charset="0"/>
            </a:endParaRPr>
          </a:p>
          <a:p>
            <a:pPr algn="ctr">
              <a:spcBef>
                <a:spcPct val="20000"/>
              </a:spcBef>
              <a:buFont typeface="Arial" pitchFamily="34" charset="0"/>
              <a:buNone/>
            </a:pPr>
            <a:r>
              <a:rPr lang="it-IT" altLang="it-IT" sz="2400">
                <a:solidFill>
                  <a:srgbClr val="000000"/>
                </a:solidFill>
                <a:latin typeface="Calibri" pitchFamily="34" charset="0"/>
              </a:rPr>
              <a:t>Il Testo Unico è diviso in quattro parti più un’altra relativa a clausole transitorie e finali.</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p:txBody>
      </p:sp>
      <p:pic>
        <p:nvPicPr>
          <p:cNvPr id="6247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EB9AA11-91F8-44D5-AE2B-E50EF00D4029}" type="slidenum">
              <a:rPr lang="it-IT" smtClean="0">
                <a:solidFill>
                  <a:prstClr val="white">
                    <a:tint val="75000"/>
                  </a:prstClr>
                </a:solidFill>
              </a:rPr>
              <a:pPr>
                <a:defRPr/>
              </a:pPr>
              <a:t>42</a:t>
            </a:fld>
            <a:endParaRPr lang="it-IT">
              <a:solidFill>
                <a:prstClr val="white">
                  <a:tint val="75000"/>
                </a:prstClr>
              </a:solidFill>
            </a:endParaRPr>
          </a:p>
        </p:txBody>
      </p:sp>
      <p:pic>
        <p:nvPicPr>
          <p:cNvPr id="6349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AutoShape 5"/>
          <p:cNvSpPr>
            <a:spLocks noChangeArrowheads="1"/>
          </p:cNvSpPr>
          <p:nvPr/>
        </p:nvSpPr>
        <p:spPr bwMode="auto">
          <a:xfrm>
            <a:off x="684213" y="1701800"/>
            <a:ext cx="4248150" cy="1511300"/>
          </a:xfrm>
          <a:prstGeom prst="rightArrowCallout">
            <a:avLst>
              <a:gd name="adj1" fmla="val 23528"/>
              <a:gd name="adj2" fmla="val 26472"/>
              <a:gd name="adj3" fmla="val 36750"/>
              <a:gd name="adj4" fmla="val 83755"/>
            </a:avLst>
          </a:prstGeom>
          <a:solidFill>
            <a:srgbClr val="FFFFFF"/>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en-US" altLang="it-IT" sz="1800" b="1" kern="0" dirty="0" smtClean="0">
                <a:solidFill>
                  <a:schemeClr val="bg1"/>
                </a:solidFill>
                <a:latin typeface="Candara" pitchFamily="34" charset="0"/>
                <a:cs typeface="+mn-cs"/>
              </a:rPr>
              <a:t>PER MISURARE E CERTIFICARE LA</a:t>
            </a:r>
          </a:p>
          <a:p>
            <a:pPr algn="ctr" eaLnBrk="1" fontAlgn="auto" hangingPunct="1">
              <a:spcBef>
                <a:spcPct val="0"/>
              </a:spcBef>
              <a:spcAft>
                <a:spcPts val="0"/>
              </a:spcAft>
              <a:buFontTx/>
              <a:buNone/>
              <a:defRPr/>
            </a:pPr>
            <a:r>
              <a:rPr lang="en-US" altLang="it-IT" sz="1800" b="1" kern="0" dirty="0" smtClean="0">
                <a:solidFill>
                  <a:schemeClr val="bg1"/>
                </a:solidFill>
                <a:latin typeface="Candara" pitchFamily="34" charset="0"/>
                <a:cs typeface="+mn-cs"/>
              </a:rPr>
              <a:t>RAPPRESENTANZA AI FINI DELLA</a:t>
            </a:r>
          </a:p>
          <a:p>
            <a:pPr algn="ctr" eaLnBrk="1" fontAlgn="auto" hangingPunct="1">
              <a:spcBef>
                <a:spcPct val="0"/>
              </a:spcBef>
              <a:spcAft>
                <a:spcPts val="0"/>
              </a:spcAft>
              <a:buFontTx/>
              <a:buNone/>
              <a:defRPr/>
            </a:pPr>
            <a:r>
              <a:rPr lang="en-US" altLang="it-IT" sz="1800" b="1" kern="0" dirty="0" smtClean="0">
                <a:solidFill>
                  <a:schemeClr val="bg1"/>
                </a:solidFill>
                <a:latin typeface="Candara" pitchFamily="34" charset="0"/>
                <a:cs typeface="+mn-cs"/>
              </a:rPr>
              <a:t> CONTRATTAZIONE  COLLETTIVA</a:t>
            </a:r>
          </a:p>
          <a:p>
            <a:pPr algn="ctr" eaLnBrk="1" fontAlgn="auto" hangingPunct="1">
              <a:spcBef>
                <a:spcPct val="0"/>
              </a:spcBef>
              <a:spcAft>
                <a:spcPts val="0"/>
              </a:spcAft>
              <a:buFontTx/>
              <a:buNone/>
              <a:defRPr/>
            </a:pPr>
            <a:r>
              <a:rPr lang="en-US" altLang="it-IT" sz="1800" b="1" kern="0" dirty="0" smtClean="0">
                <a:solidFill>
                  <a:schemeClr val="bg1"/>
                </a:solidFill>
                <a:latin typeface="Candara" pitchFamily="34" charset="0"/>
                <a:cs typeface="+mn-cs"/>
              </a:rPr>
              <a:t>  NAZIONALE  DI CATEGORIA</a:t>
            </a:r>
            <a:r>
              <a:rPr lang="it-IT" altLang="it-IT" sz="1800" kern="0" dirty="0" smtClean="0">
                <a:solidFill>
                  <a:schemeClr val="bg1"/>
                </a:solidFill>
                <a:latin typeface="Candara" pitchFamily="34" charset="0"/>
                <a:cs typeface="+mn-cs"/>
              </a:rPr>
              <a:t> </a:t>
            </a:r>
          </a:p>
        </p:txBody>
      </p:sp>
      <p:sp>
        <p:nvSpPr>
          <p:cNvPr id="8" name="AutoShape 6"/>
          <p:cNvSpPr>
            <a:spLocks noChangeArrowheads="1"/>
          </p:cNvSpPr>
          <p:nvPr/>
        </p:nvSpPr>
        <p:spPr bwMode="auto">
          <a:xfrm>
            <a:off x="5076825" y="1844675"/>
            <a:ext cx="3455988" cy="1584325"/>
          </a:xfrm>
          <a:prstGeom prst="downArrowCallout">
            <a:avLst>
              <a:gd name="adj1" fmla="val 45182"/>
              <a:gd name="adj2" fmla="val 54534"/>
              <a:gd name="adj3" fmla="val 26287"/>
              <a:gd name="adj4" fmla="val 55884"/>
            </a:avLst>
          </a:prstGeom>
          <a:solidFill>
            <a:srgbClr val="FFFFFF"/>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en-US" altLang="it-IT" sz="1800" b="1" kern="0" dirty="0" smtClean="0">
                <a:solidFill>
                  <a:schemeClr val="bg1"/>
                </a:solidFill>
                <a:latin typeface="Candara" pitchFamily="34" charset="0"/>
                <a:cs typeface="+mn-cs"/>
              </a:rPr>
              <a:t>PER REGOLAMENTARE  LE</a:t>
            </a:r>
          </a:p>
          <a:p>
            <a:pPr algn="ctr" eaLnBrk="1" fontAlgn="auto" hangingPunct="1">
              <a:spcBef>
                <a:spcPct val="0"/>
              </a:spcBef>
              <a:spcAft>
                <a:spcPts val="0"/>
              </a:spcAft>
              <a:buFontTx/>
              <a:buNone/>
              <a:defRPr/>
            </a:pPr>
            <a:r>
              <a:rPr lang="en-US" altLang="it-IT" sz="1800" b="1" kern="0" dirty="0" smtClean="0">
                <a:solidFill>
                  <a:schemeClr val="bg1"/>
                </a:solidFill>
                <a:latin typeface="Candara" pitchFamily="34" charset="0"/>
                <a:cs typeface="+mn-cs"/>
              </a:rPr>
              <a:t>RAPPRESENTANZE  IN AZIENDA</a:t>
            </a:r>
            <a:r>
              <a:rPr lang="it-IT" altLang="it-IT" sz="1800" kern="0" dirty="0" smtClean="0">
                <a:solidFill>
                  <a:schemeClr val="bg1"/>
                </a:solidFill>
                <a:latin typeface="Candara" pitchFamily="34" charset="0"/>
                <a:cs typeface="+mn-cs"/>
              </a:rPr>
              <a:t> </a:t>
            </a:r>
            <a:r>
              <a:rPr lang="en-US" altLang="it-IT" sz="1800" kern="0" dirty="0" smtClean="0">
                <a:solidFill>
                  <a:schemeClr val="bg1"/>
                </a:solidFill>
                <a:latin typeface="Candara" pitchFamily="34" charset="0"/>
                <a:cs typeface="+mn-cs"/>
              </a:rPr>
              <a:t> </a:t>
            </a:r>
            <a:endParaRPr lang="it-IT" altLang="it-IT" sz="1800" kern="0" dirty="0" smtClean="0">
              <a:solidFill>
                <a:schemeClr val="bg1"/>
              </a:solidFill>
              <a:latin typeface="Candara" pitchFamily="34" charset="0"/>
              <a:cs typeface="+mn-cs"/>
            </a:endParaRPr>
          </a:p>
        </p:txBody>
      </p:sp>
      <p:sp>
        <p:nvSpPr>
          <p:cNvPr id="9" name="AutoShape 8"/>
          <p:cNvSpPr>
            <a:spLocks noChangeArrowheads="1"/>
          </p:cNvSpPr>
          <p:nvPr/>
        </p:nvSpPr>
        <p:spPr bwMode="auto">
          <a:xfrm>
            <a:off x="4427538" y="3644900"/>
            <a:ext cx="4321175" cy="1944688"/>
          </a:xfrm>
          <a:prstGeom prst="leftArrowCallout">
            <a:avLst>
              <a:gd name="adj1" fmla="val 26204"/>
              <a:gd name="adj2" fmla="val 25000"/>
              <a:gd name="adj3" fmla="val 26736"/>
              <a:gd name="adj4" fmla="val 84130"/>
            </a:avLst>
          </a:prstGeom>
          <a:solidFill>
            <a:srgbClr val="FFFFFF"/>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800" b="1" kern="0" dirty="0" smtClean="0">
                <a:solidFill>
                  <a:schemeClr val="bg1"/>
                </a:solidFill>
                <a:latin typeface="Candara" pitchFamily="34" charset="0"/>
                <a:cs typeface="+mn-cs"/>
              </a:rPr>
              <a:t>PER DEFINIRE TITOLARITA' ED</a:t>
            </a:r>
          </a:p>
          <a:p>
            <a:pPr algn="ctr" eaLnBrk="1" fontAlgn="auto" hangingPunct="1">
              <a:spcBef>
                <a:spcPct val="0"/>
              </a:spcBef>
              <a:spcAft>
                <a:spcPts val="0"/>
              </a:spcAft>
              <a:buFontTx/>
              <a:buNone/>
              <a:defRPr/>
            </a:pPr>
            <a:r>
              <a:rPr lang="it-IT" altLang="it-IT" sz="1800" b="1" kern="0" dirty="0" smtClean="0">
                <a:solidFill>
                  <a:schemeClr val="bg1"/>
                </a:solidFill>
                <a:latin typeface="Candara" pitchFamily="34" charset="0"/>
                <a:cs typeface="+mn-cs"/>
              </a:rPr>
              <a:t>EFFICACIA DELLA CONTRATTAZIONE</a:t>
            </a:r>
          </a:p>
          <a:p>
            <a:pPr algn="ctr" eaLnBrk="1" fontAlgn="auto" hangingPunct="1">
              <a:spcBef>
                <a:spcPct val="0"/>
              </a:spcBef>
              <a:spcAft>
                <a:spcPts val="0"/>
              </a:spcAft>
              <a:buFontTx/>
              <a:buNone/>
              <a:defRPr/>
            </a:pPr>
            <a:r>
              <a:rPr lang="it-IT" altLang="it-IT" sz="1800" b="1" kern="0" dirty="0" smtClean="0">
                <a:solidFill>
                  <a:schemeClr val="bg1"/>
                </a:solidFill>
                <a:latin typeface="Candara" pitchFamily="34" charset="0"/>
                <a:cs typeface="+mn-cs"/>
              </a:rPr>
              <a:t>COLLETTIVA</a:t>
            </a:r>
            <a:r>
              <a:rPr lang="it-IT" altLang="it-IT" sz="1800" kern="0" dirty="0" smtClean="0">
                <a:solidFill>
                  <a:schemeClr val="bg1"/>
                </a:solidFill>
                <a:latin typeface="Candara" pitchFamily="34" charset="0"/>
                <a:cs typeface="+mn-cs"/>
              </a:rPr>
              <a:t> </a:t>
            </a:r>
            <a:r>
              <a:rPr lang="it-IT" altLang="it-IT" sz="1800" b="1" kern="0" dirty="0" smtClean="0">
                <a:solidFill>
                  <a:schemeClr val="bg1"/>
                </a:solidFill>
                <a:latin typeface="Candara" pitchFamily="34" charset="0"/>
                <a:cs typeface="+mn-cs"/>
              </a:rPr>
              <a:t> NAZIONALE</a:t>
            </a:r>
          </a:p>
          <a:p>
            <a:pPr algn="ctr" eaLnBrk="1" fontAlgn="auto" hangingPunct="1">
              <a:spcBef>
                <a:spcPct val="0"/>
              </a:spcBef>
              <a:spcAft>
                <a:spcPts val="0"/>
              </a:spcAft>
              <a:buFontTx/>
              <a:buNone/>
              <a:defRPr/>
            </a:pPr>
            <a:r>
              <a:rPr lang="it-IT" altLang="it-IT" sz="1800" b="1" kern="0" dirty="0" smtClean="0">
                <a:solidFill>
                  <a:schemeClr val="bg1"/>
                </a:solidFill>
                <a:latin typeface="Candara" pitchFamily="34" charset="0"/>
                <a:cs typeface="+mn-cs"/>
              </a:rPr>
              <a:t>DI CATEGORIA E AZIENDALE</a:t>
            </a:r>
            <a:r>
              <a:rPr lang="it-IT" altLang="it-IT" sz="1800" kern="0" dirty="0" smtClean="0">
                <a:solidFill>
                  <a:schemeClr val="bg1"/>
                </a:solidFill>
                <a:latin typeface="Candara" pitchFamily="34" charset="0"/>
                <a:cs typeface="+mn-cs"/>
              </a:rPr>
              <a:t>  </a:t>
            </a:r>
          </a:p>
        </p:txBody>
      </p:sp>
      <p:sp>
        <p:nvSpPr>
          <p:cNvPr id="10" name="Rectangle 9"/>
          <p:cNvSpPr>
            <a:spLocks noChangeArrowheads="1"/>
          </p:cNvSpPr>
          <p:nvPr/>
        </p:nvSpPr>
        <p:spPr bwMode="auto">
          <a:xfrm>
            <a:off x="684213" y="3500438"/>
            <a:ext cx="3527425" cy="2089150"/>
          </a:xfrm>
          <a:prstGeom prst="rect">
            <a:avLst/>
          </a:prstGeom>
          <a:solidFill>
            <a:srgbClr val="FFFFFF"/>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800" b="1" kern="0" dirty="0" smtClean="0">
                <a:solidFill>
                  <a:schemeClr val="bg1"/>
                </a:solidFill>
                <a:latin typeface="Candara" pitchFamily="34" charset="0"/>
                <a:cs typeface="+mn-cs"/>
              </a:rPr>
              <a:t>DI DISPOSIZIONI RELATIVE ALLE</a:t>
            </a:r>
          </a:p>
          <a:p>
            <a:pPr algn="ctr" eaLnBrk="1" fontAlgn="auto" hangingPunct="1">
              <a:spcBef>
                <a:spcPct val="0"/>
              </a:spcBef>
              <a:spcAft>
                <a:spcPts val="0"/>
              </a:spcAft>
              <a:buFontTx/>
              <a:buNone/>
              <a:defRPr/>
            </a:pPr>
            <a:r>
              <a:rPr lang="it-IT" altLang="it-IT" sz="1800" b="1" kern="0" dirty="0" smtClean="0">
                <a:solidFill>
                  <a:schemeClr val="bg1"/>
                </a:solidFill>
                <a:latin typeface="Candara" pitchFamily="34" charset="0"/>
                <a:cs typeface="+mn-cs"/>
              </a:rPr>
              <a:t> CLAUSOLE E ALLE PROCEDURE DI</a:t>
            </a:r>
          </a:p>
          <a:p>
            <a:pPr algn="ctr" eaLnBrk="1" fontAlgn="auto" hangingPunct="1">
              <a:spcBef>
                <a:spcPct val="0"/>
              </a:spcBef>
              <a:spcAft>
                <a:spcPts val="0"/>
              </a:spcAft>
              <a:buFontTx/>
              <a:buNone/>
              <a:defRPr/>
            </a:pPr>
            <a:r>
              <a:rPr lang="it-IT" altLang="it-IT" sz="1800" b="1" kern="0" dirty="0" smtClean="0">
                <a:solidFill>
                  <a:schemeClr val="bg1"/>
                </a:solidFill>
                <a:latin typeface="Candara" pitchFamily="34" charset="0"/>
                <a:cs typeface="+mn-cs"/>
              </a:rPr>
              <a:t> RAFFREDDAMENTO E ALLE</a:t>
            </a:r>
          </a:p>
          <a:p>
            <a:pPr algn="ctr" eaLnBrk="1" fontAlgn="auto" hangingPunct="1">
              <a:spcBef>
                <a:spcPct val="0"/>
              </a:spcBef>
              <a:spcAft>
                <a:spcPts val="0"/>
              </a:spcAft>
              <a:buFontTx/>
              <a:buNone/>
              <a:defRPr/>
            </a:pPr>
            <a:r>
              <a:rPr lang="it-IT" altLang="it-IT" sz="1800" b="1" kern="0" dirty="0" smtClean="0">
                <a:solidFill>
                  <a:schemeClr val="bg1"/>
                </a:solidFill>
                <a:latin typeface="Candara" pitchFamily="34" charset="0"/>
                <a:cs typeface="+mn-cs"/>
              </a:rPr>
              <a:t> CLAUSOLE SULLE CONSEGUENZE</a:t>
            </a:r>
          </a:p>
          <a:p>
            <a:pPr algn="ctr" eaLnBrk="1" fontAlgn="auto" hangingPunct="1">
              <a:spcBef>
                <a:spcPct val="0"/>
              </a:spcBef>
              <a:spcAft>
                <a:spcPts val="0"/>
              </a:spcAft>
              <a:buFontTx/>
              <a:buNone/>
              <a:defRPr/>
            </a:pPr>
            <a:r>
              <a:rPr lang="it-IT" altLang="it-IT" sz="1800" b="1" kern="0" dirty="0" smtClean="0">
                <a:solidFill>
                  <a:schemeClr val="bg1"/>
                </a:solidFill>
                <a:latin typeface="Candara" pitchFamily="34" charset="0"/>
                <a:cs typeface="+mn-cs"/>
              </a:rPr>
              <a:t> DELL'INADEMPIMENTO </a:t>
            </a:r>
          </a:p>
        </p:txBody>
      </p:sp>
      <p:pic>
        <p:nvPicPr>
          <p:cNvPr id="6349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58F1120-8D30-4D8B-8846-7206C8F7F606}" type="slidenum">
              <a:rPr lang="it-IT" smtClean="0">
                <a:solidFill>
                  <a:prstClr val="white">
                    <a:tint val="75000"/>
                  </a:prstClr>
                </a:solidFill>
              </a:rPr>
              <a:pPr>
                <a:defRPr/>
              </a:pPr>
              <a:t>43</a:t>
            </a:fld>
            <a:endParaRPr lang="it-IT">
              <a:solidFill>
                <a:prstClr val="white">
                  <a:tint val="75000"/>
                </a:prstClr>
              </a:solidFill>
            </a:endParaRPr>
          </a:p>
        </p:txBody>
      </p:sp>
      <p:pic>
        <p:nvPicPr>
          <p:cNvPr id="6451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ottotitolo 2"/>
          <p:cNvSpPr txBox="1">
            <a:spLocks/>
          </p:cNvSpPr>
          <p:nvPr/>
        </p:nvSpPr>
        <p:spPr>
          <a:xfrm>
            <a:off x="468313" y="1773238"/>
            <a:ext cx="8151812" cy="4319587"/>
          </a:xfrm>
          <a:prstGeom prst="rect">
            <a:avLst/>
          </a:prstGeom>
          <a:ln>
            <a:solidFill>
              <a:srgbClr val="1F497D">
                <a:lumMod val="20000"/>
                <a:lumOff val="80000"/>
              </a:srgbClr>
            </a:solidFill>
          </a:ln>
        </p:spPr>
        <p:txBody>
          <a:bodyPr>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it-IT" sz="2000" dirty="0" smtClean="0">
              <a:solidFill>
                <a:sysClr val="windowText" lastClr="000000"/>
              </a:solidFill>
            </a:endParaRPr>
          </a:p>
          <a:p>
            <a:pPr fontAlgn="auto">
              <a:spcAft>
                <a:spcPts val="0"/>
              </a:spcAft>
              <a:defRPr/>
            </a:pPr>
            <a:r>
              <a:rPr lang="it-IT" sz="2000" b="1" dirty="0">
                <a:solidFill>
                  <a:sysClr val="windowText" lastClr="000000"/>
                </a:solidFill>
              </a:rPr>
              <a:t>Misurazione della rappresentatività: </a:t>
            </a:r>
            <a:endParaRPr lang="it-IT" sz="2000" b="1" dirty="0" smtClean="0">
              <a:solidFill>
                <a:sysClr val="windowText" lastClr="000000"/>
              </a:solidFill>
            </a:endParaRPr>
          </a:p>
          <a:p>
            <a:pPr fontAlgn="auto">
              <a:spcAft>
                <a:spcPts val="0"/>
              </a:spcAft>
              <a:defRPr/>
            </a:pPr>
            <a:endParaRPr lang="it-IT" sz="2000" b="1" dirty="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A</a:t>
            </a:r>
            <a:r>
              <a:rPr lang="it-IT" sz="2000" dirty="0" smtClean="0">
                <a:solidFill>
                  <a:sysClr val="windowText" lastClr="000000"/>
                </a:solidFill>
              </a:rPr>
              <a:t>i </a:t>
            </a:r>
            <a:r>
              <a:rPr lang="it-IT" sz="2000" dirty="0">
                <a:solidFill>
                  <a:sysClr val="windowText" lastClr="000000"/>
                </a:solidFill>
              </a:rPr>
              <a:t>fini della contrattazione collettiva nazionale di categoria, l’accordo stabilisce </a:t>
            </a:r>
            <a:r>
              <a:rPr lang="it-IT" sz="2000" b="1" dirty="0">
                <a:solidFill>
                  <a:sysClr val="windowText" lastClr="000000"/>
                </a:solidFill>
              </a:rPr>
              <a:t>l’assunzione di dati associativi </a:t>
            </a:r>
            <a:r>
              <a:rPr lang="it-IT" sz="2000" dirty="0">
                <a:solidFill>
                  <a:sysClr val="windowText" lastClr="000000"/>
                </a:solidFill>
              </a:rPr>
              <a:t>(deleghe relative ai contributi sindacali conferite dai lavoratori) </a:t>
            </a:r>
            <a:r>
              <a:rPr lang="it-IT" sz="2000" b="1" dirty="0">
                <a:solidFill>
                  <a:sysClr val="windowText" lastClr="000000"/>
                </a:solidFill>
              </a:rPr>
              <a:t>e di dati elettorali ottenuti </a:t>
            </a:r>
            <a:r>
              <a:rPr lang="it-IT" sz="2000" dirty="0">
                <a:solidFill>
                  <a:sysClr val="windowText" lastClr="000000"/>
                </a:solidFill>
              </a:rPr>
              <a:t>(voti espressi) in occasione delle elezioni delle rappresentanze sindacali unitarie</a:t>
            </a:r>
            <a:r>
              <a:rPr lang="it-IT" sz="2000" dirty="0" smtClean="0">
                <a:solidFill>
                  <a:sysClr val="windowText" lastClr="000000"/>
                </a:solidFill>
              </a:rPr>
              <a:t>.</a:t>
            </a: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Infatti, fermo restando la soglia minima del 5% per avere titolo sindacale a firmare un CCNL, il nuovo accordo fissa ora il criterio per misurare la stessa da parte del CNEL, in base:</a:t>
            </a:r>
          </a:p>
          <a:p>
            <a:pPr algn="just" fontAlgn="auto">
              <a:spcAft>
                <a:spcPts val="0"/>
              </a:spcAft>
              <a:defRPr/>
            </a:pPr>
            <a:r>
              <a:rPr lang="it-IT" sz="2000" dirty="0" smtClean="0">
                <a:solidFill>
                  <a:sysClr val="windowText" lastClr="000000"/>
                </a:solidFill>
              </a:rPr>
              <a:t>	ai </a:t>
            </a:r>
            <a:r>
              <a:rPr lang="it-IT" sz="2000" dirty="0">
                <a:solidFill>
                  <a:sysClr val="windowText" lastClr="000000"/>
                </a:solidFill>
              </a:rPr>
              <a:t>dati INPS sugli iscritti ai sindacati (forniti dai datori di lavoro);</a:t>
            </a:r>
          </a:p>
          <a:p>
            <a:pPr algn="just" fontAlgn="auto">
              <a:spcAft>
                <a:spcPts val="0"/>
              </a:spcAft>
              <a:defRPr/>
            </a:pPr>
            <a:r>
              <a:rPr lang="it-IT" sz="2000" dirty="0" smtClean="0">
                <a:solidFill>
                  <a:sysClr val="windowText" lastClr="000000"/>
                </a:solidFill>
              </a:rPr>
              <a:t>	ai </a:t>
            </a:r>
            <a:r>
              <a:rPr lang="it-IT" sz="2000" dirty="0">
                <a:solidFill>
                  <a:sysClr val="windowText" lastClr="000000"/>
                </a:solidFill>
              </a:rPr>
              <a:t>dati sulle elezioni RSU forniti da un apposito comitato di Garanti </a:t>
            </a:r>
            <a:r>
              <a:rPr lang="it-IT" sz="2000" dirty="0" smtClean="0">
                <a:solidFill>
                  <a:sysClr val="windowText" lastClr="000000"/>
                </a:solidFill>
              </a:rPr>
              <a:t>	provinciali </a:t>
            </a:r>
            <a:r>
              <a:rPr lang="it-IT" sz="2000" dirty="0">
                <a:solidFill>
                  <a:sysClr val="windowText" lastClr="000000"/>
                </a:solidFill>
              </a:rPr>
              <a:t>(che verrà formato).</a:t>
            </a:r>
          </a:p>
          <a:p>
            <a:pPr marL="342900" indent="-342900" algn="just" fontAlgn="auto">
              <a:spcAft>
                <a:spcPts val="0"/>
              </a:spcAft>
              <a:buFont typeface="Arial" panose="020B0604020202020204" pitchFamily="34" charset="0"/>
              <a:buChar char="•"/>
              <a:defRPr/>
            </a:pPr>
            <a:endParaRPr lang="it-IT" sz="2000" dirty="0">
              <a:solidFill>
                <a:sysClr val="windowText" lastClr="000000"/>
              </a:solidFill>
            </a:endParaRPr>
          </a:p>
          <a:p>
            <a:pPr algn="just" fontAlgn="auto">
              <a:spcAft>
                <a:spcPts val="0"/>
              </a:spcAft>
              <a:defRPr/>
            </a:pPr>
            <a:endParaRPr lang="it-IT" sz="2400" dirty="0" smtClean="0">
              <a:solidFill>
                <a:sysClr val="windowText" lastClr="000000"/>
              </a:solidFill>
            </a:endParaRPr>
          </a:p>
          <a:p>
            <a:pPr algn="just" fontAlgn="auto">
              <a:spcAft>
                <a:spcPts val="0"/>
              </a:spcAft>
              <a:defRPr/>
            </a:pPr>
            <a:endParaRPr lang="it-IT" sz="2400" dirty="0">
              <a:solidFill>
                <a:sysClr val="windowText" lastClr="000000"/>
              </a:solidFill>
            </a:endParaRPr>
          </a:p>
        </p:txBody>
      </p:sp>
      <p:pic>
        <p:nvPicPr>
          <p:cNvPr id="6451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7EA5A58C-C2E1-4CD6-AC2F-D67A679CDEB7}" type="slidenum">
              <a:rPr lang="it-IT" smtClean="0">
                <a:solidFill>
                  <a:prstClr val="white">
                    <a:tint val="75000"/>
                  </a:prstClr>
                </a:solidFill>
              </a:rPr>
              <a:pPr>
                <a:defRPr/>
              </a:pPr>
              <a:t>44</a:t>
            </a:fld>
            <a:endParaRPr lang="it-IT">
              <a:solidFill>
                <a:prstClr val="white">
                  <a:tint val="75000"/>
                </a:prstClr>
              </a:solidFill>
            </a:endParaRPr>
          </a:p>
        </p:txBody>
      </p:sp>
      <p:pic>
        <p:nvPicPr>
          <p:cNvPr id="6554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ottotitolo 2"/>
          <p:cNvSpPr txBox="1">
            <a:spLocks/>
          </p:cNvSpPr>
          <p:nvPr/>
        </p:nvSpPr>
        <p:spPr>
          <a:xfrm>
            <a:off x="468313" y="1773238"/>
            <a:ext cx="8151812" cy="4319587"/>
          </a:xfrm>
          <a:prstGeom prst="rect">
            <a:avLst/>
          </a:prstGeom>
          <a:ln>
            <a:solidFill>
              <a:srgbClr val="1F497D">
                <a:lumMod val="20000"/>
                <a:lumOff val="80000"/>
              </a:srgbClr>
            </a:solidFill>
          </a:ln>
        </p:spPr>
        <p:txBody>
          <a:bodyPr>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it-IT" sz="2000" dirty="0" smtClean="0">
              <a:solidFill>
                <a:sysClr val="windowText" lastClr="000000"/>
              </a:solidFill>
            </a:endParaRPr>
          </a:p>
          <a:p>
            <a:pPr fontAlgn="auto">
              <a:spcAft>
                <a:spcPts val="0"/>
              </a:spcAft>
              <a:defRPr/>
            </a:pPr>
            <a:r>
              <a:rPr lang="it-IT" sz="2000" b="1" dirty="0">
                <a:solidFill>
                  <a:sysClr val="windowText" lastClr="000000"/>
                </a:solidFill>
              </a:rPr>
              <a:t>Misurazione della rappresentatività: </a:t>
            </a:r>
            <a:endParaRPr lang="it-IT" sz="2000" b="1" dirty="0" smtClean="0">
              <a:solidFill>
                <a:sysClr val="windowText" lastClr="000000"/>
              </a:solidFill>
            </a:endParaRPr>
          </a:p>
          <a:p>
            <a:pPr fontAlgn="auto">
              <a:spcAft>
                <a:spcPts val="0"/>
              </a:spcAft>
              <a:defRPr/>
            </a:pPr>
            <a:endParaRPr lang="it-IT" sz="2000" b="1" dirty="0">
              <a:solidFill>
                <a:sysClr val="windowText" lastClr="000000"/>
              </a:solidFill>
            </a:endParaRPr>
          </a:p>
          <a:p>
            <a:pPr algn="just" fontAlgn="auto">
              <a:spcAft>
                <a:spcPts val="0"/>
              </a:spcAft>
              <a:defRPr/>
            </a:pPr>
            <a:r>
              <a:rPr lang="it-IT" sz="2000" dirty="0">
                <a:solidFill>
                  <a:sysClr val="windowText" lastClr="000000"/>
                </a:solidFill>
              </a:rPr>
              <a:t> A sua volta </a:t>
            </a:r>
            <a:r>
              <a:rPr lang="it-IT" sz="2000" b="1" dirty="0">
                <a:solidFill>
                  <a:sysClr val="windowText" lastClr="000000"/>
                </a:solidFill>
              </a:rPr>
              <a:t>il </a:t>
            </a:r>
            <a:r>
              <a:rPr lang="it-IT" sz="2000" b="1" dirty="0" err="1">
                <a:solidFill>
                  <a:sysClr val="windowText" lastClr="000000"/>
                </a:solidFill>
              </a:rPr>
              <a:t>Cnel</a:t>
            </a:r>
            <a:r>
              <a:rPr lang="it-IT" sz="2000" b="1" dirty="0">
                <a:solidFill>
                  <a:sysClr val="windowText" lastClr="000000"/>
                </a:solidFill>
              </a:rPr>
              <a:t> </a:t>
            </a:r>
            <a:r>
              <a:rPr lang="it-IT" sz="2000" dirty="0">
                <a:solidFill>
                  <a:sysClr val="windowText" lastClr="000000"/>
                </a:solidFill>
              </a:rPr>
              <a:t>provvederà alla </a:t>
            </a:r>
            <a:r>
              <a:rPr lang="it-IT" sz="2000" b="1" dirty="0">
                <a:solidFill>
                  <a:sysClr val="windowText" lastClr="000000"/>
                </a:solidFill>
              </a:rPr>
              <a:t>ponderazione</a:t>
            </a:r>
            <a:r>
              <a:rPr lang="it-IT" sz="2000" dirty="0">
                <a:solidFill>
                  <a:sysClr val="windowText" lastClr="000000"/>
                </a:solidFill>
              </a:rPr>
              <a:t> del dato elettorale con il dato associativo effettuando la media dei due dati (% di iscritti a ogni sindacato sul totale degli iscritti e % di voti della lista del sindacato nei rinnovi </a:t>
            </a:r>
            <a:r>
              <a:rPr lang="it-IT" sz="2000" dirty="0" err="1">
                <a:solidFill>
                  <a:sysClr val="windowText" lastClr="000000"/>
                </a:solidFill>
              </a:rPr>
              <a:t>Rsu</a:t>
            </a:r>
            <a:r>
              <a:rPr lang="it-IT" sz="2000" dirty="0">
                <a:solidFill>
                  <a:sysClr val="windowText" lastClr="000000"/>
                </a:solidFill>
              </a:rPr>
              <a:t> sul totale dei voti), assegnando a ciascuno il peso del 50%, e certificherà annualmente la rappresentatività dei vari sindacati per i diversi </a:t>
            </a:r>
            <a:r>
              <a:rPr lang="it-IT" sz="2000" dirty="0" smtClean="0">
                <a:solidFill>
                  <a:sysClr val="windowText" lastClr="000000"/>
                </a:solidFill>
              </a:rPr>
              <a:t>contratti nazionali.</a:t>
            </a:r>
          </a:p>
          <a:p>
            <a:pPr algn="just" fontAlgn="auto">
              <a:spcAft>
                <a:spcPts val="0"/>
              </a:spcAft>
              <a:defRPr/>
            </a:pPr>
            <a:endParaRPr lang="it-IT" sz="2000" dirty="0">
              <a:solidFill>
                <a:sysClr val="windowText" lastClr="000000"/>
              </a:solidFill>
            </a:endParaRPr>
          </a:p>
          <a:p>
            <a:pPr fontAlgn="auto">
              <a:spcAft>
                <a:spcPts val="0"/>
              </a:spcAft>
              <a:defRPr/>
            </a:pPr>
            <a:r>
              <a:rPr lang="it-IT" sz="2000" b="1" dirty="0">
                <a:solidFill>
                  <a:sysClr val="windowText" lastClr="000000"/>
                </a:solidFill>
              </a:rPr>
              <a:t>Il risultato permetterà la rappresentatività del sindacato a livello nazionale, la quale, se appunto superiore al 5%, comporterà per lo stesso la partecipazione alla contrattazione nazionale.</a:t>
            </a:r>
          </a:p>
          <a:p>
            <a:pPr algn="just" fontAlgn="auto">
              <a:spcAft>
                <a:spcPts val="0"/>
              </a:spcAft>
              <a:defRPr/>
            </a:pPr>
            <a:endParaRPr lang="it-IT" sz="2000" dirty="0">
              <a:solidFill>
                <a:sysClr val="windowText" lastClr="000000"/>
              </a:solidFill>
            </a:endParaRPr>
          </a:p>
          <a:p>
            <a:pPr algn="just" fontAlgn="auto">
              <a:spcAft>
                <a:spcPts val="0"/>
              </a:spcAft>
              <a:defRPr/>
            </a:pPr>
            <a:endParaRPr lang="it-IT" sz="2400" dirty="0" smtClean="0">
              <a:solidFill>
                <a:sysClr val="windowText" lastClr="000000"/>
              </a:solidFill>
            </a:endParaRPr>
          </a:p>
          <a:p>
            <a:pPr algn="just" fontAlgn="auto">
              <a:spcAft>
                <a:spcPts val="0"/>
              </a:spcAft>
              <a:defRPr/>
            </a:pPr>
            <a:endParaRPr lang="it-IT" sz="2400" dirty="0">
              <a:solidFill>
                <a:sysClr val="windowText" lastClr="000000"/>
              </a:solidFill>
            </a:endParaRPr>
          </a:p>
        </p:txBody>
      </p:sp>
      <p:pic>
        <p:nvPicPr>
          <p:cNvPr id="6554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4E334C9-D58C-4A89-AC21-A6E59D704F41}" type="slidenum">
              <a:rPr lang="it-IT" smtClean="0">
                <a:solidFill>
                  <a:prstClr val="white">
                    <a:tint val="75000"/>
                  </a:prstClr>
                </a:solidFill>
              </a:rPr>
              <a:pPr>
                <a:defRPr/>
              </a:pPr>
              <a:t>45</a:t>
            </a:fld>
            <a:endParaRPr lang="it-IT">
              <a:solidFill>
                <a:prstClr val="white">
                  <a:tint val="75000"/>
                </a:prstClr>
              </a:solidFill>
            </a:endParaRPr>
          </a:p>
        </p:txBody>
      </p:sp>
      <p:pic>
        <p:nvPicPr>
          <p:cNvPr id="6656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Text Box 5"/>
          <p:cNvSpPr txBox="1">
            <a:spLocks noChangeArrowheads="1"/>
          </p:cNvSpPr>
          <p:nvPr/>
        </p:nvSpPr>
        <p:spPr bwMode="auto">
          <a:xfrm>
            <a:off x="400050" y="2466975"/>
            <a:ext cx="4138613" cy="4235450"/>
          </a:xfrm>
          <a:prstGeom prst="rect">
            <a:avLst/>
          </a:prstGeom>
          <a:noFill/>
          <a:ln>
            <a:noFill/>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2000" b="1" kern="0" dirty="0" smtClean="0">
                <a:solidFill>
                  <a:srgbClr val="0000CC"/>
                </a:solidFill>
                <a:cs typeface="+mn-cs"/>
              </a:rPr>
              <a:t>ISCRITTI con delega</a:t>
            </a:r>
          </a:p>
          <a:p>
            <a:pPr algn="ctr" eaLnBrk="1" fontAlgn="auto" hangingPunct="1">
              <a:spcBef>
                <a:spcPct val="0"/>
              </a:spcBef>
              <a:spcAft>
                <a:spcPts val="0"/>
              </a:spcAft>
              <a:buFontTx/>
              <a:buNone/>
              <a:defRPr/>
            </a:pPr>
            <a:r>
              <a:rPr lang="it-IT" altLang="it-IT" sz="2000" kern="0" dirty="0" smtClean="0">
                <a:solidFill>
                  <a:srgbClr val="000000"/>
                </a:solidFill>
                <a:cs typeface="+mn-cs"/>
              </a:rPr>
              <a:t>(azienda, tramite UNIEMENS)</a:t>
            </a:r>
          </a:p>
          <a:p>
            <a:pPr algn="ctr" eaLnBrk="1" fontAlgn="auto" hangingPunct="1">
              <a:spcBef>
                <a:spcPct val="0"/>
              </a:spcBef>
              <a:spcAft>
                <a:spcPts val="0"/>
              </a:spcAft>
              <a:buFontTx/>
              <a:buNone/>
              <a:defRPr/>
            </a:pPr>
            <a:r>
              <a:rPr lang="it-IT" altLang="it-IT" sz="2000" i="1" kern="0" dirty="0" smtClean="0">
                <a:solidFill>
                  <a:srgbClr val="000000"/>
                </a:solidFill>
                <a:cs typeface="+mn-cs"/>
              </a:rPr>
              <a:t>comunica</a:t>
            </a:r>
            <a:r>
              <a:rPr lang="it-IT" altLang="it-IT" sz="2000" kern="0" dirty="0" smtClean="0">
                <a:solidFill>
                  <a:srgbClr val="000000"/>
                </a:solidFill>
                <a:cs typeface="+mn-cs"/>
              </a:rPr>
              <a:t>:</a:t>
            </a:r>
          </a:p>
          <a:p>
            <a:pPr algn="ctr" eaLnBrk="1" fontAlgn="auto" hangingPunct="1">
              <a:spcBef>
                <a:spcPct val="0"/>
              </a:spcBef>
              <a:spcAft>
                <a:spcPts val="0"/>
              </a:spcAft>
              <a:defRPr/>
            </a:pPr>
            <a:r>
              <a:rPr lang="it-IT" altLang="it-IT" sz="2000" kern="0" dirty="0" smtClean="0">
                <a:solidFill>
                  <a:srgbClr val="000000"/>
                </a:solidFill>
                <a:cs typeface="+mn-cs"/>
              </a:rPr>
              <a:t> </a:t>
            </a:r>
            <a:r>
              <a:rPr lang="it-IT" altLang="it-IT" sz="2000" b="1" kern="0" dirty="0" smtClean="0">
                <a:solidFill>
                  <a:srgbClr val="000000"/>
                </a:solidFill>
                <a:cs typeface="+mn-cs"/>
              </a:rPr>
              <a:t>PER OGNI CCNL </a:t>
            </a:r>
            <a:r>
              <a:rPr lang="it-IT" altLang="it-IT" sz="2000" kern="0" dirty="0" smtClean="0">
                <a:solidFill>
                  <a:srgbClr val="000000"/>
                </a:solidFill>
                <a:cs typeface="+mn-cs"/>
              </a:rPr>
              <a:t>applicato</a:t>
            </a:r>
          </a:p>
          <a:p>
            <a:pPr algn="ctr" eaLnBrk="1" fontAlgn="auto" hangingPunct="1">
              <a:spcBef>
                <a:spcPct val="0"/>
              </a:spcBef>
              <a:spcAft>
                <a:spcPts val="0"/>
              </a:spcAft>
              <a:defRPr/>
            </a:pPr>
            <a:r>
              <a:rPr lang="it-IT" altLang="it-IT" sz="2000" kern="0" dirty="0" smtClean="0">
                <a:solidFill>
                  <a:srgbClr val="000000"/>
                </a:solidFill>
                <a:cs typeface="+mn-cs"/>
              </a:rPr>
              <a:t> </a:t>
            </a:r>
            <a:r>
              <a:rPr lang="it-IT" altLang="it-IT" sz="2000" b="1" kern="0" dirty="0" smtClean="0">
                <a:solidFill>
                  <a:srgbClr val="000000"/>
                </a:solidFill>
                <a:cs typeface="+mn-cs"/>
              </a:rPr>
              <a:t>PER CIASCUNA O.S</a:t>
            </a:r>
            <a:r>
              <a:rPr lang="it-IT" altLang="it-IT" sz="2000" kern="0" dirty="0" smtClean="0">
                <a:solidFill>
                  <a:srgbClr val="000000"/>
                </a:solidFill>
                <a:cs typeface="+mn-cs"/>
              </a:rPr>
              <a:t>.</a:t>
            </a:r>
          </a:p>
          <a:p>
            <a:pPr algn="ctr" eaLnBrk="1" fontAlgn="auto" hangingPunct="1">
              <a:spcBef>
                <a:spcPct val="0"/>
              </a:spcBef>
              <a:spcAft>
                <a:spcPts val="0"/>
              </a:spcAft>
              <a:buFontTx/>
              <a:buNone/>
              <a:defRPr/>
            </a:pPr>
            <a:endParaRPr lang="it-IT" altLang="it-IT" sz="2000" kern="0" dirty="0" smtClean="0">
              <a:solidFill>
                <a:srgbClr val="000000"/>
              </a:solidFill>
              <a:cs typeface="+mn-cs"/>
            </a:endParaRPr>
          </a:p>
          <a:p>
            <a:pPr algn="ctr" eaLnBrk="1" fontAlgn="auto" hangingPunct="1">
              <a:spcBef>
                <a:spcPct val="0"/>
              </a:spcBef>
              <a:spcAft>
                <a:spcPts val="0"/>
              </a:spcAft>
              <a:buFontTx/>
              <a:buNone/>
              <a:defRPr/>
            </a:pPr>
            <a:endParaRPr lang="it-IT" altLang="it-IT" sz="2000" kern="0" dirty="0" smtClean="0">
              <a:solidFill>
                <a:srgbClr val="000000"/>
              </a:solidFill>
              <a:cs typeface="+mn-cs"/>
            </a:endParaRPr>
          </a:p>
          <a:p>
            <a:pPr algn="ctr" eaLnBrk="1" fontAlgn="auto" hangingPunct="1">
              <a:spcBef>
                <a:spcPct val="0"/>
              </a:spcBef>
              <a:spcAft>
                <a:spcPts val="0"/>
              </a:spcAft>
              <a:buFontTx/>
              <a:buNone/>
              <a:defRPr/>
            </a:pPr>
            <a:endParaRPr lang="it-IT" altLang="it-IT" sz="2400" kern="0" dirty="0" smtClean="0">
              <a:solidFill>
                <a:srgbClr val="000000"/>
              </a:solidFill>
              <a:cs typeface="+mn-cs"/>
            </a:endParaRPr>
          </a:p>
          <a:p>
            <a:pPr algn="ctr" eaLnBrk="1" fontAlgn="auto" hangingPunct="1">
              <a:spcBef>
                <a:spcPct val="0"/>
              </a:spcBef>
              <a:spcAft>
                <a:spcPts val="0"/>
              </a:spcAft>
              <a:buFontTx/>
              <a:buNone/>
              <a:defRPr/>
            </a:pPr>
            <a:r>
              <a:rPr lang="it-IT" altLang="it-IT" sz="2000" kern="0" dirty="0" smtClean="0">
                <a:solidFill>
                  <a:srgbClr val="000000"/>
                </a:solidFill>
                <a:cs typeface="+mn-cs"/>
              </a:rPr>
              <a:t>I dati all’</a:t>
            </a:r>
            <a:r>
              <a:rPr lang="it-IT" altLang="it-IT" sz="2000" b="1" kern="0" dirty="0" smtClean="0">
                <a:solidFill>
                  <a:srgbClr val="000000"/>
                </a:solidFill>
                <a:cs typeface="+mn-cs"/>
              </a:rPr>
              <a:t>INPS</a:t>
            </a:r>
          </a:p>
          <a:p>
            <a:pPr algn="ctr" eaLnBrk="1" fontAlgn="auto" hangingPunct="1">
              <a:spcBef>
                <a:spcPct val="0"/>
              </a:spcBef>
              <a:spcAft>
                <a:spcPts val="0"/>
              </a:spcAft>
              <a:buFontTx/>
              <a:buNone/>
              <a:defRPr/>
            </a:pPr>
            <a:endParaRPr lang="it-IT" altLang="it-IT" sz="2400" kern="0" dirty="0" smtClean="0">
              <a:solidFill>
                <a:srgbClr val="000000"/>
              </a:solidFill>
              <a:cs typeface="+mn-cs"/>
            </a:endParaRPr>
          </a:p>
          <a:p>
            <a:pPr algn="ctr" eaLnBrk="1" fontAlgn="auto" hangingPunct="1">
              <a:spcBef>
                <a:spcPct val="0"/>
              </a:spcBef>
              <a:spcAft>
                <a:spcPts val="0"/>
              </a:spcAft>
              <a:buFontTx/>
              <a:buNone/>
              <a:defRPr/>
            </a:pPr>
            <a:endParaRPr lang="it-IT" altLang="it-IT" sz="2400" kern="0" dirty="0" smtClean="0">
              <a:solidFill>
                <a:srgbClr val="000000"/>
              </a:solidFill>
              <a:cs typeface="+mn-cs"/>
            </a:endParaRPr>
          </a:p>
          <a:p>
            <a:pPr algn="ctr" eaLnBrk="1" fontAlgn="auto" hangingPunct="1">
              <a:spcBef>
                <a:spcPct val="0"/>
              </a:spcBef>
              <a:spcAft>
                <a:spcPts val="0"/>
              </a:spcAft>
              <a:buFontTx/>
              <a:buNone/>
              <a:defRPr/>
            </a:pPr>
            <a:r>
              <a:rPr lang="it-IT" altLang="it-IT" sz="2000" kern="0" dirty="0" smtClean="0">
                <a:solidFill>
                  <a:srgbClr val="000000"/>
                </a:solidFill>
                <a:cs typeface="+mn-cs"/>
              </a:rPr>
              <a:t>all’ENTE TERZO</a:t>
            </a:r>
          </a:p>
          <a:p>
            <a:pPr algn="ctr" eaLnBrk="1" fontAlgn="auto" hangingPunct="1">
              <a:spcBef>
                <a:spcPct val="0"/>
              </a:spcBef>
              <a:spcAft>
                <a:spcPts val="0"/>
              </a:spcAft>
              <a:buFontTx/>
              <a:buNone/>
              <a:defRPr/>
            </a:pPr>
            <a:r>
              <a:rPr lang="it-IT" altLang="it-IT" sz="2000" b="1" kern="0" dirty="0" smtClean="0">
                <a:solidFill>
                  <a:srgbClr val="000000"/>
                </a:solidFill>
                <a:cs typeface="+mn-cs"/>
              </a:rPr>
              <a:t>CNEL</a:t>
            </a:r>
          </a:p>
        </p:txBody>
      </p:sp>
      <p:sp>
        <p:nvSpPr>
          <p:cNvPr id="9" name="Text Box 8"/>
          <p:cNvSpPr txBox="1">
            <a:spLocks noChangeArrowheads="1"/>
          </p:cNvSpPr>
          <p:nvPr/>
        </p:nvSpPr>
        <p:spPr bwMode="auto">
          <a:xfrm>
            <a:off x="4251325" y="2476500"/>
            <a:ext cx="4138613" cy="4238625"/>
          </a:xfrm>
          <a:prstGeom prst="rect">
            <a:avLst/>
          </a:prstGeom>
          <a:noFill/>
          <a:ln>
            <a:noFill/>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2000" b="1" kern="0" dirty="0" smtClean="0">
                <a:solidFill>
                  <a:srgbClr val="0000CC"/>
                </a:solidFill>
                <a:cs typeface="+mn-cs"/>
              </a:rPr>
              <a:t>VOTI elezioni RSU</a:t>
            </a:r>
          </a:p>
          <a:p>
            <a:pPr algn="ctr" eaLnBrk="1" fontAlgn="auto" hangingPunct="1">
              <a:spcBef>
                <a:spcPct val="0"/>
              </a:spcBef>
              <a:spcAft>
                <a:spcPts val="0"/>
              </a:spcAft>
              <a:buFontTx/>
              <a:buNone/>
              <a:defRPr/>
            </a:pPr>
            <a:r>
              <a:rPr lang="it-IT" altLang="it-IT" sz="2000" kern="0" dirty="0" smtClean="0">
                <a:solidFill>
                  <a:srgbClr val="000000"/>
                </a:solidFill>
                <a:cs typeface="+mn-cs"/>
              </a:rPr>
              <a:t>(la Commissione Elettorale)</a:t>
            </a:r>
          </a:p>
          <a:p>
            <a:pPr algn="ctr" eaLnBrk="1" fontAlgn="auto" hangingPunct="1">
              <a:spcBef>
                <a:spcPct val="0"/>
              </a:spcBef>
              <a:spcAft>
                <a:spcPts val="0"/>
              </a:spcAft>
              <a:buFontTx/>
              <a:buNone/>
              <a:defRPr/>
            </a:pPr>
            <a:r>
              <a:rPr lang="it-IT" altLang="it-IT" sz="2000" i="1" kern="0" dirty="0" smtClean="0">
                <a:solidFill>
                  <a:srgbClr val="000000"/>
                </a:solidFill>
                <a:cs typeface="+mn-cs"/>
              </a:rPr>
              <a:t>comunica</a:t>
            </a:r>
            <a:r>
              <a:rPr lang="it-IT" altLang="it-IT" sz="2000" kern="0" dirty="0" smtClean="0">
                <a:solidFill>
                  <a:srgbClr val="000000"/>
                </a:solidFill>
                <a:cs typeface="+mn-cs"/>
              </a:rPr>
              <a:t>:</a:t>
            </a:r>
          </a:p>
          <a:p>
            <a:pPr algn="ctr" eaLnBrk="1" fontAlgn="auto" hangingPunct="1">
              <a:spcBef>
                <a:spcPct val="0"/>
              </a:spcBef>
              <a:spcAft>
                <a:spcPts val="0"/>
              </a:spcAft>
              <a:buFontTx/>
              <a:buNone/>
              <a:defRPr/>
            </a:pPr>
            <a:r>
              <a:rPr lang="it-IT" altLang="it-IT" sz="2000" b="1" kern="0" dirty="0" smtClean="0">
                <a:solidFill>
                  <a:srgbClr val="000000"/>
                </a:solidFill>
                <a:cs typeface="+mn-cs"/>
              </a:rPr>
              <a:t>PER CIASCUNA O.S</a:t>
            </a:r>
            <a:r>
              <a:rPr lang="it-IT" altLang="it-IT" sz="2000" kern="0" dirty="0" smtClean="0">
                <a:solidFill>
                  <a:srgbClr val="000000"/>
                </a:solidFill>
                <a:cs typeface="+mn-cs"/>
              </a:rPr>
              <a:t>.</a:t>
            </a:r>
            <a:endParaRPr lang="it-IT" altLang="it-IT" sz="2000" b="1" kern="0" dirty="0" smtClean="0">
              <a:solidFill>
                <a:srgbClr val="000000"/>
              </a:solidFill>
              <a:cs typeface="+mn-cs"/>
            </a:endParaRPr>
          </a:p>
          <a:p>
            <a:pPr algn="ctr" eaLnBrk="1" fontAlgn="auto" hangingPunct="1">
              <a:spcBef>
                <a:spcPct val="0"/>
              </a:spcBef>
              <a:spcAft>
                <a:spcPts val="0"/>
              </a:spcAft>
              <a:buFontTx/>
              <a:buNone/>
              <a:defRPr/>
            </a:pPr>
            <a:endParaRPr lang="it-IT" altLang="it-IT" sz="2000" kern="0" dirty="0" smtClean="0">
              <a:solidFill>
                <a:srgbClr val="000000"/>
              </a:solidFill>
              <a:cs typeface="+mn-cs"/>
            </a:endParaRPr>
          </a:p>
          <a:p>
            <a:pPr algn="ctr" eaLnBrk="1" fontAlgn="auto" hangingPunct="1">
              <a:spcBef>
                <a:spcPct val="0"/>
              </a:spcBef>
              <a:spcAft>
                <a:spcPts val="0"/>
              </a:spcAft>
              <a:buFontTx/>
              <a:buNone/>
              <a:defRPr/>
            </a:pPr>
            <a:endParaRPr lang="it-IT" altLang="it-IT" sz="2000" kern="0" dirty="0" smtClean="0">
              <a:solidFill>
                <a:srgbClr val="000000"/>
              </a:solidFill>
              <a:cs typeface="+mn-cs"/>
            </a:endParaRPr>
          </a:p>
          <a:p>
            <a:pPr algn="ctr" eaLnBrk="1" fontAlgn="auto" hangingPunct="1">
              <a:spcBef>
                <a:spcPct val="0"/>
              </a:spcBef>
              <a:spcAft>
                <a:spcPts val="0"/>
              </a:spcAft>
              <a:buFontTx/>
              <a:buNone/>
              <a:defRPr/>
            </a:pPr>
            <a:endParaRPr lang="it-IT" altLang="it-IT" sz="2000" kern="0" dirty="0" smtClean="0">
              <a:solidFill>
                <a:srgbClr val="000000"/>
              </a:solidFill>
              <a:cs typeface="+mn-cs"/>
            </a:endParaRPr>
          </a:p>
          <a:p>
            <a:pPr algn="ctr" eaLnBrk="1" fontAlgn="auto" hangingPunct="1">
              <a:spcBef>
                <a:spcPct val="0"/>
              </a:spcBef>
              <a:spcAft>
                <a:spcPts val="0"/>
              </a:spcAft>
              <a:buFontTx/>
              <a:buNone/>
              <a:defRPr/>
            </a:pPr>
            <a:r>
              <a:rPr lang="it-IT" altLang="it-IT" sz="2000" kern="0" dirty="0" smtClean="0">
                <a:solidFill>
                  <a:srgbClr val="000000"/>
                </a:solidFill>
                <a:cs typeface="+mn-cs"/>
              </a:rPr>
              <a:t>Al </a:t>
            </a:r>
            <a:r>
              <a:rPr lang="it-IT" altLang="it-IT" sz="2000" b="1" kern="0" dirty="0" smtClean="0">
                <a:solidFill>
                  <a:srgbClr val="000000"/>
                </a:solidFill>
                <a:cs typeface="+mn-cs"/>
              </a:rPr>
              <a:t>COMITATO GARANTI</a:t>
            </a:r>
          </a:p>
          <a:p>
            <a:pPr algn="ctr" eaLnBrk="1" fontAlgn="auto" hangingPunct="1">
              <a:spcBef>
                <a:spcPct val="0"/>
              </a:spcBef>
              <a:spcAft>
                <a:spcPts val="0"/>
              </a:spcAft>
              <a:buFontTx/>
              <a:buNone/>
              <a:defRPr/>
            </a:pPr>
            <a:r>
              <a:rPr lang="it-IT" altLang="it-IT" sz="1600" kern="0" dirty="0" smtClean="0">
                <a:solidFill>
                  <a:srgbClr val="000000"/>
                </a:solidFill>
                <a:cs typeface="+mn-cs"/>
              </a:rPr>
              <a:t>(</a:t>
            </a:r>
            <a:r>
              <a:rPr lang="it-IT" altLang="it-IT" sz="1600" kern="0" dirty="0" err="1" smtClean="0">
                <a:solidFill>
                  <a:srgbClr val="000000"/>
                </a:solidFill>
                <a:cs typeface="+mn-cs"/>
              </a:rPr>
              <a:t>Acc</a:t>
            </a:r>
            <a:r>
              <a:rPr lang="it-IT" altLang="it-IT" sz="1600" kern="0" dirty="0" smtClean="0">
                <a:solidFill>
                  <a:srgbClr val="000000"/>
                </a:solidFill>
                <a:cs typeface="+mn-cs"/>
              </a:rPr>
              <a:t>. </a:t>
            </a:r>
            <a:r>
              <a:rPr lang="it-IT" altLang="it-IT" sz="1600" kern="0" dirty="0" err="1" smtClean="0">
                <a:solidFill>
                  <a:srgbClr val="000000"/>
                </a:solidFill>
                <a:cs typeface="+mn-cs"/>
              </a:rPr>
              <a:t>dic</a:t>
            </a:r>
            <a:r>
              <a:rPr lang="it-IT" altLang="it-IT" sz="1600" kern="0" dirty="0" smtClean="0">
                <a:solidFill>
                  <a:srgbClr val="000000"/>
                </a:solidFill>
                <a:cs typeface="+mn-cs"/>
              </a:rPr>
              <a:t>. 1993)</a:t>
            </a:r>
            <a:endParaRPr lang="it-IT" altLang="it-IT" sz="1600" b="1" kern="0" dirty="0" smtClean="0">
              <a:solidFill>
                <a:srgbClr val="000000"/>
              </a:solidFill>
              <a:cs typeface="+mn-cs"/>
            </a:endParaRPr>
          </a:p>
          <a:p>
            <a:pPr algn="ctr" eaLnBrk="1" fontAlgn="auto" hangingPunct="1">
              <a:spcBef>
                <a:spcPct val="0"/>
              </a:spcBef>
              <a:spcAft>
                <a:spcPts val="0"/>
              </a:spcAft>
              <a:buFontTx/>
              <a:buNone/>
              <a:defRPr/>
            </a:pPr>
            <a:endParaRPr lang="it-IT" altLang="it-IT" sz="1600" kern="0" dirty="0" smtClean="0">
              <a:solidFill>
                <a:srgbClr val="000000"/>
              </a:solidFill>
              <a:cs typeface="+mn-cs"/>
            </a:endParaRPr>
          </a:p>
          <a:p>
            <a:pPr algn="ctr" eaLnBrk="1" fontAlgn="auto" hangingPunct="1">
              <a:spcBef>
                <a:spcPct val="0"/>
              </a:spcBef>
              <a:spcAft>
                <a:spcPts val="0"/>
              </a:spcAft>
              <a:buFontTx/>
              <a:buNone/>
              <a:defRPr/>
            </a:pPr>
            <a:endParaRPr lang="it-IT" altLang="it-IT" sz="2000" kern="0" dirty="0" smtClean="0">
              <a:solidFill>
                <a:srgbClr val="000000"/>
              </a:solidFill>
              <a:cs typeface="+mn-cs"/>
            </a:endParaRPr>
          </a:p>
          <a:p>
            <a:pPr algn="ctr" eaLnBrk="1" fontAlgn="auto" hangingPunct="1">
              <a:spcBef>
                <a:spcPct val="0"/>
              </a:spcBef>
              <a:spcAft>
                <a:spcPts val="0"/>
              </a:spcAft>
              <a:buFontTx/>
              <a:buNone/>
              <a:defRPr/>
            </a:pPr>
            <a:endParaRPr lang="it-IT" altLang="it-IT" sz="2000" kern="0" dirty="0" smtClean="0">
              <a:solidFill>
                <a:srgbClr val="000000"/>
              </a:solidFill>
              <a:cs typeface="+mn-cs"/>
            </a:endParaRPr>
          </a:p>
          <a:p>
            <a:pPr algn="ctr" eaLnBrk="1" fontAlgn="auto" hangingPunct="1">
              <a:spcBef>
                <a:spcPct val="0"/>
              </a:spcBef>
              <a:spcAft>
                <a:spcPts val="0"/>
              </a:spcAft>
              <a:buFontTx/>
              <a:buNone/>
              <a:defRPr/>
            </a:pPr>
            <a:r>
              <a:rPr lang="it-IT" altLang="it-IT" sz="2000" kern="0" dirty="0" smtClean="0">
                <a:solidFill>
                  <a:srgbClr val="000000"/>
                </a:solidFill>
                <a:cs typeface="+mn-cs"/>
              </a:rPr>
              <a:t>all’ENTE TERZO</a:t>
            </a:r>
          </a:p>
          <a:p>
            <a:pPr algn="ctr" eaLnBrk="1" fontAlgn="auto" hangingPunct="1">
              <a:spcBef>
                <a:spcPct val="0"/>
              </a:spcBef>
              <a:spcAft>
                <a:spcPts val="0"/>
              </a:spcAft>
              <a:buFontTx/>
              <a:buNone/>
              <a:defRPr/>
            </a:pPr>
            <a:r>
              <a:rPr lang="it-IT" altLang="it-IT" sz="2000" b="1" kern="0" dirty="0" smtClean="0">
                <a:solidFill>
                  <a:srgbClr val="000000"/>
                </a:solidFill>
                <a:cs typeface="+mn-cs"/>
              </a:rPr>
              <a:t>CNEL</a:t>
            </a:r>
          </a:p>
        </p:txBody>
      </p:sp>
      <p:sp>
        <p:nvSpPr>
          <p:cNvPr id="10" name="Rectangle 11"/>
          <p:cNvSpPr>
            <a:spLocks noChangeArrowheads="1"/>
          </p:cNvSpPr>
          <p:nvPr/>
        </p:nvSpPr>
        <p:spPr bwMode="auto">
          <a:xfrm>
            <a:off x="866775" y="1484313"/>
            <a:ext cx="7200900" cy="831850"/>
          </a:xfrm>
          <a:prstGeom prst="rect">
            <a:avLst/>
          </a:prstGeom>
          <a:noFill/>
          <a:ln w="9525">
            <a:solidFill>
              <a:srgbClr val="000000"/>
            </a:solid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2400" b="1" kern="0" dirty="0" smtClean="0">
                <a:solidFill>
                  <a:srgbClr val="000000"/>
                </a:solidFill>
                <a:latin typeface="Arial Black" pitchFamily="34" charset="0"/>
                <a:cs typeface="+mn-cs"/>
              </a:rPr>
              <a:t>RILEVAZIONE </a:t>
            </a:r>
            <a:r>
              <a:rPr lang="it-IT" altLang="it-IT" sz="2400" b="1" kern="0" dirty="0" smtClean="0">
                <a:solidFill>
                  <a:srgbClr val="0000CC"/>
                </a:solidFill>
                <a:latin typeface="Arial Black" pitchFamily="34" charset="0"/>
                <a:cs typeface="+mn-cs"/>
              </a:rPr>
              <a:t>–</a:t>
            </a:r>
            <a:r>
              <a:rPr lang="it-IT" altLang="it-IT" sz="2400" b="1" kern="0" dirty="0" smtClean="0">
                <a:solidFill>
                  <a:srgbClr val="000000"/>
                </a:solidFill>
                <a:latin typeface="Arial Black" pitchFamily="34" charset="0"/>
                <a:cs typeface="+mn-cs"/>
              </a:rPr>
              <a:t> </a:t>
            </a:r>
            <a:r>
              <a:rPr lang="it-IT" altLang="it-IT" sz="2400" b="1" kern="0" dirty="0" smtClean="0">
                <a:solidFill>
                  <a:schemeClr val="bg1"/>
                </a:solidFill>
                <a:latin typeface="Arial Black" pitchFamily="34" charset="0"/>
                <a:cs typeface="+mn-cs"/>
              </a:rPr>
              <a:t>CERTIFICAZIONE</a:t>
            </a:r>
          </a:p>
          <a:p>
            <a:pPr algn="ctr" eaLnBrk="1" fontAlgn="auto" hangingPunct="1">
              <a:spcBef>
                <a:spcPct val="0"/>
              </a:spcBef>
              <a:spcAft>
                <a:spcPts val="0"/>
              </a:spcAft>
              <a:buFontTx/>
              <a:buNone/>
              <a:defRPr/>
            </a:pPr>
            <a:r>
              <a:rPr lang="it-IT" altLang="it-IT" sz="1600" b="1" kern="0" dirty="0" smtClean="0">
                <a:solidFill>
                  <a:schemeClr val="bg1"/>
                </a:solidFill>
                <a:latin typeface="Arial Black" pitchFamily="34" charset="0"/>
                <a:cs typeface="+mn-cs"/>
              </a:rPr>
              <a:t>(vale esclusivamente per le OO.SS. firmatarie dell’intesa</a:t>
            </a:r>
            <a:r>
              <a:rPr lang="it-IT" altLang="it-IT" sz="1600" b="1" kern="0" dirty="0" smtClean="0">
                <a:solidFill>
                  <a:srgbClr val="FF0000"/>
                </a:solidFill>
                <a:latin typeface="Arial Black" pitchFamily="34" charset="0"/>
                <a:cs typeface="+mn-cs"/>
              </a:rPr>
              <a:t>)</a:t>
            </a:r>
            <a:r>
              <a:rPr lang="it-IT" altLang="it-IT" sz="2400" b="1" kern="0" dirty="0" smtClean="0">
                <a:solidFill>
                  <a:srgbClr val="000000"/>
                </a:solidFill>
                <a:latin typeface="Arial Black" pitchFamily="34" charset="0"/>
                <a:cs typeface="+mn-cs"/>
              </a:rPr>
              <a:t> </a:t>
            </a:r>
          </a:p>
        </p:txBody>
      </p:sp>
      <p:sp>
        <p:nvSpPr>
          <p:cNvPr id="2" name="Freccia in giù 1"/>
          <p:cNvSpPr/>
          <p:nvPr/>
        </p:nvSpPr>
        <p:spPr>
          <a:xfrm>
            <a:off x="2227263" y="4221163"/>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66569" name="Picture 2"/>
          <p:cNvPicPr>
            <a:picLocks noChangeAspect="1" noChangeArrowheads="1"/>
          </p:cNvPicPr>
          <p:nvPr/>
        </p:nvPicPr>
        <p:blipFill>
          <a:blip r:embed="rId4" cstate="print"/>
          <a:srcRect/>
          <a:stretch>
            <a:fillRect/>
          </a:stretch>
        </p:blipFill>
        <p:spPr bwMode="auto">
          <a:xfrm>
            <a:off x="2193925" y="5516563"/>
            <a:ext cx="549275" cy="523875"/>
          </a:xfrm>
          <a:prstGeom prst="rect">
            <a:avLst/>
          </a:prstGeom>
          <a:noFill/>
          <a:ln w="9525">
            <a:noFill/>
            <a:miter lim="800000"/>
            <a:headEnd/>
            <a:tailEnd/>
          </a:ln>
        </p:spPr>
      </p:pic>
      <p:pic>
        <p:nvPicPr>
          <p:cNvPr id="66570" name="Picture 3"/>
          <p:cNvPicPr>
            <a:picLocks noChangeAspect="1" noChangeArrowheads="1"/>
          </p:cNvPicPr>
          <p:nvPr/>
        </p:nvPicPr>
        <p:blipFill>
          <a:blip r:embed="rId4" cstate="print"/>
          <a:srcRect/>
          <a:stretch>
            <a:fillRect/>
          </a:stretch>
        </p:blipFill>
        <p:spPr bwMode="auto">
          <a:xfrm>
            <a:off x="6045200" y="3959225"/>
            <a:ext cx="549275" cy="523875"/>
          </a:xfrm>
          <a:prstGeom prst="rect">
            <a:avLst/>
          </a:prstGeom>
          <a:noFill/>
          <a:ln w="9525">
            <a:noFill/>
            <a:miter lim="800000"/>
            <a:headEnd/>
            <a:tailEnd/>
          </a:ln>
        </p:spPr>
      </p:pic>
      <p:pic>
        <p:nvPicPr>
          <p:cNvPr id="66571" name="Picture 4"/>
          <p:cNvPicPr>
            <a:picLocks noChangeAspect="1" noChangeArrowheads="1"/>
          </p:cNvPicPr>
          <p:nvPr/>
        </p:nvPicPr>
        <p:blipFill>
          <a:blip r:embed="rId4" cstate="print"/>
          <a:srcRect/>
          <a:stretch>
            <a:fillRect/>
          </a:stretch>
        </p:blipFill>
        <p:spPr bwMode="auto">
          <a:xfrm>
            <a:off x="6045200" y="5516563"/>
            <a:ext cx="549275" cy="523875"/>
          </a:xfrm>
          <a:prstGeom prst="rect">
            <a:avLst/>
          </a:prstGeom>
          <a:noFill/>
          <a:ln w="9525">
            <a:noFill/>
            <a:miter lim="800000"/>
            <a:headEnd/>
            <a:tailEnd/>
          </a:ln>
        </p:spPr>
      </p:pic>
      <p:pic>
        <p:nvPicPr>
          <p:cNvPr id="66572" name="Immagine 7" descr="le-opportunità.png"/>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0EEDD00-80F2-48FB-BC1A-01FBF03587B1}" type="slidenum">
              <a:rPr lang="it-IT" smtClean="0">
                <a:solidFill>
                  <a:prstClr val="white">
                    <a:tint val="75000"/>
                  </a:prstClr>
                </a:solidFill>
              </a:rPr>
              <a:pPr>
                <a:defRPr/>
              </a:pPr>
              <a:t>46</a:t>
            </a:fld>
            <a:endParaRPr lang="it-IT">
              <a:solidFill>
                <a:prstClr val="white">
                  <a:tint val="75000"/>
                </a:prstClr>
              </a:solidFill>
            </a:endParaRPr>
          </a:p>
        </p:txBody>
      </p:sp>
      <p:pic>
        <p:nvPicPr>
          <p:cNvPr id="6758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 name="AutoShape 5"/>
          <p:cNvSpPr>
            <a:spLocks noChangeArrowheads="1"/>
          </p:cNvSpPr>
          <p:nvPr/>
        </p:nvSpPr>
        <p:spPr bwMode="auto">
          <a:xfrm>
            <a:off x="2617788" y="1082675"/>
            <a:ext cx="2305050" cy="863600"/>
          </a:xfrm>
          <a:prstGeom prst="cube">
            <a:avLst>
              <a:gd name="adj" fmla="val 25000"/>
            </a:avLst>
          </a:prstGeom>
          <a:solidFill>
            <a:srgbClr val="FFFFFF"/>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800" b="1" kern="0" smtClean="0">
                <a:solidFill>
                  <a:srgbClr val="000000"/>
                </a:solidFill>
                <a:latin typeface="Comic Sans MS" pitchFamily="66" charset="0"/>
                <a:cs typeface="+mn-cs"/>
              </a:rPr>
              <a:t>LAVORATORI</a:t>
            </a:r>
          </a:p>
          <a:p>
            <a:pPr algn="ctr" eaLnBrk="1" fontAlgn="auto" hangingPunct="1">
              <a:spcBef>
                <a:spcPct val="0"/>
              </a:spcBef>
              <a:spcAft>
                <a:spcPts val="0"/>
              </a:spcAft>
              <a:buFontTx/>
              <a:buNone/>
              <a:defRPr/>
            </a:pPr>
            <a:r>
              <a:rPr lang="it-IT" altLang="it-IT" sz="1800" b="1" kern="0" smtClean="0">
                <a:solidFill>
                  <a:srgbClr val="000000"/>
                </a:solidFill>
                <a:latin typeface="Comic Sans MS" pitchFamily="66" charset="0"/>
                <a:cs typeface="+mn-cs"/>
              </a:rPr>
              <a:t>LAVORATRICI</a:t>
            </a:r>
          </a:p>
        </p:txBody>
      </p:sp>
      <p:sp>
        <p:nvSpPr>
          <p:cNvPr id="13" name="AutoShape 6"/>
          <p:cNvSpPr>
            <a:spLocks noChangeArrowheads="1"/>
          </p:cNvSpPr>
          <p:nvPr/>
        </p:nvSpPr>
        <p:spPr bwMode="auto">
          <a:xfrm>
            <a:off x="1033463" y="2306638"/>
            <a:ext cx="1944687" cy="1439862"/>
          </a:xfrm>
          <a:prstGeom prst="flowChartMultidocument">
            <a:avLst/>
          </a:prstGeom>
          <a:solidFill>
            <a:srgbClr val="99CC00"/>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800" b="1" kern="0" smtClean="0">
                <a:solidFill>
                  <a:srgbClr val="000000"/>
                </a:solidFill>
                <a:latin typeface="Comic Sans MS" pitchFamily="66" charset="0"/>
                <a:cs typeface="+mn-cs"/>
              </a:rPr>
              <a:t>ELEZIONI</a:t>
            </a:r>
          </a:p>
          <a:p>
            <a:pPr algn="ctr" eaLnBrk="1" fontAlgn="auto" hangingPunct="1">
              <a:spcBef>
                <a:spcPct val="0"/>
              </a:spcBef>
              <a:spcAft>
                <a:spcPts val="0"/>
              </a:spcAft>
              <a:buFontTx/>
              <a:buNone/>
              <a:defRPr/>
            </a:pPr>
            <a:r>
              <a:rPr lang="it-IT" altLang="it-IT" sz="1800" b="1" kern="0" smtClean="0">
                <a:solidFill>
                  <a:srgbClr val="000000"/>
                </a:solidFill>
                <a:latin typeface="Comic Sans MS" pitchFamily="66" charset="0"/>
                <a:cs typeface="+mn-cs"/>
              </a:rPr>
              <a:t>RSU</a:t>
            </a:r>
          </a:p>
          <a:p>
            <a:pPr algn="ctr" eaLnBrk="1" fontAlgn="auto" hangingPunct="1">
              <a:spcBef>
                <a:spcPct val="0"/>
              </a:spcBef>
              <a:spcAft>
                <a:spcPts val="0"/>
              </a:spcAft>
              <a:buFontTx/>
              <a:buNone/>
              <a:defRPr/>
            </a:pPr>
            <a:r>
              <a:rPr lang="it-IT" altLang="it-IT" sz="1800" b="1" kern="0" smtClean="0">
                <a:solidFill>
                  <a:srgbClr val="000000"/>
                </a:solidFill>
                <a:latin typeface="Comic Sans MS" pitchFamily="66" charset="0"/>
                <a:cs typeface="+mn-cs"/>
              </a:rPr>
              <a:t>% VOTI</a:t>
            </a:r>
          </a:p>
        </p:txBody>
      </p:sp>
      <p:sp>
        <p:nvSpPr>
          <p:cNvPr id="14" name="AutoShape 7"/>
          <p:cNvSpPr>
            <a:spLocks noChangeArrowheads="1"/>
          </p:cNvSpPr>
          <p:nvPr/>
        </p:nvSpPr>
        <p:spPr bwMode="auto">
          <a:xfrm>
            <a:off x="5210175" y="1947863"/>
            <a:ext cx="2017713" cy="1008062"/>
          </a:xfrm>
          <a:prstGeom prst="flowChartDocument">
            <a:avLst/>
          </a:prstGeom>
          <a:solidFill>
            <a:srgbClr val="CCFFFF"/>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800" b="1" kern="0" dirty="0" smtClean="0">
                <a:solidFill>
                  <a:srgbClr val="000000"/>
                </a:solidFill>
                <a:latin typeface="Comic Sans MS" pitchFamily="66" charset="0"/>
                <a:cs typeface="+mn-cs"/>
              </a:rPr>
              <a:t>ISCRIZIONE</a:t>
            </a:r>
          </a:p>
          <a:p>
            <a:pPr algn="ctr" eaLnBrk="1" fontAlgn="auto" hangingPunct="1">
              <a:spcBef>
                <a:spcPct val="0"/>
              </a:spcBef>
              <a:spcAft>
                <a:spcPts val="0"/>
              </a:spcAft>
              <a:buFontTx/>
              <a:buNone/>
              <a:defRPr/>
            </a:pPr>
            <a:r>
              <a:rPr lang="it-IT" altLang="it-IT" sz="1800" b="1" kern="0" dirty="0" smtClean="0">
                <a:solidFill>
                  <a:srgbClr val="000000"/>
                </a:solidFill>
                <a:latin typeface="Comic Sans MS" pitchFamily="66" charset="0"/>
                <a:cs typeface="+mn-cs"/>
              </a:rPr>
              <a:t>AL SINDACATO</a:t>
            </a:r>
          </a:p>
        </p:txBody>
      </p:sp>
      <p:sp>
        <p:nvSpPr>
          <p:cNvPr id="15" name="AutoShape 8"/>
          <p:cNvSpPr>
            <a:spLocks noChangeArrowheads="1"/>
          </p:cNvSpPr>
          <p:nvPr/>
        </p:nvSpPr>
        <p:spPr bwMode="auto">
          <a:xfrm>
            <a:off x="2833688" y="3603625"/>
            <a:ext cx="2520950" cy="935038"/>
          </a:xfrm>
          <a:prstGeom prst="flowChartPunchedCard">
            <a:avLst/>
          </a:prstGeom>
          <a:solidFill>
            <a:srgbClr val="FFFFFF"/>
          </a:solidFill>
          <a:ln w="19050">
            <a:solidFill>
              <a:srgbClr val="FF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800" b="1" kern="0" dirty="0" smtClean="0">
                <a:solidFill>
                  <a:srgbClr val="000000"/>
                </a:solidFill>
                <a:latin typeface="Comic Sans MS" pitchFamily="66" charset="0"/>
                <a:cs typeface="+mn-cs"/>
              </a:rPr>
              <a:t>ORGANIZZAZIONE</a:t>
            </a:r>
          </a:p>
          <a:p>
            <a:pPr algn="ctr" eaLnBrk="1" fontAlgn="auto" hangingPunct="1">
              <a:spcBef>
                <a:spcPct val="0"/>
              </a:spcBef>
              <a:spcAft>
                <a:spcPts val="0"/>
              </a:spcAft>
              <a:buFontTx/>
              <a:buNone/>
              <a:defRPr/>
            </a:pPr>
            <a:r>
              <a:rPr lang="it-IT" altLang="it-IT" sz="1800" b="1" kern="0" dirty="0" smtClean="0">
                <a:solidFill>
                  <a:srgbClr val="000000"/>
                </a:solidFill>
                <a:latin typeface="Comic Sans MS" pitchFamily="66" charset="0"/>
                <a:cs typeface="+mn-cs"/>
              </a:rPr>
              <a:t>SINDACALE</a:t>
            </a:r>
          </a:p>
        </p:txBody>
      </p:sp>
      <p:cxnSp>
        <p:nvCxnSpPr>
          <p:cNvPr id="16" name="AutoShape 9"/>
          <p:cNvCxnSpPr>
            <a:cxnSpLocks noChangeShapeType="1"/>
            <a:stCxn id="12" idx="2"/>
            <a:endCxn id="13" idx="0"/>
          </p:cNvCxnSpPr>
          <p:nvPr/>
        </p:nvCxnSpPr>
        <p:spPr bwMode="auto">
          <a:xfrm rot="10800000" flipV="1">
            <a:off x="2006600" y="1622425"/>
            <a:ext cx="611188" cy="684213"/>
          </a:xfrm>
          <a:prstGeom prst="bentConnector2">
            <a:avLst/>
          </a:prstGeom>
          <a:noFill/>
          <a:ln w="57150">
            <a:solidFill>
              <a:srgbClr val="00A800"/>
            </a:solidFill>
            <a:miter lim="800000"/>
            <a:headEnd/>
            <a:tailEnd type="triangle" w="med" len="med"/>
          </a:ln>
        </p:spPr>
      </p:cxnSp>
      <p:cxnSp>
        <p:nvCxnSpPr>
          <p:cNvPr id="17" name="AutoShape 10"/>
          <p:cNvCxnSpPr>
            <a:cxnSpLocks noChangeShapeType="1"/>
            <a:stCxn id="12" idx="4"/>
            <a:endCxn id="14" idx="0"/>
          </p:cNvCxnSpPr>
          <p:nvPr/>
        </p:nvCxnSpPr>
        <p:spPr bwMode="auto">
          <a:xfrm>
            <a:off x="4706938" y="1622425"/>
            <a:ext cx="1512887" cy="325438"/>
          </a:xfrm>
          <a:prstGeom prst="bentConnector2">
            <a:avLst/>
          </a:prstGeom>
          <a:noFill/>
          <a:ln w="38100">
            <a:solidFill>
              <a:srgbClr val="000000"/>
            </a:solidFill>
            <a:miter lim="800000"/>
            <a:headEnd/>
            <a:tailEnd type="triangle" w="med" len="med"/>
          </a:ln>
        </p:spPr>
      </p:cxnSp>
      <p:sp>
        <p:nvSpPr>
          <p:cNvPr id="18" name="AutoShape 11"/>
          <p:cNvSpPr>
            <a:spLocks noChangeArrowheads="1"/>
          </p:cNvSpPr>
          <p:nvPr/>
        </p:nvSpPr>
        <p:spPr bwMode="auto">
          <a:xfrm>
            <a:off x="6723063" y="3387725"/>
            <a:ext cx="1727200" cy="1150938"/>
          </a:xfrm>
          <a:prstGeom prst="flowChartInputOutput">
            <a:avLst/>
          </a:prstGeom>
          <a:solidFill>
            <a:srgbClr val="BBE0E3"/>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800" b="1" kern="0" smtClean="0">
                <a:solidFill>
                  <a:srgbClr val="000000"/>
                </a:solidFill>
                <a:latin typeface="Comic Sans MS" pitchFamily="66" charset="0"/>
                <a:cs typeface="+mn-cs"/>
              </a:rPr>
              <a:t>AZIENDA</a:t>
            </a:r>
          </a:p>
          <a:p>
            <a:pPr algn="ctr" eaLnBrk="1" fontAlgn="auto" hangingPunct="1">
              <a:spcBef>
                <a:spcPct val="0"/>
              </a:spcBef>
              <a:spcAft>
                <a:spcPts val="0"/>
              </a:spcAft>
              <a:buFontTx/>
              <a:buNone/>
              <a:defRPr/>
            </a:pPr>
            <a:r>
              <a:rPr lang="it-IT" altLang="it-IT" sz="1600" b="1" kern="0" smtClean="0">
                <a:solidFill>
                  <a:srgbClr val="000000"/>
                </a:solidFill>
                <a:latin typeface="Comic Sans MS" pitchFamily="66" charset="0"/>
                <a:cs typeface="+mn-cs"/>
              </a:rPr>
              <a:t>ELENCO</a:t>
            </a:r>
          </a:p>
          <a:p>
            <a:pPr algn="ctr" eaLnBrk="1" fontAlgn="auto" hangingPunct="1">
              <a:spcBef>
                <a:spcPct val="0"/>
              </a:spcBef>
              <a:spcAft>
                <a:spcPts val="0"/>
              </a:spcAft>
              <a:buFontTx/>
              <a:buNone/>
              <a:defRPr/>
            </a:pPr>
            <a:r>
              <a:rPr lang="it-IT" altLang="it-IT" sz="1600" b="1" kern="0" smtClean="0">
                <a:solidFill>
                  <a:srgbClr val="000000"/>
                </a:solidFill>
                <a:latin typeface="Comic Sans MS" pitchFamily="66" charset="0"/>
                <a:cs typeface="+mn-cs"/>
              </a:rPr>
              <a:t>DELEGHE</a:t>
            </a:r>
          </a:p>
        </p:txBody>
      </p:sp>
      <p:cxnSp>
        <p:nvCxnSpPr>
          <p:cNvPr id="19" name="AutoShape 12"/>
          <p:cNvCxnSpPr>
            <a:cxnSpLocks noChangeShapeType="1"/>
            <a:stCxn id="14" idx="3"/>
            <a:endCxn id="18" idx="0"/>
          </p:cNvCxnSpPr>
          <p:nvPr/>
        </p:nvCxnSpPr>
        <p:spPr bwMode="auto">
          <a:xfrm>
            <a:off x="7227888" y="2452688"/>
            <a:ext cx="531812" cy="935037"/>
          </a:xfrm>
          <a:prstGeom prst="bentConnector2">
            <a:avLst/>
          </a:prstGeom>
          <a:noFill/>
          <a:ln w="57150">
            <a:solidFill>
              <a:srgbClr val="000000"/>
            </a:solidFill>
            <a:miter lim="800000"/>
            <a:headEnd/>
            <a:tailEnd type="triangle" w="med" len="med"/>
          </a:ln>
        </p:spPr>
      </p:cxnSp>
      <p:cxnSp>
        <p:nvCxnSpPr>
          <p:cNvPr id="20" name="AutoShape 13"/>
          <p:cNvCxnSpPr>
            <a:cxnSpLocks noChangeShapeType="1"/>
            <a:stCxn id="14" idx="1"/>
            <a:endCxn id="15" idx="0"/>
          </p:cNvCxnSpPr>
          <p:nvPr/>
        </p:nvCxnSpPr>
        <p:spPr bwMode="auto">
          <a:xfrm rot="10800000" flipV="1">
            <a:off x="4094163" y="2452688"/>
            <a:ext cx="1116012" cy="1141412"/>
          </a:xfrm>
          <a:prstGeom prst="bentConnector2">
            <a:avLst/>
          </a:prstGeom>
          <a:noFill/>
          <a:ln w="38100">
            <a:solidFill>
              <a:srgbClr val="000000"/>
            </a:solidFill>
            <a:miter lim="800000"/>
            <a:headEnd/>
            <a:tailEnd type="triangle" w="med" len="med"/>
          </a:ln>
        </p:spPr>
      </p:cxnSp>
      <p:cxnSp>
        <p:nvCxnSpPr>
          <p:cNvPr id="21" name="AutoShape 14"/>
          <p:cNvCxnSpPr>
            <a:cxnSpLocks noChangeShapeType="1"/>
            <a:stCxn id="13" idx="3"/>
            <a:endCxn id="15" idx="0"/>
          </p:cNvCxnSpPr>
          <p:nvPr/>
        </p:nvCxnSpPr>
        <p:spPr bwMode="auto">
          <a:xfrm>
            <a:off x="2978150" y="3027363"/>
            <a:ext cx="1116013" cy="566737"/>
          </a:xfrm>
          <a:prstGeom prst="bentConnector2">
            <a:avLst/>
          </a:prstGeom>
          <a:noFill/>
          <a:ln w="38100">
            <a:solidFill>
              <a:srgbClr val="00A800"/>
            </a:solidFill>
            <a:miter lim="800000"/>
            <a:headEnd/>
            <a:tailEnd type="triangle" w="med" len="med"/>
          </a:ln>
        </p:spPr>
      </p:cxnSp>
      <p:sp>
        <p:nvSpPr>
          <p:cNvPr id="22" name="AutoShape 16"/>
          <p:cNvSpPr>
            <a:spLocks noChangeArrowheads="1"/>
          </p:cNvSpPr>
          <p:nvPr/>
        </p:nvSpPr>
        <p:spPr bwMode="auto">
          <a:xfrm>
            <a:off x="7010400" y="5187950"/>
            <a:ext cx="1296988" cy="649288"/>
          </a:xfrm>
          <a:prstGeom prst="flowChartPunchedCard">
            <a:avLst/>
          </a:prstGeom>
          <a:solidFill>
            <a:srgbClr val="BBE0E3"/>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800" b="1" kern="0" smtClean="0">
                <a:solidFill>
                  <a:srgbClr val="000000"/>
                </a:solidFill>
                <a:latin typeface="Comic Sans MS" pitchFamily="66" charset="0"/>
                <a:cs typeface="+mn-cs"/>
              </a:rPr>
              <a:t>INPS</a:t>
            </a:r>
          </a:p>
        </p:txBody>
      </p:sp>
      <p:sp>
        <p:nvSpPr>
          <p:cNvPr id="23" name="AutoShape 17"/>
          <p:cNvSpPr>
            <a:spLocks noChangeArrowheads="1"/>
          </p:cNvSpPr>
          <p:nvPr/>
        </p:nvSpPr>
        <p:spPr bwMode="auto">
          <a:xfrm>
            <a:off x="3338513" y="5330825"/>
            <a:ext cx="2592387" cy="1441450"/>
          </a:xfrm>
          <a:prstGeom prst="flowChartPunchedTape">
            <a:avLst/>
          </a:prstGeom>
          <a:solidFill>
            <a:srgbClr val="BBE0E3"/>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800" b="1" kern="0" smtClean="0">
                <a:solidFill>
                  <a:srgbClr val="000000"/>
                </a:solidFill>
                <a:latin typeface="Comic Sans MS" pitchFamily="66" charset="0"/>
                <a:cs typeface="+mn-cs"/>
              </a:rPr>
              <a:t>CNEL</a:t>
            </a:r>
          </a:p>
          <a:p>
            <a:pPr algn="ctr" eaLnBrk="1" fontAlgn="auto" hangingPunct="1">
              <a:spcBef>
                <a:spcPct val="0"/>
              </a:spcBef>
              <a:spcAft>
                <a:spcPts val="0"/>
              </a:spcAft>
              <a:buFontTx/>
              <a:buNone/>
              <a:defRPr/>
            </a:pPr>
            <a:r>
              <a:rPr lang="it-IT" altLang="it-IT" sz="1600" b="1" kern="0" smtClean="0">
                <a:solidFill>
                  <a:srgbClr val="000000"/>
                </a:solidFill>
                <a:latin typeface="Comic Sans MS" pitchFamily="66" charset="0"/>
                <a:cs typeface="+mn-cs"/>
              </a:rPr>
              <a:t>CALCOLO MEDIA</a:t>
            </a:r>
          </a:p>
          <a:p>
            <a:pPr algn="ctr" eaLnBrk="1" fontAlgn="auto" hangingPunct="1">
              <a:spcBef>
                <a:spcPct val="0"/>
              </a:spcBef>
              <a:spcAft>
                <a:spcPts val="0"/>
              </a:spcAft>
              <a:buFontTx/>
              <a:buNone/>
              <a:defRPr/>
            </a:pPr>
            <a:r>
              <a:rPr lang="it-IT" altLang="it-IT" sz="1600" b="1" kern="0" smtClean="0">
                <a:solidFill>
                  <a:srgbClr val="000000"/>
                </a:solidFill>
                <a:latin typeface="Comic Sans MS" pitchFamily="66" charset="0"/>
                <a:cs typeface="+mn-cs"/>
              </a:rPr>
              <a:t>NAZIONALE</a:t>
            </a:r>
          </a:p>
        </p:txBody>
      </p:sp>
      <p:cxnSp>
        <p:nvCxnSpPr>
          <p:cNvPr id="24" name="AutoShape 18"/>
          <p:cNvCxnSpPr>
            <a:cxnSpLocks noChangeShapeType="1"/>
            <a:stCxn id="22" idx="2"/>
            <a:endCxn id="23" idx="3"/>
          </p:cNvCxnSpPr>
          <p:nvPr/>
        </p:nvCxnSpPr>
        <p:spPr bwMode="auto">
          <a:xfrm rot="5400000">
            <a:off x="6688138" y="5080000"/>
            <a:ext cx="214312" cy="1728788"/>
          </a:xfrm>
          <a:prstGeom prst="bentConnector2">
            <a:avLst/>
          </a:prstGeom>
          <a:noFill/>
          <a:ln w="57150">
            <a:solidFill>
              <a:srgbClr val="000000"/>
            </a:solidFill>
            <a:miter lim="800000"/>
            <a:headEnd/>
            <a:tailEnd type="triangle" w="med" len="med"/>
          </a:ln>
        </p:spPr>
      </p:cxnSp>
      <p:cxnSp>
        <p:nvCxnSpPr>
          <p:cNvPr id="25" name="AutoShape 19"/>
          <p:cNvCxnSpPr>
            <a:cxnSpLocks noChangeShapeType="1"/>
            <a:stCxn id="13" idx="2"/>
            <a:endCxn id="27" idx="0"/>
          </p:cNvCxnSpPr>
          <p:nvPr/>
        </p:nvCxnSpPr>
        <p:spPr bwMode="auto">
          <a:xfrm rot="5400000">
            <a:off x="1319213" y="3924300"/>
            <a:ext cx="979488" cy="395287"/>
          </a:xfrm>
          <a:prstGeom prst="bentConnector3">
            <a:avLst>
              <a:gd name="adj1" fmla="val 55755"/>
            </a:avLst>
          </a:prstGeom>
          <a:noFill/>
          <a:ln w="57150">
            <a:solidFill>
              <a:srgbClr val="00A800"/>
            </a:solidFill>
            <a:miter lim="800000"/>
            <a:headEnd/>
            <a:tailEnd type="triangle" w="med" len="med"/>
          </a:ln>
        </p:spPr>
      </p:cxnSp>
      <p:cxnSp>
        <p:nvCxnSpPr>
          <p:cNvPr id="26" name="AutoShape 20"/>
          <p:cNvCxnSpPr>
            <a:cxnSpLocks noChangeShapeType="1"/>
            <a:stCxn id="23" idx="0"/>
            <a:endCxn id="15" idx="2"/>
          </p:cNvCxnSpPr>
          <p:nvPr/>
        </p:nvCxnSpPr>
        <p:spPr bwMode="auto">
          <a:xfrm rot="5400000" flipH="1">
            <a:off x="3902076" y="4740275"/>
            <a:ext cx="925512" cy="541337"/>
          </a:xfrm>
          <a:prstGeom prst="bentConnector3">
            <a:avLst>
              <a:gd name="adj1" fmla="val 58319"/>
            </a:avLst>
          </a:prstGeom>
          <a:noFill/>
          <a:ln w="38100">
            <a:solidFill>
              <a:srgbClr val="000000"/>
            </a:solidFill>
            <a:miter lim="800000"/>
            <a:headEnd/>
            <a:tailEnd type="triangle" w="med" len="med"/>
          </a:ln>
        </p:spPr>
      </p:cxnSp>
      <p:sp>
        <p:nvSpPr>
          <p:cNvPr id="27" name="AutoShape 21"/>
          <p:cNvSpPr>
            <a:spLocks noChangeArrowheads="1"/>
          </p:cNvSpPr>
          <p:nvPr/>
        </p:nvSpPr>
        <p:spPr bwMode="auto">
          <a:xfrm>
            <a:off x="962025" y="4611688"/>
            <a:ext cx="1296988" cy="649287"/>
          </a:xfrm>
          <a:prstGeom prst="flowChartPunchedCard">
            <a:avLst/>
          </a:prstGeom>
          <a:solidFill>
            <a:srgbClr val="99CC00"/>
          </a:solidFill>
          <a:ln w="9525">
            <a:solidFill>
              <a:srgbClr val="000000"/>
            </a:solidFill>
            <a:miter lim="800000"/>
            <a:headEnd/>
            <a:tailEnd/>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800" b="1" kern="0" smtClean="0">
                <a:solidFill>
                  <a:srgbClr val="000000"/>
                </a:solidFill>
                <a:latin typeface="Comic Sans MS" pitchFamily="66" charset="0"/>
                <a:cs typeface="+mn-cs"/>
              </a:rPr>
              <a:t>Comitato</a:t>
            </a:r>
          </a:p>
          <a:p>
            <a:pPr algn="ctr" eaLnBrk="1" fontAlgn="auto" hangingPunct="1">
              <a:spcBef>
                <a:spcPct val="0"/>
              </a:spcBef>
              <a:spcAft>
                <a:spcPts val="0"/>
              </a:spcAft>
              <a:buFontTx/>
              <a:buNone/>
              <a:defRPr/>
            </a:pPr>
            <a:r>
              <a:rPr lang="it-IT" altLang="it-IT" sz="1800" b="1" kern="0" smtClean="0">
                <a:solidFill>
                  <a:srgbClr val="000000"/>
                </a:solidFill>
                <a:latin typeface="Comic Sans MS" pitchFamily="66" charset="0"/>
                <a:cs typeface="+mn-cs"/>
              </a:rPr>
              <a:t>Garanti</a:t>
            </a:r>
          </a:p>
        </p:txBody>
      </p:sp>
      <p:cxnSp>
        <p:nvCxnSpPr>
          <p:cNvPr id="28" name="AutoShape 22"/>
          <p:cNvCxnSpPr>
            <a:cxnSpLocks noChangeShapeType="1"/>
            <a:stCxn id="27" idx="2"/>
            <a:endCxn id="23" idx="1"/>
          </p:cNvCxnSpPr>
          <p:nvPr/>
        </p:nvCxnSpPr>
        <p:spPr bwMode="auto">
          <a:xfrm rot="16200000" flipH="1">
            <a:off x="2079625" y="4792663"/>
            <a:ext cx="790575" cy="1727200"/>
          </a:xfrm>
          <a:prstGeom prst="bentConnector2">
            <a:avLst/>
          </a:prstGeom>
          <a:noFill/>
          <a:ln w="57150">
            <a:solidFill>
              <a:srgbClr val="00A800"/>
            </a:solidFill>
            <a:miter lim="800000"/>
            <a:headEnd/>
            <a:tailEnd type="triangle" w="med" len="med"/>
          </a:ln>
        </p:spPr>
      </p:cxnSp>
      <p:pic>
        <p:nvPicPr>
          <p:cNvPr id="67606" name="Immagine 7" descr="le-opportunità.png"/>
          <p:cNvPicPr>
            <a:picLocks noChangeAspect="1"/>
          </p:cNvPicPr>
          <p:nvPr/>
        </p:nvPicPr>
        <p:blipFill>
          <a:blip r:embed="rId4" cstate="print"/>
          <a:srcRect/>
          <a:stretch>
            <a:fillRect/>
          </a:stretch>
        </p:blipFill>
        <p:spPr bwMode="auto">
          <a:xfrm>
            <a:off x="1771650" y="88900"/>
            <a:ext cx="452437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2000"/>
                            </p:stCondLst>
                            <p:childTnLst>
                              <p:par>
                                <p:cTn id="14" presetID="21"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4)">
                                      <p:cBhvr>
                                        <p:cTn id="16" dur="2000"/>
                                        <p:tgtEl>
                                          <p:spTgt spid="20"/>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4000"/>
                            </p:stCondLst>
                            <p:childTnLst>
                              <p:par>
                                <p:cTn id="23" presetID="21"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4)">
                                      <p:cBhvr>
                                        <p:cTn id="25" dur="2000"/>
                                        <p:tgtEl>
                                          <p:spTgt spid="19"/>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6000"/>
                            </p:stCondLst>
                            <p:childTnLst>
                              <p:par>
                                <p:cTn id="37" presetID="21"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4)">
                                      <p:cBhvr>
                                        <p:cTn id="39" dur="2000"/>
                                        <p:tgtEl>
                                          <p:spTgt spid="24"/>
                                        </p:tgtEl>
                                      </p:cBhvr>
                                    </p:animEffect>
                                  </p:childTnLst>
                                </p:cTn>
                              </p:par>
                              <p:par>
                                <p:cTn id="40" presetID="47"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8000"/>
                            </p:stCondLst>
                            <p:childTnLst>
                              <p:par>
                                <p:cTn id="46" presetID="21" presetClass="entr" presetSubtype="4"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heel(4)">
                                      <p:cBhvr>
                                        <p:cTn id="48" dur="2000"/>
                                        <p:tgtEl>
                                          <p:spTgt spid="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heel(4)">
                                      <p:cBhvr>
                                        <p:cTn id="53" dur="2000"/>
                                        <p:tgtEl>
                                          <p:spTgt spid="16"/>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2000"/>
                            </p:stCondLst>
                            <p:childTnLst>
                              <p:par>
                                <p:cTn id="60" presetID="21" presetClass="entr" presetSubtype="4"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heel(4)">
                                      <p:cBhvr>
                                        <p:cTn id="62" dur="2000"/>
                                        <p:tgtEl>
                                          <p:spTgt spid="21"/>
                                        </p:tgtEl>
                                      </p:cBhvr>
                                    </p:animEffect>
                                  </p:childTnLst>
                                </p:cTn>
                              </p:par>
                            </p:childTnLst>
                          </p:cTn>
                        </p:par>
                        <p:par>
                          <p:cTn id="63" fill="hold" nodeType="afterGroup">
                            <p:stCondLst>
                              <p:cond delay="4000"/>
                            </p:stCondLst>
                            <p:childTnLst>
                              <p:par>
                                <p:cTn id="64" presetID="21" presetClass="entr" presetSubtype="4"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heel(4)">
                                      <p:cBhvr>
                                        <p:cTn id="66" dur="2000"/>
                                        <p:tgtEl>
                                          <p:spTgt spid="25"/>
                                        </p:tgtEl>
                                      </p:cBhvr>
                                    </p:animEffect>
                                  </p:childTnLst>
                                </p:cTn>
                              </p:par>
                              <p:par>
                                <p:cTn id="67" presetID="47"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6000"/>
                            </p:stCondLst>
                            <p:childTnLst>
                              <p:par>
                                <p:cTn id="73" presetID="21" presetClass="entr" presetSubtype="4"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heel(4)">
                                      <p:cBhvr>
                                        <p:cTn id="7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P spid="22" grpId="0" animBg="1"/>
      <p:bldP spid="23" grpId="0" animBg="1"/>
      <p:bldP spid="2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44BD5C5-91BD-4867-875C-946710158C82}" type="slidenum">
              <a:rPr lang="it-IT" smtClean="0">
                <a:solidFill>
                  <a:prstClr val="white">
                    <a:tint val="75000"/>
                  </a:prstClr>
                </a:solidFill>
              </a:rPr>
              <a:pPr>
                <a:defRPr/>
              </a:pPr>
              <a:t>47</a:t>
            </a:fld>
            <a:endParaRPr lang="it-IT">
              <a:solidFill>
                <a:prstClr val="white">
                  <a:tint val="75000"/>
                </a:prstClr>
              </a:solidFill>
            </a:endParaRPr>
          </a:p>
        </p:txBody>
      </p:sp>
      <p:pic>
        <p:nvPicPr>
          <p:cNvPr id="6861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68613" name="Sottotitolo 2"/>
          <p:cNvSpPr txBox="1">
            <a:spLocks/>
          </p:cNvSpPr>
          <p:nvPr/>
        </p:nvSpPr>
        <p:spPr bwMode="auto">
          <a:xfrm>
            <a:off x="468313" y="1773238"/>
            <a:ext cx="8151812" cy="431958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endParaRPr lang="it-IT" altLang="it-IT" sz="2000">
              <a:solidFill>
                <a:srgbClr val="000000"/>
              </a:solidFill>
              <a:latin typeface="Calibri" pitchFamily="34" charset="0"/>
            </a:endParaRPr>
          </a:p>
          <a:p>
            <a:pPr algn="ctr">
              <a:spcBef>
                <a:spcPct val="20000"/>
              </a:spcBef>
              <a:buFont typeface="Arial" pitchFamily="34" charset="0"/>
              <a:buNone/>
            </a:pPr>
            <a:r>
              <a:rPr lang="it-IT" altLang="it-IT" sz="2000" b="1">
                <a:solidFill>
                  <a:srgbClr val="000000"/>
                </a:solidFill>
                <a:latin typeface="Calibri" pitchFamily="34" charset="0"/>
              </a:rPr>
              <a:t> Esigibilità degli accordi nazionale e aziendali</a:t>
            </a:r>
          </a:p>
          <a:p>
            <a:pPr algn="ctr">
              <a:spcBef>
                <a:spcPct val="20000"/>
              </a:spcBef>
              <a:buFont typeface="Arial" pitchFamily="34" charset="0"/>
              <a:buNone/>
            </a:pPr>
            <a:endParaRPr lang="it-IT" altLang="it-IT" sz="2000" b="1">
              <a:solidFill>
                <a:srgbClr val="000000"/>
              </a:solidFill>
              <a:latin typeface="Calibri" pitchFamily="34" charset="0"/>
            </a:endParaRPr>
          </a:p>
          <a:p>
            <a:pPr algn="just">
              <a:spcBef>
                <a:spcPct val="20000"/>
              </a:spcBef>
              <a:buFont typeface="Arial" pitchFamily="34" charset="0"/>
              <a:buNone/>
            </a:pPr>
            <a:r>
              <a:rPr lang="it-IT" altLang="it-IT" sz="2000">
                <a:solidFill>
                  <a:srgbClr val="000000"/>
                </a:solidFill>
                <a:latin typeface="Calibri" pitchFamily="34" charset="0"/>
              </a:rPr>
              <a:t>I contratti collettivi nazionali di lavoro sottoscritti formalmente dalle Organizzazioni Sindacali che rappresentino almeno il 50% +1 della rappresentanza, saranno </a:t>
            </a:r>
            <a:r>
              <a:rPr lang="it-IT" altLang="it-IT" sz="2000" b="1">
                <a:solidFill>
                  <a:srgbClr val="000000"/>
                </a:solidFill>
                <a:latin typeface="Calibri" pitchFamily="34" charset="0"/>
              </a:rPr>
              <a:t>efficaci ed esigibili </a:t>
            </a:r>
            <a:r>
              <a:rPr lang="it-IT" altLang="it-IT" sz="2000">
                <a:solidFill>
                  <a:srgbClr val="000000"/>
                </a:solidFill>
                <a:latin typeface="Calibri" pitchFamily="34" charset="0"/>
              </a:rPr>
              <a:t>per tutte le organizzazioni aderenti alle parti firmatarie della presente intesa, per cui la sottoscrizione formale degli stessi costituirà l’atto vincolante per entrambe le Parti.</a:t>
            </a:r>
          </a:p>
          <a:p>
            <a:pPr algn="ctr">
              <a:spcBef>
                <a:spcPct val="20000"/>
              </a:spcBef>
              <a:buFont typeface="Arial" pitchFamily="34" charset="0"/>
              <a:buNone/>
            </a:pPr>
            <a:endParaRPr lang="it-IT" altLang="it-IT" sz="2000">
              <a:solidFill>
                <a:srgbClr val="000000"/>
              </a:solidFill>
              <a:latin typeface="Calibri" pitchFamily="34" charset="0"/>
            </a:endParaRPr>
          </a:p>
          <a:p>
            <a:pPr algn="ctr">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p:txBody>
      </p:sp>
      <p:pic>
        <p:nvPicPr>
          <p:cNvPr id="6861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211DB74-6147-4632-995D-BAABCA83F5C8}" type="slidenum">
              <a:rPr lang="it-IT" smtClean="0">
                <a:solidFill>
                  <a:prstClr val="white">
                    <a:tint val="75000"/>
                  </a:prstClr>
                </a:solidFill>
              </a:rPr>
              <a:pPr>
                <a:defRPr/>
              </a:pPr>
              <a:t>48</a:t>
            </a:fld>
            <a:endParaRPr lang="it-IT">
              <a:solidFill>
                <a:prstClr val="white">
                  <a:tint val="75000"/>
                </a:prstClr>
              </a:solidFill>
            </a:endParaRPr>
          </a:p>
        </p:txBody>
      </p:sp>
      <p:pic>
        <p:nvPicPr>
          <p:cNvPr id="6963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Rectangle 4"/>
          <p:cNvSpPr>
            <a:spLocks noChangeArrowheads="1"/>
          </p:cNvSpPr>
          <p:nvPr/>
        </p:nvSpPr>
        <p:spPr bwMode="auto">
          <a:xfrm>
            <a:off x="485775" y="2349500"/>
            <a:ext cx="7920038" cy="2808288"/>
          </a:xfrm>
          <a:prstGeom prst="rect">
            <a:avLst/>
          </a:prstGeom>
          <a:noFill/>
          <a:ln w="9525">
            <a:solidFill>
              <a:srgbClr val="0000CC"/>
            </a:solidFill>
            <a:miter lim="800000"/>
            <a:headEnd/>
            <a:tailEnd/>
          </a:ln>
          <a:effectLst/>
          <a:extLst/>
        </p:spPr>
        <p:txBody>
          <a:bodyPr/>
          <a:lstStyle>
            <a:lvl1pPr eaLnBrk="0" hangingPunct="0">
              <a:spcBef>
                <a:spcPct val="20000"/>
              </a:spcBef>
              <a:buChar char="•"/>
              <a:defRPr sz="3200">
                <a:solidFill>
                  <a:schemeClr val="tx1"/>
                </a:solidFill>
                <a:latin typeface="Arial" charset="0"/>
              </a:defRPr>
            </a:lvl1pPr>
            <a:lvl2pPr marL="1336675" indent="-533400" eaLnBrk="0" hangingPunct="0">
              <a:spcBef>
                <a:spcPct val="20000"/>
              </a:spcBef>
              <a:buChar char="–"/>
              <a:defRPr sz="2800">
                <a:solidFill>
                  <a:schemeClr val="tx1"/>
                </a:solidFill>
                <a:latin typeface="Arial" charset="0"/>
              </a:defRPr>
            </a:lvl2pPr>
            <a:lvl3pPr marL="1973263" indent="-457200" eaLnBrk="0" hangingPunct="0">
              <a:spcBef>
                <a:spcPct val="20000"/>
              </a:spcBef>
              <a:buChar char="•"/>
              <a:defRPr sz="2400">
                <a:solidFill>
                  <a:schemeClr val="tx1"/>
                </a:solidFill>
                <a:latin typeface="Arial" charset="0"/>
              </a:defRPr>
            </a:lvl3pPr>
            <a:lvl4pPr marL="2533650" indent="-381000" eaLnBrk="0" hangingPunct="0">
              <a:spcBef>
                <a:spcPct val="20000"/>
              </a:spcBef>
              <a:buChar char="–"/>
              <a:defRPr sz="2000">
                <a:solidFill>
                  <a:schemeClr val="tx1"/>
                </a:solidFill>
                <a:latin typeface="Arial" charset="0"/>
              </a:defRPr>
            </a:lvl4pPr>
            <a:lvl5pPr marL="3094038" indent="-381000" eaLnBrk="0" hangingPunct="0">
              <a:spcBef>
                <a:spcPct val="20000"/>
              </a:spcBef>
              <a:buChar char="»"/>
              <a:defRPr sz="2000">
                <a:solidFill>
                  <a:schemeClr val="tx1"/>
                </a:solidFill>
                <a:latin typeface="Arial" charset="0"/>
              </a:defRPr>
            </a:lvl5pPr>
            <a:lvl6pPr marL="3551238" indent="-381000" eaLnBrk="0" fontAlgn="base" hangingPunct="0">
              <a:spcBef>
                <a:spcPct val="20000"/>
              </a:spcBef>
              <a:spcAft>
                <a:spcPct val="0"/>
              </a:spcAft>
              <a:buChar char="»"/>
              <a:defRPr sz="2000">
                <a:solidFill>
                  <a:schemeClr val="tx1"/>
                </a:solidFill>
                <a:latin typeface="Arial" charset="0"/>
              </a:defRPr>
            </a:lvl6pPr>
            <a:lvl7pPr marL="4008438" indent="-381000" eaLnBrk="0" fontAlgn="base" hangingPunct="0">
              <a:spcBef>
                <a:spcPct val="20000"/>
              </a:spcBef>
              <a:spcAft>
                <a:spcPct val="0"/>
              </a:spcAft>
              <a:buChar char="»"/>
              <a:defRPr sz="2000">
                <a:solidFill>
                  <a:schemeClr val="tx1"/>
                </a:solidFill>
                <a:latin typeface="Arial" charset="0"/>
              </a:defRPr>
            </a:lvl7pPr>
            <a:lvl8pPr marL="4465638" indent="-381000" eaLnBrk="0" fontAlgn="base" hangingPunct="0">
              <a:spcBef>
                <a:spcPct val="20000"/>
              </a:spcBef>
              <a:spcAft>
                <a:spcPct val="0"/>
              </a:spcAft>
              <a:buChar char="»"/>
              <a:defRPr sz="2000">
                <a:solidFill>
                  <a:schemeClr val="tx1"/>
                </a:solidFill>
                <a:latin typeface="Arial" charset="0"/>
              </a:defRPr>
            </a:lvl8pPr>
            <a:lvl9pPr marL="4922838" indent="-3810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90000"/>
              </a:lnSpc>
              <a:spcBef>
                <a:spcPct val="0"/>
              </a:spcBef>
              <a:buClr>
                <a:srgbClr val="FF0000"/>
              </a:buClr>
              <a:buFontTx/>
              <a:buNone/>
              <a:defRPr/>
            </a:pPr>
            <a:r>
              <a:rPr lang="it-IT" altLang="it-IT" b="1" dirty="0" smtClean="0">
                <a:solidFill>
                  <a:srgbClr val="000000"/>
                </a:solidFill>
                <a:latin typeface="Candara" pitchFamily="34" charset="0"/>
                <a:cs typeface="+mn-cs"/>
              </a:rPr>
              <a:t>IL TESTO UNICO SI ESTENDERÀ A TUTTE LE CONTROPARTI AVRÀ </a:t>
            </a:r>
            <a:r>
              <a:rPr lang="it-IT" altLang="it-IT" b="1" dirty="0" smtClean="0">
                <a:solidFill>
                  <a:schemeClr val="bg1"/>
                </a:solidFill>
                <a:latin typeface="Candara" pitchFamily="34" charset="0"/>
                <a:cs typeface="+mn-cs"/>
              </a:rPr>
              <a:t>CRITERI DI GENERALITÀ AMPI</a:t>
            </a:r>
            <a:r>
              <a:rPr lang="it-IT" altLang="it-IT" b="1" dirty="0" smtClean="0">
                <a:solidFill>
                  <a:srgbClr val="000000"/>
                </a:solidFill>
                <a:latin typeface="Candara" pitchFamily="34" charset="0"/>
                <a:cs typeface="+mn-cs"/>
              </a:rPr>
              <a:t> STANTE IL FATTO CHE PIÙ DELL’80% DEI LAVORATORI È COPERTO DA CCNL SOTTOSCRITTI DALLE ORGANIZZAZIONI DATORIALI </a:t>
            </a:r>
          </a:p>
        </p:txBody>
      </p:sp>
      <p:pic>
        <p:nvPicPr>
          <p:cNvPr id="6963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6B9D8F25-B6B8-4BCB-A554-9F5DD9E25AD2}" type="slidenum">
              <a:rPr lang="it-IT" smtClean="0">
                <a:solidFill>
                  <a:prstClr val="white">
                    <a:tint val="75000"/>
                  </a:prstClr>
                </a:solidFill>
              </a:rPr>
              <a:pPr>
                <a:defRPr/>
              </a:pPr>
              <a:t>49</a:t>
            </a:fld>
            <a:endParaRPr lang="it-IT">
              <a:solidFill>
                <a:prstClr val="white">
                  <a:tint val="75000"/>
                </a:prstClr>
              </a:solidFill>
            </a:endParaRPr>
          </a:p>
        </p:txBody>
      </p:sp>
      <p:pic>
        <p:nvPicPr>
          <p:cNvPr id="70659" name="Immagine 7" descr="nuovo-modo.png"/>
          <p:cNvPicPr>
            <a:picLocks noChangeAspect="1"/>
          </p:cNvPicPr>
          <p:nvPr/>
        </p:nvPicPr>
        <p:blipFill>
          <a:blip r:embed="rId2" cstate="print"/>
          <a:srcRect/>
          <a:stretch>
            <a:fillRect/>
          </a:stretch>
        </p:blipFill>
        <p:spPr bwMode="auto">
          <a:xfrm>
            <a:off x="6443663" y="1087438"/>
            <a:ext cx="2176462" cy="398462"/>
          </a:xfrm>
          <a:prstGeom prst="rect">
            <a:avLst/>
          </a:prstGeom>
          <a:noFill/>
          <a:ln w="9525">
            <a:noFill/>
            <a:miter lim="800000"/>
            <a:headEnd/>
            <a:tailEnd/>
          </a:ln>
        </p:spPr>
      </p:pic>
      <p:sp>
        <p:nvSpPr>
          <p:cNvPr id="8" name="Text Box 2"/>
          <p:cNvSpPr txBox="1">
            <a:spLocks noChangeArrowheads="1"/>
          </p:cNvSpPr>
          <p:nvPr/>
        </p:nvSpPr>
        <p:spPr bwMode="auto">
          <a:xfrm>
            <a:off x="-52388" y="433388"/>
            <a:ext cx="6697663" cy="519112"/>
          </a:xfrm>
          <a:prstGeom prst="rect">
            <a:avLst/>
          </a:prstGeom>
          <a:noFill/>
          <a:ln>
            <a:noFill/>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it-IT" altLang="it-IT" sz="2800" b="1" dirty="0" smtClean="0">
                <a:solidFill>
                  <a:srgbClr val="000000"/>
                </a:solidFill>
                <a:latin typeface="Candara" pitchFamily="34" charset="0"/>
                <a:cs typeface="+mn-cs"/>
              </a:rPr>
              <a:t>CRONOGRAMMA</a:t>
            </a:r>
            <a:r>
              <a:rPr lang="it-IT" altLang="it-IT" sz="2400" b="1" dirty="0" smtClean="0">
                <a:solidFill>
                  <a:srgbClr val="FF0000"/>
                </a:solidFill>
                <a:latin typeface="Candara" pitchFamily="34" charset="0"/>
                <a:cs typeface="+mn-cs"/>
              </a:rPr>
              <a:t>: </a:t>
            </a:r>
            <a:r>
              <a:rPr lang="it-IT" altLang="it-IT" sz="2400" b="1" u="sng" dirty="0" smtClean="0">
                <a:solidFill>
                  <a:srgbClr val="FF0000"/>
                </a:solidFill>
                <a:latin typeface="Candara" pitchFamily="34" charset="0"/>
                <a:cs typeface="+mn-cs"/>
              </a:rPr>
              <a:t>TEMPI E SCADENZE</a:t>
            </a:r>
          </a:p>
        </p:txBody>
      </p:sp>
      <p:sp>
        <p:nvSpPr>
          <p:cNvPr id="9" name="Text Box 3"/>
          <p:cNvSpPr txBox="1">
            <a:spLocks noChangeArrowheads="1"/>
          </p:cNvSpPr>
          <p:nvPr/>
        </p:nvSpPr>
        <p:spPr bwMode="auto">
          <a:xfrm>
            <a:off x="-123825" y="938213"/>
            <a:ext cx="6948488" cy="427037"/>
          </a:xfrm>
          <a:prstGeom prst="rect">
            <a:avLst/>
          </a:prstGeom>
          <a:noFill/>
          <a:ln>
            <a:noFill/>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rgbClr val="FF0000"/>
              </a:buClr>
              <a:buFont typeface="Wingdings" pitchFamily="2" charset="2"/>
              <a:buChar char="q"/>
              <a:defRPr/>
            </a:pPr>
            <a:r>
              <a:rPr lang="it-IT" altLang="it-IT" sz="2200" b="1" smtClean="0">
                <a:solidFill>
                  <a:srgbClr val="000000"/>
                </a:solidFill>
                <a:latin typeface="Candara" pitchFamily="34" charset="0"/>
                <a:cs typeface="+mn-cs"/>
              </a:rPr>
              <a:t> DAL 1° LUGLIO 2014 INIZIO RILEVAZIONE DELEGHE</a:t>
            </a:r>
            <a:endParaRPr lang="it-IT" altLang="it-IT" sz="2200" b="1" smtClean="0">
              <a:solidFill>
                <a:srgbClr val="FF0000"/>
              </a:solidFill>
              <a:latin typeface="Candara" pitchFamily="34" charset="0"/>
              <a:cs typeface="+mn-cs"/>
            </a:endParaRPr>
          </a:p>
        </p:txBody>
      </p:sp>
      <p:sp>
        <p:nvSpPr>
          <p:cNvPr id="10" name="Rectangle 4"/>
          <p:cNvSpPr>
            <a:spLocks noChangeArrowheads="1"/>
          </p:cNvSpPr>
          <p:nvPr/>
        </p:nvSpPr>
        <p:spPr bwMode="auto">
          <a:xfrm>
            <a:off x="4087813" y="192088"/>
            <a:ext cx="5040312" cy="314325"/>
          </a:xfrm>
          <a:prstGeom prst="rect">
            <a:avLst/>
          </a:prstGeom>
          <a:noFill/>
          <a:ln w="9525">
            <a:solidFill>
              <a:srgbClr val="000000"/>
            </a:solid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it-IT" altLang="it-IT" sz="1400" b="1" kern="0" dirty="0" smtClean="0">
                <a:solidFill>
                  <a:srgbClr val="0000CC"/>
                </a:solidFill>
                <a:latin typeface="Arial Black" pitchFamily="34" charset="0"/>
                <a:cs typeface="+mn-cs"/>
              </a:rPr>
              <a:t>FRA LA FIRMA DEL </a:t>
            </a:r>
            <a:r>
              <a:rPr lang="it-IT" altLang="it-IT" sz="1400" b="1" kern="0" dirty="0" smtClean="0">
                <a:solidFill>
                  <a:srgbClr val="FF0000"/>
                </a:solidFill>
                <a:latin typeface="Arial Black" pitchFamily="34" charset="0"/>
                <a:cs typeface="+mn-cs"/>
              </a:rPr>
              <a:t>T.U.</a:t>
            </a:r>
            <a:r>
              <a:rPr lang="it-IT" altLang="it-IT" sz="1400" b="1" kern="0" dirty="0" smtClean="0">
                <a:solidFill>
                  <a:srgbClr val="0000CC"/>
                </a:solidFill>
                <a:latin typeface="Arial Black" pitchFamily="34" charset="0"/>
                <a:cs typeface="+mn-cs"/>
              </a:rPr>
              <a:t> E LA SUA ATTUAZIONE </a:t>
            </a:r>
          </a:p>
        </p:txBody>
      </p:sp>
      <p:sp>
        <p:nvSpPr>
          <p:cNvPr id="11" name="Text Box 5"/>
          <p:cNvSpPr txBox="1">
            <a:spLocks noChangeArrowheads="1"/>
          </p:cNvSpPr>
          <p:nvPr/>
        </p:nvSpPr>
        <p:spPr bwMode="auto">
          <a:xfrm>
            <a:off x="55563" y="1370013"/>
            <a:ext cx="9036050" cy="381000"/>
          </a:xfrm>
          <a:prstGeom prst="rect">
            <a:avLst/>
          </a:prstGeom>
          <a:noFill/>
          <a:ln>
            <a:noFill/>
          </a:ln>
          <a:effectLst/>
          <a:extLst/>
        </p:spPr>
        <p:txBody>
          <a:bodyPr>
            <a:spAutoFit/>
          </a:bodyPr>
          <a:lstStyle>
            <a:lvl1pPr marL="268288" indent="-26828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rgbClr val="FF0000"/>
              </a:buClr>
              <a:buFont typeface="Wingdings" pitchFamily="2" charset="2"/>
              <a:buChar char="Ø"/>
              <a:defRPr/>
            </a:pPr>
            <a:r>
              <a:rPr lang="it-IT" altLang="it-IT" sz="1900" b="1" smtClean="0">
                <a:solidFill>
                  <a:srgbClr val="000000"/>
                </a:solidFill>
                <a:latin typeface="Candara" pitchFamily="34" charset="0"/>
                <a:cs typeface="+mn-cs"/>
              </a:rPr>
              <a:t>A FINE ANNO TRASMISSIONE DALL’INPS AL CNEL DEI DATI MEDI DEGLI ISCRITTI</a:t>
            </a:r>
            <a:endParaRPr lang="it-IT" altLang="it-IT" sz="1900" b="1" smtClean="0">
              <a:solidFill>
                <a:srgbClr val="FF0000"/>
              </a:solidFill>
              <a:latin typeface="Candara" pitchFamily="34" charset="0"/>
              <a:cs typeface="+mn-cs"/>
            </a:endParaRPr>
          </a:p>
        </p:txBody>
      </p:sp>
      <p:sp>
        <p:nvSpPr>
          <p:cNvPr id="12" name="Text Box 6"/>
          <p:cNvSpPr txBox="1">
            <a:spLocks noChangeArrowheads="1"/>
          </p:cNvSpPr>
          <p:nvPr/>
        </p:nvSpPr>
        <p:spPr bwMode="auto">
          <a:xfrm>
            <a:off x="-88900" y="2449513"/>
            <a:ext cx="9144000" cy="669925"/>
          </a:xfrm>
          <a:prstGeom prst="rect">
            <a:avLst/>
          </a:prstGeom>
          <a:noFill/>
          <a:ln>
            <a:noFill/>
          </a:ln>
          <a:effectLst/>
          <a:extLst/>
        </p:spPr>
        <p:txBody>
          <a:bodyPr>
            <a:spAutoFit/>
          </a:bodyPr>
          <a:lstStyle>
            <a:lvl1pPr marL="268288" indent="-26828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rgbClr val="0000CC"/>
              </a:buClr>
              <a:buFont typeface="Wingdings" pitchFamily="2" charset="2"/>
              <a:buChar char="q"/>
              <a:defRPr/>
            </a:pPr>
            <a:r>
              <a:rPr lang="it-IT" altLang="it-IT" sz="1900" b="1" dirty="0" smtClean="0">
                <a:solidFill>
                  <a:srgbClr val="000000"/>
                </a:solidFill>
                <a:latin typeface="Candara" pitchFamily="34" charset="0"/>
                <a:cs typeface="+mn-cs"/>
              </a:rPr>
              <a:t>ENTRO LUGLIO 2014 LE COMMISSIONI ELETTORALI DOVRANNO TRASMETTERE AL COMITATO PROVINCIALE DEI GARANTI I VERBALI DELLE ELEZIONI DELLE RSU</a:t>
            </a:r>
            <a:endParaRPr lang="it-IT" altLang="it-IT" sz="1900" b="1" dirty="0" smtClean="0">
              <a:solidFill>
                <a:srgbClr val="FF0000"/>
              </a:solidFill>
              <a:latin typeface="Candara" pitchFamily="34" charset="0"/>
              <a:cs typeface="+mn-cs"/>
            </a:endParaRPr>
          </a:p>
        </p:txBody>
      </p:sp>
      <p:sp>
        <p:nvSpPr>
          <p:cNvPr id="13" name="Text Box 8"/>
          <p:cNvSpPr txBox="1">
            <a:spLocks noChangeArrowheads="1"/>
          </p:cNvSpPr>
          <p:nvPr/>
        </p:nvSpPr>
        <p:spPr bwMode="auto">
          <a:xfrm>
            <a:off x="-17463" y="4178300"/>
            <a:ext cx="9109076" cy="669925"/>
          </a:xfrm>
          <a:prstGeom prst="rect">
            <a:avLst/>
          </a:prstGeom>
          <a:noFill/>
          <a:ln>
            <a:noFill/>
          </a:ln>
          <a:effectLst/>
          <a:extLst/>
        </p:spPr>
        <p:txBody>
          <a:bodyPr>
            <a:spAutoFit/>
          </a:bodyPr>
          <a:lstStyle>
            <a:lvl1pPr marL="268288" indent="-26828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rgbClr val="0000CC"/>
              </a:buClr>
              <a:buFont typeface="Wingdings" pitchFamily="2" charset="2"/>
              <a:buChar char="Ø"/>
              <a:defRPr/>
            </a:pPr>
            <a:r>
              <a:rPr lang="it-IT" altLang="it-IT" sz="1900" b="1" dirty="0" smtClean="0">
                <a:solidFill>
                  <a:srgbClr val="000000"/>
                </a:solidFill>
                <a:latin typeface="Candara" pitchFamily="34" charset="0"/>
                <a:cs typeface="+mn-cs"/>
              </a:rPr>
              <a:t>IL CNEL – ENTRO APRILE 2015 – CALCOLA I VALORI MEDI DELLE PERCENTUALI DEGLI ISCRITTI E DEI VOTI PER OGNI O.S.</a:t>
            </a:r>
            <a:endParaRPr lang="it-IT" altLang="it-IT" sz="1900" b="1" dirty="0" smtClean="0">
              <a:solidFill>
                <a:srgbClr val="FF0000"/>
              </a:solidFill>
              <a:latin typeface="Candara" pitchFamily="34" charset="0"/>
              <a:cs typeface="+mn-cs"/>
            </a:endParaRPr>
          </a:p>
        </p:txBody>
      </p:sp>
      <p:sp>
        <p:nvSpPr>
          <p:cNvPr id="14" name="Text Box 11"/>
          <p:cNvSpPr txBox="1">
            <a:spLocks noChangeArrowheads="1"/>
          </p:cNvSpPr>
          <p:nvPr/>
        </p:nvSpPr>
        <p:spPr bwMode="auto">
          <a:xfrm>
            <a:off x="19050" y="1730375"/>
            <a:ext cx="9072563" cy="669925"/>
          </a:xfrm>
          <a:prstGeom prst="rect">
            <a:avLst/>
          </a:prstGeom>
          <a:noFill/>
          <a:ln>
            <a:noFill/>
          </a:ln>
          <a:effectLst/>
          <a:extLst/>
        </p:spPr>
        <p:txBody>
          <a:bodyPr>
            <a:spAutoFit/>
          </a:bodyPr>
          <a:lstStyle>
            <a:lvl1pPr marL="268288" indent="-26828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rgbClr val="FF0000"/>
              </a:buClr>
              <a:buFont typeface="Wingdings" pitchFamily="2" charset="2"/>
              <a:buChar char="Ø"/>
              <a:defRPr/>
            </a:pPr>
            <a:r>
              <a:rPr lang="it-IT" altLang="it-IT" sz="1900" b="1" smtClean="0">
                <a:solidFill>
                  <a:srgbClr val="000000"/>
                </a:solidFill>
                <a:latin typeface="Candara" pitchFamily="34" charset="0"/>
                <a:cs typeface="+mn-cs"/>
              </a:rPr>
              <a:t>ENTRO FEBBRAIO 2015 TRASMISSIONE DALL’INPS AL CNEL DEI DATI MEDI DEGLI ISCRITTI, AI FINI DEL COMPUTO,  COME VOTI RSU</a:t>
            </a:r>
            <a:endParaRPr lang="it-IT" altLang="it-IT" sz="1900" b="1" smtClean="0">
              <a:solidFill>
                <a:srgbClr val="FF0000"/>
              </a:solidFill>
              <a:latin typeface="Candara" pitchFamily="34" charset="0"/>
              <a:cs typeface="+mn-cs"/>
            </a:endParaRPr>
          </a:p>
        </p:txBody>
      </p:sp>
      <p:sp>
        <p:nvSpPr>
          <p:cNvPr id="15" name="Text Box 12"/>
          <p:cNvSpPr txBox="1">
            <a:spLocks noChangeArrowheads="1"/>
          </p:cNvSpPr>
          <p:nvPr/>
        </p:nvSpPr>
        <p:spPr bwMode="auto">
          <a:xfrm>
            <a:off x="-52388" y="4826000"/>
            <a:ext cx="8675688" cy="381000"/>
          </a:xfrm>
          <a:prstGeom prst="rect">
            <a:avLst/>
          </a:prstGeom>
          <a:noFill/>
          <a:ln>
            <a:noFill/>
          </a:ln>
          <a:effectLst/>
          <a:extLst/>
        </p:spPr>
        <p:txBody>
          <a:bodyPr>
            <a:spAutoFit/>
          </a:bodyPr>
          <a:lstStyle>
            <a:lvl1pPr marL="268288" indent="-26828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rgbClr val="0000CC"/>
              </a:buClr>
              <a:buFont typeface="Wingdings" pitchFamily="2" charset="2"/>
              <a:buChar char="Ø"/>
              <a:defRPr/>
            </a:pPr>
            <a:r>
              <a:rPr lang="it-IT" altLang="it-IT" sz="1900" b="1" smtClean="0">
                <a:solidFill>
                  <a:srgbClr val="000000"/>
                </a:solidFill>
                <a:latin typeface="Candara" pitchFamily="34" charset="0"/>
                <a:cs typeface="+mn-cs"/>
              </a:rPr>
              <a:t>IL CNEL – ENTRO MAGGIO 2015 – COMUNICA I RISULTATI</a:t>
            </a:r>
            <a:endParaRPr lang="it-IT" altLang="it-IT" sz="1900" b="1" smtClean="0">
              <a:solidFill>
                <a:srgbClr val="FF0000"/>
              </a:solidFill>
              <a:latin typeface="Candara" pitchFamily="34" charset="0"/>
              <a:cs typeface="+mn-cs"/>
            </a:endParaRPr>
          </a:p>
        </p:txBody>
      </p:sp>
      <p:sp>
        <p:nvSpPr>
          <p:cNvPr id="16" name="Text Box 13"/>
          <p:cNvSpPr txBox="1">
            <a:spLocks noChangeArrowheads="1"/>
          </p:cNvSpPr>
          <p:nvPr/>
        </p:nvSpPr>
        <p:spPr bwMode="auto">
          <a:xfrm>
            <a:off x="-52388" y="5265738"/>
            <a:ext cx="9144001" cy="641350"/>
          </a:xfrm>
          <a:prstGeom prst="rect">
            <a:avLst/>
          </a:prstGeom>
          <a:noFill/>
          <a:ln>
            <a:noFill/>
          </a:ln>
          <a:effectLst/>
          <a:extLst/>
        </p:spPr>
        <p:txBody>
          <a:bodyPr>
            <a:spAutoFit/>
          </a:bodyPr>
          <a:lstStyle>
            <a:lvl1pPr marL="268288" indent="-26828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rgbClr val="00A800"/>
              </a:buClr>
              <a:buFont typeface="Wingdings" pitchFamily="2" charset="2"/>
              <a:buChar char="q"/>
              <a:defRPr/>
            </a:pPr>
            <a:r>
              <a:rPr lang="it-IT" altLang="it-IT" sz="1800" b="1" smtClean="0">
                <a:solidFill>
                  <a:srgbClr val="000000"/>
                </a:solidFill>
                <a:latin typeface="Candara" pitchFamily="34" charset="0"/>
                <a:cs typeface="+mn-cs"/>
              </a:rPr>
              <a:t>PER I CCNL SOTTOSCRITTI DA MAGGIO 2015 VALE LA REGOLA DEL 50%+1 DELLA MAGGIORANZA PER LA ESIGIBILITA’ DEI CCNL</a:t>
            </a:r>
            <a:endParaRPr lang="it-IT" altLang="it-IT" sz="2400" b="1" smtClean="0">
              <a:solidFill>
                <a:srgbClr val="FF0000"/>
              </a:solidFill>
              <a:latin typeface="Candara" pitchFamily="34" charset="0"/>
              <a:cs typeface="+mn-cs"/>
            </a:endParaRPr>
          </a:p>
        </p:txBody>
      </p:sp>
      <p:sp>
        <p:nvSpPr>
          <p:cNvPr id="17" name="Text Box 14"/>
          <p:cNvSpPr txBox="1">
            <a:spLocks noChangeArrowheads="1"/>
          </p:cNvSpPr>
          <p:nvPr/>
        </p:nvSpPr>
        <p:spPr bwMode="auto">
          <a:xfrm>
            <a:off x="-52388" y="5907088"/>
            <a:ext cx="9144001" cy="641350"/>
          </a:xfrm>
          <a:prstGeom prst="rect">
            <a:avLst/>
          </a:prstGeom>
          <a:noFill/>
          <a:ln>
            <a:noFill/>
          </a:ln>
          <a:effectLst/>
          <a:extLst/>
        </p:spPr>
        <p:txBody>
          <a:bodyPr>
            <a:spAutoFit/>
          </a:bodyPr>
          <a:lstStyle>
            <a:lvl1pPr marL="268288" indent="-26828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
                <a:srgbClr val="00A800"/>
              </a:buClr>
              <a:buFont typeface="Wingdings" pitchFamily="2" charset="2"/>
              <a:buChar char="q"/>
              <a:defRPr/>
            </a:pPr>
            <a:r>
              <a:rPr lang="it-IT" altLang="it-IT" sz="1800" b="1" smtClean="0">
                <a:solidFill>
                  <a:srgbClr val="000000"/>
                </a:solidFill>
                <a:latin typeface="Candara" pitchFamily="34" charset="0"/>
                <a:cs typeface="+mn-cs"/>
              </a:rPr>
              <a:t>PER I CCNL CHE SCADONO DA NOVEMBRE 2015 VALGONO LE NUOVE REGOLE PER PIATTAFORME</a:t>
            </a:r>
            <a:endParaRPr lang="it-IT" altLang="it-IT" sz="2400" b="1" smtClean="0">
              <a:solidFill>
                <a:srgbClr val="FF0000"/>
              </a:solidFill>
              <a:latin typeface="Candara" pitchFamily="34" charset="0"/>
              <a:cs typeface="+mn-cs"/>
            </a:endParaRPr>
          </a:p>
        </p:txBody>
      </p:sp>
      <p:sp>
        <p:nvSpPr>
          <p:cNvPr id="18" name="Text Box 15"/>
          <p:cNvSpPr txBox="1">
            <a:spLocks noChangeArrowheads="1"/>
          </p:cNvSpPr>
          <p:nvPr/>
        </p:nvSpPr>
        <p:spPr bwMode="auto">
          <a:xfrm>
            <a:off x="-88900" y="3170238"/>
            <a:ext cx="9144000" cy="1006475"/>
          </a:xfrm>
          <a:prstGeom prst="rect">
            <a:avLst/>
          </a:prstGeom>
          <a:noFill/>
          <a:ln>
            <a:noFill/>
          </a:ln>
          <a:effectLst/>
          <a:extLst/>
        </p:spPr>
        <p:txBody>
          <a:bodyPr>
            <a:spAutoFit/>
          </a:bodyPr>
          <a:lstStyle>
            <a:lvl1pPr marL="268288" indent="-268288"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Clr>
                <a:srgbClr val="0000CC"/>
              </a:buClr>
              <a:buFont typeface="Wingdings" pitchFamily="2" charset="2"/>
              <a:buChar char="q"/>
              <a:defRPr/>
            </a:pPr>
            <a:r>
              <a:rPr lang="it-IT" altLang="it-IT" sz="1900" b="1" smtClean="0">
                <a:solidFill>
                  <a:srgbClr val="000000"/>
                </a:solidFill>
                <a:latin typeface="Candara" pitchFamily="34" charset="0"/>
                <a:cs typeface="+mn-cs"/>
              </a:rPr>
              <a:t>ALLA DATA DEL 31 LUGLIO DI OGNI ANNO - DAL 2014 - IL COMITATO DEI GARANTI RACCOGLIE  I VERBALI E TRASMETTE I VOTI PER CIASCUNA O.S. AL CNEL ENTRO IL GENNAIO SUCCESSIVO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0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000"/>
                            </p:stCondLst>
                            <p:childTnLst>
                              <p:par>
                                <p:cTn id="43" presetID="47"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7744210-1FCE-4698-9B6F-7A2069A1B03F}" type="slidenum">
              <a:rPr lang="it-IT" smtClean="0"/>
              <a:pPr>
                <a:defRPr/>
              </a:pPr>
              <a:t>5</a:t>
            </a:fld>
            <a:endParaRPr lang="it-IT"/>
          </a:p>
        </p:txBody>
      </p:sp>
      <p:pic>
        <p:nvPicPr>
          <p:cNvPr id="2560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graphicFrame>
        <p:nvGraphicFramePr>
          <p:cNvPr id="8" name="Tabella 7"/>
          <p:cNvGraphicFramePr>
            <a:graphicFrameLocks noGrp="1"/>
          </p:cNvGraphicFramePr>
          <p:nvPr/>
        </p:nvGraphicFramePr>
        <p:xfrm>
          <a:off x="468313" y="333375"/>
          <a:ext cx="8151813" cy="6126407"/>
        </p:xfrm>
        <a:graphic>
          <a:graphicData uri="http://schemas.openxmlformats.org/drawingml/2006/table">
            <a:tbl>
              <a:tblPr firstRow="1" bandRow="1"/>
              <a:tblGrid>
                <a:gridCol w="873410"/>
                <a:gridCol w="2256305"/>
                <a:gridCol w="2110737"/>
                <a:gridCol w="1382897"/>
                <a:gridCol w="1528464"/>
              </a:tblGrid>
              <a:tr h="914352">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it-IT" sz="1800" dirty="0" smtClean="0">
                          <a:solidFill>
                            <a:schemeClr val="bg1"/>
                          </a:solidFill>
                        </a:rPr>
                        <a:t>Livello</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it-IT" sz="1800" dirty="0" smtClean="0">
                          <a:solidFill>
                            <a:schemeClr val="bg1"/>
                          </a:solidFill>
                        </a:rPr>
                        <a:t>Contratto</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it-IT" sz="1800" dirty="0" smtClean="0">
                          <a:solidFill>
                            <a:schemeClr val="bg1"/>
                          </a:solidFill>
                        </a:rPr>
                        <a:t>Soggetti stipulanti</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it-IT" sz="1800" dirty="0" smtClean="0">
                          <a:solidFill>
                            <a:schemeClr val="bg1"/>
                          </a:solidFill>
                        </a:rPr>
                        <a:t>Ambito di applicazione soggettivo</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it-IT" sz="1800" dirty="0" smtClean="0">
                          <a:solidFill>
                            <a:schemeClr val="bg1"/>
                          </a:solidFill>
                        </a:rPr>
                        <a:t>Ambito di applicazione territoriale</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r>
              <a:tr h="91435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t-IT" sz="1800" dirty="0" smtClean="0">
                          <a:solidFill>
                            <a:schemeClr val="bg1"/>
                          </a:solidFill>
                        </a:rPr>
                        <a:t>1°</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Accordi</a:t>
                      </a:r>
                      <a:r>
                        <a:rPr lang="it-IT" sz="1800" baseline="0" dirty="0" smtClean="0">
                          <a:solidFill>
                            <a:schemeClr val="bg1"/>
                          </a:solidFill>
                        </a:rPr>
                        <a:t> Interconfederali</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buFont typeface="Arial" panose="020B0604020202020204" pitchFamily="34" charset="0"/>
                        <a:buChar char="•"/>
                      </a:pPr>
                      <a:r>
                        <a:rPr lang="it-IT" sz="1200" dirty="0" smtClean="0">
                          <a:solidFill>
                            <a:schemeClr val="bg1"/>
                          </a:solidFill>
                        </a:rPr>
                        <a:t>Confederazioni dei lavoratori e dei datori di lavoro</a:t>
                      </a:r>
                    </a:p>
                    <a:p>
                      <a:pPr marL="285750" indent="-285750">
                        <a:buFont typeface="Arial" panose="020B0604020202020204" pitchFamily="34" charset="0"/>
                        <a:buChar char="•"/>
                      </a:pPr>
                      <a:r>
                        <a:rPr lang="it-IT" sz="1200" dirty="0" smtClean="0">
                          <a:solidFill>
                            <a:schemeClr val="bg1"/>
                          </a:solidFill>
                        </a:rPr>
                        <a:t>Spesso</a:t>
                      </a:r>
                      <a:r>
                        <a:rPr lang="it-IT" sz="1200" baseline="0" dirty="0" smtClean="0">
                          <a:solidFill>
                            <a:schemeClr val="bg1"/>
                          </a:solidFill>
                        </a:rPr>
                        <a:t> anche lo stato</a:t>
                      </a:r>
                      <a:endParaRPr lang="it-IT" sz="1200" dirty="0" smtClean="0">
                        <a:solidFill>
                          <a:schemeClr val="bg1"/>
                        </a:solidFill>
                      </a:endParaRPr>
                    </a:p>
                  </a:txBody>
                  <a:tcPr marT="45714" marB="4571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Settore Economico (1)</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Nazionale o Decentrata (2)</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822916">
                <a:tc vMerge="1">
                  <a:txBody>
                    <a:bodyPr/>
                    <a:lstStyle/>
                    <a:p>
                      <a:pPr algn="ctr"/>
                      <a:endParaRPr lang="it-IT"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CCNL</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buFont typeface="Arial" panose="020B0604020202020204" pitchFamily="34" charset="0"/>
                        <a:buChar char="•"/>
                      </a:pPr>
                      <a:r>
                        <a:rPr lang="it-IT" sz="1200" dirty="0" smtClean="0">
                          <a:solidFill>
                            <a:schemeClr val="bg1"/>
                          </a:solidFill>
                        </a:rPr>
                        <a:t>Federazioni</a:t>
                      </a:r>
                    </a:p>
                    <a:p>
                      <a:pPr marL="285750" indent="-285750">
                        <a:buFont typeface="Arial" panose="020B0604020202020204" pitchFamily="34" charset="0"/>
                        <a:buChar char="•"/>
                      </a:pPr>
                      <a:r>
                        <a:rPr lang="it-IT" sz="1200" dirty="0" smtClean="0">
                          <a:solidFill>
                            <a:schemeClr val="bg1"/>
                          </a:solidFill>
                        </a:rPr>
                        <a:t>Talvolta</a:t>
                      </a:r>
                      <a:r>
                        <a:rPr lang="it-IT" sz="1200" baseline="0" dirty="0" smtClean="0">
                          <a:solidFill>
                            <a:schemeClr val="bg1"/>
                          </a:solidFill>
                        </a:rPr>
                        <a:t> anche lo Stato</a:t>
                      </a:r>
                    </a:p>
                    <a:p>
                      <a:pPr marL="285750" indent="-285750">
                        <a:buFont typeface="Arial" panose="020B0604020202020204" pitchFamily="34" charset="0"/>
                        <a:buChar char="•"/>
                      </a:pPr>
                      <a:r>
                        <a:rPr lang="it-IT" sz="1200" baseline="0" dirty="0" smtClean="0">
                          <a:solidFill>
                            <a:schemeClr val="bg1"/>
                          </a:solidFill>
                        </a:rPr>
                        <a:t>Talvolta il singolo datore di lavoro</a:t>
                      </a:r>
                      <a:endParaRPr lang="it-IT" sz="1200" dirty="0" smtClean="0">
                        <a:solidFill>
                          <a:schemeClr val="bg1"/>
                        </a:solidFill>
                      </a:endParaRPr>
                    </a:p>
                  </a:txBody>
                  <a:tcPr marT="45714" marB="4571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Categoria (3)</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Nazionale</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91435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it-IT" sz="1800" dirty="0" smtClean="0">
                          <a:solidFill>
                            <a:schemeClr val="bg1"/>
                          </a:solidFill>
                        </a:rPr>
                        <a:t>2°</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Contrattazione</a:t>
                      </a:r>
                      <a:r>
                        <a:rPr lang="it-IT" sz="1800" baseline="0" dirty="0" smtClean="0">
                          <a:solidFill>
                            <a:schemeClr val="bg1"/>
                          </a:solidFill>
                        </a:rPr>
                        <a:t> decentrata</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indent="-171450">
                        <a:buFont typeface="Arial" panose="020B0604020202020204" pitchFamily="34" charset="0"/>
                        <a:buChar char="•"/>
                      </a:pPr>
                      <a:r>
                        <a:rPr lang="it-IT" sz="1200" dirty="0" smtClean="0">
                          <a:solidFill>
                            <a:schemeClr val="bg1"/>
                          </a:solidFill>
                        </a:rPr>
                        <a:t>Organizzazioni </a:t>
                      </a:r>
                      <a:r>
                        <a:rPr lang="it-IT" sz="1200" baseline="0" dirty="0" smtClean="0">
                          <a:solidFill>
                            <a:schemeClr val="bg1"/>
                          </a:solidFill>
                        </a:rPr>
                        <a:t> territoriali</a:t>
                      </a:r>
                      <a:endParaRPr lang="it-IT" sz="1200" dirty="0">
                        <a:solidFill>
                          <a:schemeClr val="bg1"/>
                        </a:solidFill>
                      </a:endParaRPr>
                    </a:p>
                  </a:txBody>
                  <a:tcPr marT="45714" marB="4571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Dipendenti della categoria</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Territoriale</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1188660">
                <a:tc vMerge="1">
                  <a:txBody>
                    <a:bodyPr/>
                    <a:lstStyle/>
                    <a:p>
                      <a:pPr algn="ctr"/>
                      <a:endParaRPr lang="it-IT"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Contrattazione aziendale</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indent="-171450">
                        <a:buFont typeface="Arial" panose="020B0604020202020204" pitchFamily="34" charset="0"/>
                        <a:buChar char="•"/>
                      </a:pPr>
                      <a:r>
                        <a:rPr lang="it-IT" sz="1200" dirty="0" smtClean="0">
                          <a:solidFill>
                            <a:schemeClr val="bg1"/>
                          </a:solidFill>
                        </a:rPr>
                        <a:t>Organizzazioni sindacali dei lavoratori</a:t>
                      </a:r>
                    </a:p>
                    <a:p>
                      <a:pPr marL="171450" indent="-171450">
                        <a:buFont typeface="Arial" panose="020B0604020202020204" pitchFamily="34" charset="0"/>
                        <a:buChar char="•"/>
                      </a:pPr>
                      <a:r>
                        <a:rPr lang="it-IT" sz="1200" dirty="0" smtClean="0">
                          <a:solidFill>
                            <a:schemeClr val="bg1"/>
                          </a:solidFill>
                        </a:rPr>
                        <a:t>Organizzazioni dei</a:t>
                      </a:r>
                      <a:r>
                        <a:rPr lang="it-IT" sz="1200" baseline="0" dirty="0" smtClean="0">
                          <a:solidFill>
                            <a:schemeClr val="bg1"/>
                          </a:solidFill>
                        </a:rPr>
                        <a:t> datori di lavoro</a:t>
                      </a:r>
                    </a:p>
                    <a:p>
                      <a:pPr marL="171450" indent="-171450">
                        <a:buFont typeface="Arial" panose="020B0604020202020204" pitchFamily="34" charset="0"/>
                        <a:buChar char="•"/>
                      </a:pPr>
                      <a:r>
                        <a:rPr lang="it-IT" sz="1200" baseline="0" dirty="0" smtClean="0">
                          <a:solidFill>
                            <a:schemeClr val="bg1"/>
                          </a:solidFill>
                        </a:rPr>
                        <a:t>Talvolta il singolo datore di lavoro</a:t>
                      </a:r>
                      <a:endParaRPr lang="it-IT" sz="1200" dirty="0">
                        <a:solidFill>
                          <a:schemeClr val="bg1"/>
                        </a:solidFill>
                      </a:endParaRPr>
                    </a:p>
                  </a:txBody>
                  <a:tcPr marT="45714" marB="4571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Dipendenti dell’azienda</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it-IT" sz="1800" dirty="0" smtClean="0">
                          <a:solidFill>
                            <a:schemeClr val="bg1"/>
                          </a:solidFill>
                        </a:rPr>
                        <a:t>Singola Azienda</a:t>
                      </a:r>
                      <a:endParaRPr lang="it-IT" sz="1800" dirty="0">
                        <a:solidFill>
                          <a:schemeClr val="bg1"/>
                        </a:solidFill>
                      </a:endParaRPr>
                    </a:p>
                  </a:txBody>
                  <a:tcPr marT="45714" marB="4571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1371532">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AutoNum type="arabicParenBoth"/>
                      </a:pPr>
                      <a:r>
                        <a:rPr lang="it-IT" sz="1400" dirty="0" smtClean="0">
                          <a:solidFill>
                            <a:schemeClr val="bg1"/>
                          </a:solidFill>
                        </a:rPr>
                        <a:t>Industria, Artigianato,</a:t>
                      </a:r>
                      <a:r>
                        <a:rPr lang="it-IT" sz="1400" baseline="0" dirty="0" smtClean="0">
                          <a:solidFill>
                            <a:schemeClr val="bg1"/>
                          </a:solidFill>
                        </a:rPr>
                        <a:t> Terziario, Agricoltura, Credito</a:t>
                      </a:r>
                    </a:p>
                    <a:p>
                      <a:pPr marL="342900" indent="-342900" algn="just">
                        <a:buAutoNum type="arabicParenBoth"/>
                      </a:pPr>
                      <a:r>
                        <a:rPr lang="it-IT" sz="1400" baseline="0" dirty="0" smtClean="0">
                          <a:solidFill>
                            <a:schemeClr val="bg1"/>
                          </a:solidFill>
                        </a:rPr>
                        <a:t>In caso di applicazione decentrata, le intese riguardano sol particolari porzioni di territorio, soprattutto di dimensione Regionale –es. accordi sulla formazione professionale-</a:t>
                      </a:r>
                    </a:p>
                    <a:p>
                      <a:pPr marL="342900" indent="-342900" algn="just">
                        <a:buAutoNum type="arabicParenBoth"/>
                      </a:pPr>
                      <a:r>
                        <a:rPr lang="it-IT" sz="1400" dirty="0" smtClean="0">
                          <a:solidFill>
                            <a:schemeClr val="bg1"/>
                          </a:solidFill>
                        </a:rPr>
                        <a:t>Per categoria si intende il settore merceologico di produzione in cui si inserisce l’attività di ciascun datore di lavoro –es. Metalmeccanici,</a:t>
                      </a:r>
                      <a:r>
                        <a:rPr lang="it-IT" sz="1400" baseline="0" dirty="0" smtClean="0">
                          <a:solidFill>
                            <a:schemeClr val="bg1"/>
                          </a:solidFill>
                        </a:rPr>
                        <a:t> Tessili- ma si può riferire anche a specifici mestieri -es. Giornalisti, Portieri..-</a:t>
                      </a:r>
                      <a:endParaRPr lang="it-IT" sz="1400" dirty="0">
                        <a:solidFill>
                          <a:schemeClr val="bg1"/>
                        </a:solidFill>
                      </a:endParaRPr>
                    </a:p>
                  </a:txBody>
                  <a:tcPr marT="45714" marB="4571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it-IT"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171450" indent="-171450">
                        <a:buFont typeface="Arial" panose="020B0604020202020204" pitchFamily="34" charset="0"/>
                        <a:buChar char="•"/>
                      </a:pPr>
                      <a:endParaRPr lang="it-IT"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it-IT"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it-IT"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D5FA0060-F651-4C07-8145-C307FDFE2367}" type="slidenum">
              <a:rPr lang="it-IT" smtClean="0">
                <a:solidFill>
                  <a:prstClr val="white">
                    <a:tint val="75000"/>
                  </a:prstClr>
                </a:solidFill>
              </a:rPr>
              <a:pPr>
                <a:defRPr/>
              </a:pPr>
              <a:t>50</a:t>
            </a:fld>
            <a:endParaRPr lang="it-IT">
              <a:solidFill>
                <a:prstClr val="white">
                  <a:tint val="75000"/>
                </a:prstClr>
              </a:solidFill>
            </a:endParaRPr>
          </a:p>
        </p:txBody>
      </p:sp>
      <p:pic>
        <p:nvPicPr>
          <p:cNvPr id="7168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ottotitolo 2"/>
          <p:cNvSpPr txBox="1">
            <a:spLocks/>
          </p:cNvSpPr>
          <p:nvPr/>
        </p:nvSpPr>
        <p:spPr>
          <a:xfrm>
            <a:off x="468313" y="1773238"/>
            <a:ext cx="8151812" cy="4319587"/>
          </a:xfrm>
          <a:prstGeom prst="rect">
            <a:avLst/>
          </a:prstGeom>
          <a:ln>
            <a:solidFill>
              <a:srgbClr val="1F497D">
                <a:lumMod val="20000"/>
                <a:lumOff val="80000"/>
              </a:srgbClr>
            </a:solidFill>
          </a:ln>
        </p:spPr>
        <p:txBody>
          <a:bodyPr>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it-IT" sz="2000" dirty="0" smtClean="0">
              <a:solidFill>
                <a:sysClr val="windowText" lastClr="000000"/>
              </a:solidFill>
            </a:endParaRPr>
          </a:p>
          <a:p>
            <a:pPr fontAlgn="auto">
              <a:spcAft>
                <a:spcPts val="0"/>
              </a:spcAft>
              <a:defRPr/>
            </a:pPr>
            <a:r>
              <a:rPr lang="it-IT" sz="2000" b="1" dirty="0">
                <a:solidFill>
                  <a:schemeClr val="bg1"/>
                </a:solidFill>
              </a:rPr>
              <a:t>Siglato, il 16/3/2015, tra INPS e CONFINDUSTRIA, CGIL, CISL e UIL l’accordo per le attività di raccolta, elaborazione e comunicazione dei dati relativi alla rappresentanza sindacale per la contrattazione </a:t>
            </a:r>
            <a:r>
              <a:rPr lang="it-IT" sz="2000" b="1" dirty="0" smtClean="0">
                <a:solidFill>
                  <a:schemeClr val="bg1"/>
                </a:solidFill>
              </a:rPr>
              <a:t>collettiva </a:t>
            </a:r>
            <a:r>
              <a:rPr lang="it-IT" sz="2000" b="1" dirty="0">
                <a:solidFill>
                  <a:schemeClr val="bg1"/>
                </a:solidFill>
              </a:rPr>
              <a:t>nazionale di categoria nei settori privati.</a:t>
            </a:r>
          </a:p>
          <a:p>
            <a:pPr algn="just" fontAlgn="auto">
              <a:spcAft>
                <a:spcPts val="0"/>
              </a:spcAft>
              <a:defRPr/>
            </a:pPr>
            <a:endParaRPr lang="it-IT" sz="2400" b="1" dirty="0" smtClean="0">
              <a:solidFill>
                <a:schemeClr val="bg1"/>
              </a:solidFill>
            </a:endParaRPr>
          </a:p>
          <a:p>
            <a:pPr marL="342900" indent="-342900" algn="just" fontAlgn="auto">
              <a:spcAft>
                <a:spcPts val="0"/>
              </a:spcAft>
              <a:buFont typeface="Arial" panose="020B0604020202020204" pitchFamily="34" charset="0"/>
              <a:buChar char="•"/>
              <a:defRPr/>
            </a:pPr>
            <a:r>
              <a:rPr lang="it-IT" sz="2400" dirty="0">
                <a:solidFill>
                  <a:sysClr val="windowText" lastClr="000000"/>
                </a:solidFill>
              </a:rPr>
              <a:t>In attuazione del testo unico sulla rappresentanza sindacale sottoscritto in data 10/1/2014, le Parti hanno stabilito di affidare </a:t>
            </a:r>
            <a:r>
              <a:rPr lang="it-IT" sz="2400" dirty="0" err="1">
                <a:solidFill>
                  <a:sysClr val="windowText" lastClr="000000"/>
                </a:solidFill>
              </a:rPr>
              <a:t>alI’INPS</a:t>
            </a:r>
            <a:r>
              <a:rPr lang="it-IT" sz="2400" dirty="0">
                <a:solidFill>
                  <a:sysClr val="windowText" lastClr="000000"/>
                </a:solidFill>
              </a:rPr>
              <a:t> il servizio di raccolta, elaborazione e comunicazione del numero delle deleghe sindacali relative a ciascun ambito di applicazione dei CCNL riferibili all’area di rappresentanza di Confindustria. </a:t>
            </a:r>
          </a:p>
          <a:p>
            <a:pPr marL="342900" indent="-342900" algn="just" fontAlgn="auto">
              <a:spcAft>
                <a:spcPts val="0"/>
              </a:spcAft>
              <a:buFont typeface="Arial" panose="020B0604020202020204" pitchFamily="34" charset="0"/>
              <a:buChar char="•"/>
              <a:defRPr/>
            </a:pPr>
            <a:r>
              <a:rPr lang="it-IT" sz="2400" dirty="0">
                <a:solidFill>
                  <a:sysClr val="windowText" lastClr="000000"/>
                </a:solidFill>
              </a:rPr>
              <a:t>Quindi, </a:t>
            </a:r>
            <a:r>
              <a:rPr lang="it-IT" sz="2400" b="1" dirty="0">
                <a:solidFill>
                  <a:sysClr val="windowText" lastClr="000000"/>
                </a:solidFill>
              </a:rPr>
              <a:t>a partire da aprile 2015</a:t>
            </a:r>
            <a:r>
              <a:rPr lang="it-IT" sz="2400" dirty="0">
                <a:solidFill>
                  <a:sysClr val="windowText" lastClr="000000"/>
                </a:solidFill>
              </a:rPr>
              <a:t>, l’INPS provvederà a raccogliere, mensilmente o con diversa cadenza richiesta dalle Parti, i dati relativi alla rappresentanza delle organizzazioni sindacale di categoria relativamente al periodo gennaio-dicembre di ogni anno.</a:t>
            </a:r>
          </a:p>
        </p:txBody>
      </p:sp>
      <p:pic>
        <p:nvPicPr>
          <p:cNvPr id="7168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C60A2E8-3973-4070-AAC6-1AAD1D733AA8}" type="slidenum">
              <a:rPr lang="it-IT" smtClean="0">
                <a:solidFill>
                  <a:prstClr val="white">
                    <a:tint val="75000"/>
                  </a:prstClr>
                </a:solidFill>
              </a:rPr>
              <a:pPr>
                <a:defRPr/>
              </a:pPr>
              <a:t>51</a:t>
            </a:fld>
            <a:endParaRPr lang="it-IT">
              <a:solidFill>
                <a:prstClr val="white">
                  <a:tint val="75000"/>
                </a:prstClr>
              </a:solidFill>
            </a:endParaRPr>
          </a:p>
        </p:txBody>
      </p:sp>
      <p:pic>
        <p:nvPicPr>
          <p:cNvPr id="7270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ottotitolo 2"/>
          <p:cNvSpPr txBox="1">
            <a:spLocks/>
          </p:cNvSpPr>
          <p:nvPr/>
        </p:nvSpPr>
        <p:spPr>
          <a:xfrm>
            <a:off x="468313" y="1773238"/>
            <a:ext cx="8151812" cy="4319587"/>
          </a:xfrm>
          <a:prstGeom prst="rect">
            <a:avLst/>
          </a:prstGeom>
          <a:ln>
            <a:solidFill>
              <a:srgbClr val="1F497D">
                <a:lumMod val="20000"/>
                <a:lumOff val="80000"/>
              </a:srgbClr>
            </a:solidFill>
          </a:ln>
        </p:spPr>
        <p:txBody>
          <a:bodyPr>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it-IT" sz="2000"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a:solidFill>
                  <a:schemeClr val="bg1"/>
                </a:solidFill>
              </a:rPr>
              <a:t>La rilevazione dei dati avverrà tramite la </a:t>
            </a:r>
            <a:r>
              <a:rPr lang="it-IT" sz="2000" b="1" dirty="0">
                <a:solidFill>
                  <a:schemeClr val="bg1"/>
                </a:solidFill>
              </a:rPr>
              <a:t>compilazione di un’apposita sezione in UNIEMENS</a:t>
            </a:r>
            <a:r>
              <a:rPr lang="it-IT" sz="2000" dirty="0">
                <a:solidFill>
                  <a:schemeClr val="bg1"/>
                </a:solidFill>
              </a:rPr>
              <a:t>, nella quale ciascun datore di lavoro dovrà indicare il codice del contratto collettivo di lavoro applicato ai dipendenti, il numero dei lavoratori aderenti, con distinta indicazione del numero degli iscritti appartenenti a unità produttive con più di quindici dipendenti, ove siano presenti rappresentanze sindacali aziendali (RSA), ovvero non sia presente alcuna forma di rappresentanza sindacale. </a:t>
            </a:r>
          </a:p>
          <a:p>
            <a:pPr marL="342900" indent="-342900" algn="just" fontAlgn="auto">
              <a:spcAft>
                <a:spcPts val="0"/>
              </a:spcAft>
              <a:buFont typeface="Arial" panose="020B0604020202020204" pitchFamily="34" charset="0"/>
              <a:buChar char="•"/>
              <a:defRPr/>
            </a:pPr>
            <a:r>
              <a:rPr lang="it-IT" sz="2000" dirty="0">
                <a:solidFill>
                  <a:schemeClr val="bg1"/>
                </a:solidFill>
              </a:rPr>
              <a:t>L’INPS provvederà, altresì, a trasmettere ad ogni singola organizzazione sindacale firmataria o aderente al testo unico sulla rappresentanza il dato aggregato di competenza suddiviso per contratto collettivo, azienda e provincia. Gli stessi dati, saranno poi comunicati al CNEL che si occuperà della successiva fase di ponderazione, così come stabilito dal TU sulla rappresentanza, entro il mese di febbraio dell’anno successivo a quello di rilevazione.</a:t>
            </a:r>
            <a:endParaRPr lang="it-IT" sz="2400" dirty="0">
              <a:solidFill>
                <a:sysClr val="windowText" lastClr="000000"/>
              </a:solidFill>
            </a:endParaRPr>
          </a:p>
        </p:txBody>
      </p:sp>
      <p:pic>
        <p:nvPicPr>
          <p:cNvPr id="7271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1AD4EAF-0902-449C-9A35-DA083370E00B}" type="slidenum">
              <a:rPr lang="it-IT" smtClean="0">
                <a:solidFill>
                  <a:prstClr val="white">
                    <a:tint val="75000"/>
                  </a:prstClr>
                </a:solidFill>
              </a:rPr>
              <a:pPr>
                <a:defRPr/>
              </a:pPr>
              <a:t>52</a:t>
            </a:fld>
            <a:endParaRPr lang="it-IT">
              <a:solidFill>
                <a:prstClr val="white">
                  <a:tint val="75000"/>
                </a:prstClr>
              </a:solidFill>
            </a:endParaRPr>
          </a:p>
        </p:txBody>
      </p:sp>
      <p:pic>
        <p:nvPicPr>
          <p:cNvPr id="7373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oggettiva del contratto collettivo</a:t>
            </a:r>
            <a:endParaRPr lang="it-IT" sz="2800" b="1" spc="-10" dirty="0">
              <a:solidFill>
                <a:prstClr val="black"/>
              </a:solidFill>
              <a:ea typeface="Calibri"/>
            </a:endParaRPr>
          </a:p>
          <a:p>
            <a:pPr fontAlgn="auto">
              <a:spcAft>
                <a:spcPts val="0"/>
              </a:spcAft>
              <a:defRPr/>
            </a:pPr>
            <a:endParaRPr lang="it-IT" sz="3000" b="1"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smtClean="0">
                <a:solidFill>
                  <a:sysClr val="windowText" lastClr="000000"/>
                </a:solidFill>
              </a:rPr>
              <a:t>Nel </a:t>
            </a:r>
            <a:r>
              <a:rPr lang="it-IT" sz="2000" dirty="0">
                <a:solidFill>
                  <a:sysClr val="windowText" lastClr="000000"/>
                </a:solidFill>
              </a:rPr>
              <a:t>Protocollo del luglio 1993 </a:t>
            </a:r>
            <a:r>
              <a:rPr lang="it-IT" sz="2000" dirty="0" smtClean="0">
                <a:solidFill>
                  <a:sysClr val="windowText" lastClr="000000"/>
                </a:solidFill>
              </a:rPr>
              <a:t>era stata definita </a:t>
            </a:r>
            <a:r>
              <a:rPr lang="it-IT" sz="2000" dirty="0">
                <a:solidFill>
                  <a:sysClr val="windowText" lastClr="000000"/>
                </a:solidFill>
              </a:rPr>
              <a:t>una gerarchia delle fonti collettive che </a:t>
            </a:r>
            <a:r>
              <a:rPr lang="it-IT" sz="2000" dirty="0" smtClean="0">
                <a:solidFill>
                  <a:sysClr val="windowText" lastClr="000000"/>
                </a:solidFill>
              </a:rPr>
              <a:t>vedeva </a:t>
            </a:r>
            <a:r>
              <a:rPr lang="it-IT" sz="2000" dirty="0">
                <a:solidFill>
                  <a:sysClr val="windowText" lastClr="000000"/>
                </a:solidFill>
              </a:rPr>
              <a:t>in posizione di preminenza il contratto collettivo nazionale, e in una posizione sussidiaria e subordinata i contratti collettivi di secondo livello (territoriali o aziendali).</a:t>
            </a: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Questo approccio nel tempo è mutato, prima con l’accordo sulla riforma del modello contrattuale del 2009 e poi con l’accordo interconfederale siglato dalle parti sociali (tutte, compresa la Cgil che non aveva siglato le intese precedenti) il 28 giugno 2011. </a:t>
            </a:r>
            <a:endParaRPr lang="it-IT" sz="2000"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smtClean="0">
                <a:solidFill>
                  <a:sysClr val="windowText" lastClr="000000"/>
                </a:solidFill>
              </a:rPr>
              <a:t>A </a:t>
            </a:r>
            <a:r>
              <a:rPr lang="it-IT" sz="2000" dirty="0">
                <a:solidFill>
                  <a:sysClr val="windowText" lastClr="000000"/>
                </a:solidFill>
              </a:rPr>
              <a:t>pochissima distanza temporale, il legislatore è </a:t>
            </a:r>
            <a:r>
              <a:rPr lang="it-IT" sz="2000" dirty="0" smtClean="0">
                <a:solidFill>
                  <a:sysClr val="windowText" lastClr="000000"/>
                </a:solidFill>
              </a:rPr>
              <a:t>intervenuto </a:t>
            </a:r>
            <a:r>
              <a:rPr lang="it-IT" sz="2000" dirty="0">
                <a:solidFill>
                  <a:sysClr val="windowText" lastClr="000000"/>
                </a:solidFill>
              </a:rPr>
              <a:t>nuovamente con la disciplina legale dei contratti di prossimità derogatori che è differente da quella condivisa dalle parti sociali. Queste ultime poi con gli accordi interconfederali del 2013 e del 2014 hanno confermato quanto statuito nel 2011, lasciando il testo del 2011 pressoché immutato.</a:t>
            </a:r>
          </a:p>
          <a:p>
            <a:pPr algn="just" fontAlgn="auto">
              <a:spcAft>
                <a:spcPts val="0"/>
              </a:spcAft>
              <a:defRPr/>
            </a:pPr>
            <a:endParaRPr lang="it-IT" sz="2000" dirty="0">
              <a:solidFill>
                <a:sysClr val="windowText" lastClr="000000"/>
              </a:solidFill>
            </a:endParaRPr>
          </a:p>
        </p:txBody>
      </p:sp>
      <p:pic>
        <p:nvPicPr>
          <p:cNvPr id="7373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035AE08-D2B7-48E2-A29E-9E2B12DD9029}" type="slidenum">
              <a:rPr lang="it-IT" smtClean="0">
                <a:solidFill>
                  <a:prstClr val="white">
                    <a:tint val="75000"/>
                  </a:prstClr>
                </a:solidFill>
              </a:rPr>
              <a:pPr>
                <a:defRPr/>
              </a:pPr>
              <a:t>53</a:t>
            </a:fld>
            <a:endParaRPr lang="it-IT">
              <a:solidFill>
                <a:prstClr val="white">
                  <a:tint val="75000"/>
                </a:prstClr>
              </a:solidFill>
            </a:endParaRPr>
          </a:p>
        </p:txBody>
      </p:sp>
      <p:pic>
        <p:nvPicPr>
          <p:cNvPr id="7475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Efficacia oggettiva del contratto collettivo</a:t>
            </a:r>
            <a:endParaRPr lang="it-IT" sz="2800" b="1" spc="-10" dirty="0">
              <a:solidFill>
                <a:prstClr val="black"/>
              </a:solidFill>
              <a:ea typeface="Calibri"/>
            </a:endParaRPr>
          </a:p>
          <a:p>
            <a:pPr fontAlgn="auto">
              <a:spcAft>
                <a:spcPts val="0"/>
              </a:spcAft>
              <a:defRPr/>
            </a:pPr>
            <a:endParaRPr lang="it-IT" sz="3000" b="1" dirty="0">
              <a:solidFill>
                <a:sysClr val="windowText" lastClr="000000"/>
              </a:solidFill>
            </a:endParaRPr>
          </a:p>
          <a:p>
            <a:pPr fontAlgn="auto">
              <a:spcAft>
                <a:spcPts val="0"/>
              </a:spcAft>
              <a:defRPr/>
            </a:pPr>
            <a:endParaRPr lang="it-IT" sz="1800" b="1"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Secondo l’intesa, il </a:t>
            </a:r>
            <a:r>
              <a:rPr lang="it-IT" sz="2000" b="1" dirty="0">
                <a:solidFill>
                  <a:sysClr val="windowText" lastClr="000000"/>
                </a:solidFill>
              </a:rPr>
              <a:t>contratto collettivo nazionale </a:t>
            </a:r>
            <a:r>
              <a:rPr lang="it-IT" sz="2000" dirty="0">
                <a:solidFill>
                  <a:sysClr val="windowText" lastClr="000000"/>
                </a:solidFill>
              </a:rPr>
              <a:t>di lavoro ha la funzione di </a:t>
            </a:r>
            <a:r>
              <a:rPr lang="it-IT" sz="2000" b="1" dirty="0">
                <a:solidFill>
                  <a:sysClr val="windowText" lastClr="000000"/>
                </a:solidFill>
              </a:rPr>
              <a:t>garantire la certezza dei trattamenti economici e normativi </a:t>
            </a:r>
            <a:r>
              <a:rPr lang="it-IT" sz="2000" dirty="0">
                <a:solidFill>
                  <a:sysClr val="windowText" lastClr="000000"/>
                </a:solidFill>
              </a:rPr>
              <a:t>comuni per tutti i lavoratori del settore ovunque impiegati nel territorio nazionale</a:t>
            </a:r>
            <a:r>
              <a:rPr lang="it-IT" sz="2000" dirty="0" smtClean="0">
                <a:solidFill>
                  <a:sysClr val="windowText" lastClr="000000"/>
                </a:solidFill>
              </a:rPr>
              <a:t>.</a:t>
            </a:r>
          </a:p>
          <a:p>
            <a:pPr marL="342900" indent="-342900" algn="just" fontAlgn="auto">
              <a:spcAft>
                <a:spcPts val="0"/>
              </a:spcAft>
              <a:buFont typeface="Arial" panose="020B0604020202020204" pitchFamily="34" charset="0"/>
              <a:buChar char="•"/>
              <a:defRPr/>
            </a:pPr>
            <a:endParaRPr lang="it-IT" sz="2000" dirty="0">
              <a:solidFill>
                <a:sysClr val="windowText" lastClr="000000"/>
              </a:solidFill>
            </a:endParaRPr>
          </a:p>
          <a:p>
            <a:pPr marL="342900" indent="-342900" algn="just" fontAlgn="auto">
              <a:spcAft>
                <a:spcPts val="0"/>
              </a:spcAft>
              <a:buFont typeface="Arial" panose="020B0604020202020204" pitchFamily="34" charset="0"/>
              <a:buChar char="•"/>
              <a:defRPr/>
            </a:pPr>
            <a:r>
              <a:rPr lang="it-IT" sz="2000" dirty="0">
                <a:solidFill>
                  <a:sysClr val="windowText" lastClr="000000"/>
                </a:solidFill>
              </a:rPr>
              <a:t>Invece, la </a:t>
            </a:r>
            <a:r>
              <a:rPr lang="it-IT" sz="2000" b="1" dirty="0">
                <a:solidFill>
                  <a:sysClr val="windowText" lastClr="000000"/>
                </a:solidFill>
              </a:rPr>
              <a:t>contrattazione collettiva aziendale </a:t>
            </a:r>
            <a:r>
              <a:rPr lang="it-IT" sz="2000" dirty="0">
                <a:solidFill>
                  <a:sysClr val="windowText" lastClr="000000"/>
                </a:solidFill>
              </a:rPr>
              <a:t>si esercita </a:t>
            </a:r>
            <a:r>
              <a:rPr lang="it-IT" sz="2000" b="1" dirty="0">
                <a:solidFill>
                  <a:sysClr val="windowText" lastClr="000000"/>
                </a:solidFill>
              </a:rPr>
              <a:t>per le materie </a:t>
            </a:r>
            <a:r>
              <a:rPr lang="it-IT" sz="2000" b="1" dirty="0" smtClean="0">
                <a:solidFill>
                  <a:sysClr val="windowText" lastClr="000000"/>
                </a:solidFill>
              </a:rPr>
              <a:t>delegate</a:t>
            </a:r>
            <a:r>
              <a:rPr lang="it-IT" sz="2000" dirty="0">
                <a:solidFill>
                  <a:sysClr val="windowText" lastClr="000000"/>
                </a:solidFill>
              </a:rPr>
              <a:t>, in tutto o in parte, dal contratto collettivo nazionale di lavoro di categoria o dalla legge.</a:t>
            </a:r>
          </a:p>
          <a:p>
            <a:pPr algn="just" fontAlgn="auto">
              <a:spcAft>
                <a:spcPts val="0"/>
              </a:spcAft>
              <a:defRPr/>
            </a:pPr>
            <a:endParaRPr lang="it-IT" sz="2000" dirty="0">
              <a:solidFill>
                <a:sysClr val="windowText" lastClr="000000"/>
              </a:solidFill>
            </a:endParaRPr>
          </a:p>
        </p:txBody>
      </p:sp>
      <p:pic>
        <p:nvPicPr>
          <p:cNvPr id="7475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0C533B7-994C-428F-A3A6-D0A932917B31}" type="slidenum">
              <a:rPr lang="it-IT" smtClean="0">
                <a:solidFill>
                  <a:prstClr val="white">
                    <a:tint val="75000"/>
                  </a:prstClr>
                </a:solidFill>
              </a:rPr>
              <a:pPr>
                <a:defRPr/>
              </a:pPr>
              <a:t>54</a:t>
            </a:fld>
            <a:endParaRPr lang="it-IT">
              <a:solidFill>
                <a:prstClr val="white">
                  <a:tint val="75000"/>
                </a:prstClr>
              </a:solidFill>
            </a:endParaRPr>
          </a:p>
        </p:txBody>
      </p:sp>
      <p:pic>
        <p:nvPicPr>
          <p:cNvPr id="7578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ottotitolo 2"/>
          <p:cNvSpPr txBox="1">
            <a:spLocks/>
          </p:cNvSpPr>
          <p:nvPr/>
        </p:nvSpPr>
        <p:spPr>
          <a:xfrm>
            <a:off x="611188" y="1989138"/>
            <a:ext cx="7705725" cy="3816350"/>
          </a:xfrm>
          <a:prstGeom prst="rect">
            <a:avLst/>
          </a:prstGeom>
          <a:ln>
            <a:solidFill>
              <a:srgbClr val="1F497D">
                <a:lumMod val="20000"/>
                <a:lumOff val="80000"/>
              </a:srgbClr>
            </a:solidFill>
          </a:ln>
        </p:spPr>
        <p:txBody>
          <a:bodyPr>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000" i="1" dirty="0" smtClean="0">
                <a:solidFill>
                  <a:sysClr val="windowText" lastClr="000000"/>
                </a:solidFill>
              </a:rPr>
              <a:t> </a:t>
            </a:r>
            <a:r>
              <a:rPr lang="it-IT" sz="2400" b="1" dirty="0" smtClean="0">
                <a:solidFill>
                  <a:sysClr val="windowText" lastClr="000000"/>
                </a:solidFill>
              </a:rPr>
              <a:t>Relazione fra fonti regolatrici del rapporto</a:t>
            </a:r>
          </a:p>
          <a:p>
            <a:pPr fontAlgn="auto">
              <a:spcAft>
                <a:spcPts val="0"/>
              </a:spcAft>
              <a:defRPr/>
            </a:pPr>
            <a:endParaRPr lang="it-IT" sz="2200" dirty="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400" i="1" dirty="0" smtClean="0">
                <a:solidFill>
                  <a:sysClr val="windowText" lastClr="000000"/>
                </a:solidFill>
              </a:rPr>
              <a:t>Fonti di diversa natura</a:t>
            </a:r>
          </a:p>
          <a:p>
            <a:pPr marL="342900" indent="-342900" algn="just" fontAlgn="auto">
              <a:spcAft>
                <a:spcPts val="0"/>
              </a:spcAft>
              <a:buFont typeface="Arial" panose="020B0604020202020204" pitchFamily="34" charset="0"/>
              <a:buChar char="•"/>
              <a:defRPr/>
            </a:pPr>
            <a:endParaRPr lang="it-IT" sz="2400" i="1" dirty="0" smtClean="0">
              <a:solidFill>
                <a:sysClr val="windowText" lastClr="000000"/>
              </a:solidFill>
            </a:endParaRPr>
          </a:p>
          <a:p>
            <a:pPr algn="just" fontAlgn="auto">
              <a:spcAft>
                <a:spcPts val="0"/>
              </a:spcAft>
              <a:defRPr/>
            </a:pPr>
            <a:r>
              <a:rPr lang="it-IT" sz="2400" dirty="0" smtClean="0">
                <a:solidFill>
                  <a:sysClr val="windowText" lastClr="000000"/>
                </a:solidFill>
              </a:rPr>
              <a:t>Quando si tratta di fonti di diversa natura (</a:t>
            </a:r>
            <a:r>
              <a:rPr lang="it-IT" sz="2400" b="1" dirty="0" smtClean="0">
                <a:solidFill>
                  <a:sysClr val="windowText" lastClr="000000"/>
                </a:solidFill>
              </a:rPr>
              <a:t>legge e contratto collettivo</a:t>
            </a:r>
            <a:r>
              <a:rPr lang="it-IT" sz="2400" dirty="0" smtClean="0">
                <a:solidFill>
                  <a:sysClr val="windowText" lastClr="000000"/>
                </a:solidFill>
              </a:rPr>
              <a:t> oppure </a:t>
            </a:r>
            <a:r>
              <a:rPr lang="it-IT" sz="2400" b="1" dirty="0" smtClean="0">
                <a:solidFill>
                  <a:sysClr val="windowText" lastClr="000000"/>
                </a:solidFill>
              </a:rPr>
              <a:t>contratto collettivo e contratto individuale</a:t>
            </a:r>
            <a:r>
              <a:rPr lang="it-IT" sz="2400" dirty="0" smtClean="0">
                <a:solidFill>
                  <a:sysClr val="windowText" lastClr="000000"/>
                </a:solidFill>
              </a:rPr>
              <a:t>) quella gerarchicamente inferiore può derogare all’altra esclusivamente in senso più favorevole al lavoratore (salvo espressa disposizione di legge – es. contratti di prossimità-)</a:t>
            </a:r>
          </a:p>
        </p:txBody>
      </p:sp>
      <p:pic>
        <p:nvPicPr>
          <p:cNvPr id="7578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B878B9C-8F68-40F3-AF76-A0E9BE08D164}" type="slidenum">
              <a:rPr lang="it-IT" smtClean="0">
                <a:solidFill>
                  <a:prstClr val="white">
                    <a:tint val="75000"/>
                  </a:prstClr>
                </a:solidFill>
              </a:rPr>
              <a:pPr>
                <a:defRPr/>
              </a:pPr>
              <a:t>55</a:t>
            </a:fld>
            <a:endParaRPr lang="it-IT">
              <a:solidFill>
                <a:prstClr val="white">
                  <a:tint val="75000"/>
                </a:prstClr>
              </a:solidFill>
            </a:endParaRPr>
          </a:p>
        </p:txBody>
      </p:sp>
      <p:pic>
        <p:nvPicPr>
          <p:cNvPr id="7680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rPr>
              <a:t>Rapporto fra contratto collettivo e legge</a:t>
            </a:r>
          </a:p>
          <a:p>
            <a:pPr marL="118110">
              <a:lnSpc>
                <a:spcPts val="1705"/>
              </a:lnSpc>
              <a:spcBef>
                <a:spcPts val="275"/>
              </a:spcBef>
              <a:spcAft>
                <a:spcPts val="0"/>
              </a:spcAft>
              <a:defRPr/>
            </a:pPr>
            <a:endParaRPr lang="it-IT" sz="1800" b="1" dirty="0" smtClean="0">
              <a:solidFill>
                <a:sysClr val="windowText" lastClr="000000"/>
              </a:solidFill>
            </a:endParaRPr>
          </a:p>
          <a:p>
            <a:pPr algn="just" fontAlgn="auto">
              <a:spcAft>
                <a:spcPts val="0"/>
              </a:spcAft>
              <a:defRPr/>
            </a:pPr>
            <a:r>
              <a:rPr lang="it-IT" sz="2000" dirty="0">
                <a:solidFill>
                  <a:sysClr val="windowText" lastClr="000000"/>
                </a:solidFill>
              </a:rPr>
              <a:t>Il </a:t>
            </a:r>
            <a:r>
              <a:rPr lang="it-IT" sz="2000" b="1" dirty="0">
                <a:solidFill>
                  <a:sysClr val="windowText" lastClr="000000"/>
                </a:solidFill>
              </a:rPr>
              <a:t>contratto collettivo non</a:t>
            </a:r>
            <a:r>
              <a:rPr lang="it-IT" sz="2000" dirty="0">
                <a:solidFill>
                  <a:sysClr val="windowText" lastClr="000000"/>
                </a:solidFill>
              </a:rPr>
              <a:t> costituisce una </a:t>
            </a:r>
            <a:r>
              <a:rPr lang="it-IT" sz="2000" b="1" dirty="0">
                <a:solidFill>
                  <a:sysClr val="windowText" lastClr="000000"/>
                </a:solidFill>
              </a:rPr>
              <a:t>fonte del diritto</a:t>
            </a:r>
            <a:r>
              <a:rPr lang="it-IT" sz="2000" dirty="0">
                <a:solidFill>
                  <a:sysClr val="windowText" lastClr="000000"/>
                </a:solidFill>
              </a:rPr>
              <a:t> obiettivo, in quanto non è espressamente incluso nell’elenco delle fonti disciplinato dall’art. 1 delle disposizioni preliminari al codice civile</a:t>
            </a:r>
            <a:r>
              <a:rPr lang="it-IT" sz="2000" dirty="0" smtClean="0">
                <a:solidFill>
                  <a:sysClr val="windowText" lastClr="000000"/>
                </a:solidFill>
              </a:rPr>
              <a:t>.</a:t>
            </a:r>
          </a:p>
          <a:p>
            <a:pPr algn="just" fontAlgn="auto">
              <a:spcAft>
                <a:spcPts val="0"/>
              </a:spcAft>
              <a:defRPr/>
            </a:pPr>
            <a:endParaRPr lang="it-IT" sz="2000" dirty="0">
              <a:solidFill>
                <a:sysClr val="windowText" lastClr="000000"/>
              </a:solidFill>
            </a:endParaRPr>
          </a:p>
          <a:p>
            <a:pPr algn="just" fontAlgn="auto">
              <a:spcAft>
                <a:spcPts val="0"/>
              </a:spcAft>
              <a:defRPr/>
            </a:pPr>
            <a:r>
              <a:rPr lang="it-IT" sz="2000" dirty="0">
                <a:solidFill>
                  <a:sysClr val="windowText" lastClr="000000"/>
                </a:solidFill>
              </a:rPr>
              <a:t>Il contratto collettivo, invero, risulta </a:t>
            </a:r>
            <a:r>
              <a:rPr lang="it-IT" sz="2000" b="1" dirty="0">
                <a:solidFill>
                  <a:sysClr val="windowText" lastClr="000000"/>
                </a:solidFill>
              </a:rPr>
              <a:t>subordinato gerarchicamente alla legge </a:t>
            </a:r>
            <a:r>
              <a:rPr lang="it-IT" sz="2000" dirty="0">
                <a:solidFill>
                  <a:sysClr val="windowText" lastClr="000000"/>
                </a:solidFill>
              </a:rPr>
              <a:t>che predispone una garanzia minima per i lavoratori mediante norme </a:t>
            </a:r>
            <a:r>
              <a:rPr lang="it-IT" sz="2000" dirty="0" smtClean="0">
                <a:solidFill>
                  <a:sysClr val="windowText" lastClr="000000"/>
                </a:solidFill>
              </a:rPr>
              <a:t>unilateralmente </a:t>
            </a:r>
            <a:r>
              <a:rPr lang="it-IT" sz="2000" dirty="0">
                <a:solidFill>
                  <a:sysClr val="windowText" lastClr="000000"/>
                </a:solidFill>
              </a:rPr>
              <a:t>inderogabili.</a:t>
            </a:r>
          </a:p>
          <a:p>
            <a:pPr algn="just" fontAlgn="auto">
              <a:spcAft>
                <a:spcPts val="0"/>
              </a:spcAft>
              <a:defRPr/>
            </a:pPr>
            <a:endParaRPr lang="it-IT" sz="2000" dirty="0" smtClean="0">
              <a:solidFill>
                <a:sysClr val="windowText" lastClr="000000"/>
              </a:solidFill>
            </a:endParaRPr>
          </a:p>
          <a:p>
            <a:pPr algn="just" fontAlgn="auto">
              <a:spcAft>
                <a:spcPts val="0"/>
              </a:spcAft>
              <a:defRPr/>
            </a:pPr>
            <a:r>
              <a:rPr lang="it-IT" sz="2000" dirty="0" smtClean="0">
                <a:solidFill>
                  <a:sysClr val="windowText" lastClr="000000"/>
                </a:solidFill>
              </a:rPr>
              <a:t>Il </a:t>
            </a:r>
            <a:r>
              <a:rPr lang="it-IT" sz="2000" dirty="0">
                <a:solidFill>
                  <a:sysClr val="windowText" lastClr="000000"/>
                </a:solidFill>
              </a:rPr>
              <a:t>contratto collettivo </a:t>
            </a:r>
            <a:r>
              <a:rPr lang="it-IT" sz="2000" b="1" dirty="0">
                <a:solidFill>
                  <a:sysClr val="windowText" lastClr="000000"/>
                </a:solidFill>
              </a:rPr>
              <a:t>può apportare a tali garanzie minime solo deroghe migliorative</a:t>
            </a:r>
            <a:r>
              <a:rPr lang="it-IT" sz="2000" dirty="0">
                <a:solidFill>
                  <a:sysClr val="windowText" lastClr="000000"/>
                </a:solidFill>
              </a:rPr>
              <a:t> per i lavoratori, mentre non può dettare disposizioni </a:t>
            </a:r>
            <a:r>
              <a:rPr lang="it-IT" sz="2000" dirty="0" smtClean="0">
                <a:solidFill>
                  <a:sysClr val="windowText" lastClr="000000"/>
                </a:solidFill>
              </a:rPr>
              <a:t>peggiorative </a:t>
            </a:r>
            <a:r>
              <a:rPr lang="it-IT" sz="2000" dirty="0">
                <a:solidFill>
                  <a:sysClr val="windowText" lastClr="000000"/>
                </a:solidFill>
              </a:rPr>
              <a:t>che scendano al di sotto della tutela legale.</a:t>
            </a:r>
          </a:p>
          <a:p>
            <a:pPr algn="just" fontAlgn="auto">
              <a:spcAft>
                <a:spcPts val="0"/>
              </a:spcAft>
              <a:defRPr/>
            </a:pPr>
            <a:endParaRPr lang="it-IT" sz="2000" dirty="0">
              <a:solidFill>
                <a:sysClr val="windowText" lastClr="000000"/>
              </a:solidFill>
            </a:endParaRPr>
          </a:p>
        </p:txBody>
      </p:sp>
      <p:pic>
        <p:nvPicPr>
          <p:cNvPr id="7680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79B355F-E7F4-47F2-A495-EF13F1C7AF40}" type="slidenum">
              <a:rPr lang="it-IT" smtClean="0">
                <a:solidFill>
                  <a:prstClr val="white">
                    <a:tint val="75000"/>
                  </a:prstClr>
                </a:solidFill>
              </a:rPr>
              <a:pPr>
                <a:defRPr/>
              </a:pPr>
              <a:t>56</a:t>
            </a:fld>
            <a:endParaRPr lang="it-IT">
              <a:solidFill>
                <a:prstClr val="white">
                  <a:tint val="75000"/>
                </a:prstClr>
              </a:solidFill>
            </a:endParaRPr>
          </a:p>
        </p:txBody>
      </p:sp>
      <p:pic>
        <p:nvPicPr>
          <p:cNvPr id="7782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Rapporto tra contratto collettivo e contratto </a:t>
            </a:r>
          </a:p>
          <a:p>
            <a:pPr marL="118110">
              <a:lnSpc>
                <a:spcPts val="1705"/>
              </a:lnSpc>
              <a:spcBef>
                <a:spcPts val="275"/>
              </a:spcBef>
              <a:spcAft>
                <a:spcPts val="0"/>
              </a:spcAft>
              <a:defRPr/>
            </a:pPr>
            <a:endParaRPr lang="it-IT" sz="2800" b="1" spc="-10" dirty="0">
              <a:solidFill>
                <a:prstClr val="black"/>
              </a:solidFill>
              <a:ea typeface="Calibri"/>
            </a:endParaRPr>
          </a:p>
          <a:p>
            <a:pPr marL="118110">
              <a:lnSpc>
                <a:spcPts val="1705"/>
              </a:lnSpc>
              <a:spcBef>
                <a:spcPts val="275"/>
              </a:spcBef>
              <a:spcAft>
                <a:spcPts val="0"/>
              </a:spcAft>
              <a:defRPr/>
            </a:pPr>
            <a:r>
              <a:rPr lang="it-IT" sz="2800" b="1" spc="-10" dirty="0" smtClean="0">
                <a:solidFill>
                  <a:prstClr val="black"/>
                </a:solidFill>
                <a:ea typeface="Calibri"/>
              </a:rPr>
              <a:t>individuale</a:t>
            </a:r>
            <a:endParaRPr lang="it-IT" sz="2800" b="1" spc="-10" dirty="0">
              <a:solidFill>
                <a:prstClr val="black"/>
              </a:solidFill>
              <a:ea typeface="Calibri"/>
            </a:endParaRPr>
          </a:p>
          <a:p>
            <a:pPr fontAlgn="auto">
              <a:spcAft>
                <a:spcPts val="0"/>
              </a:spcAft>
              <a:defRPr/>
            </a:pPr>
            <a:endParaRPr lang="it-IT" sz="3000" b="1" dirty="0">
              <a:solidFill>
                <a:sysClr val="windowText" lastClr="000000"/>
              </a:solidFill>
            </a:endParaRPr>
          </a:p>
          <a:p>
            <a:pPr fontAlgn="auto">
              <a:spcAft>
                <a:spcPts val="0"/>
              </a:spcAft>
              <a:defRPr/>
            </a:pPr>
            <a:endParaRPr lang="it-IT" sz="1800" b="1" dirty="0" smtClean="0">
              <a:solidFill>
                <a:sysClr val="windowText" lastClr="000000"/>
              </a:solidFill>
            </a:endParaRPr>
          </a:p>
          <a:p>
            <a:pPr algn="just" fontAlgn="auto">
              <a:spcAft>
                <a:spcPts val="0"/>
              </a:spcAft>
              <a:defRPr/>
            </a:pPr>
            <a:r>
              <a:rPr lang="it-IT" sz="2000" dirty="0" smtClean="0">
                <a:solidFill>
                  <a:sysClr val="windowText" lastClr="000000"/>
                </a:solidFill>
              </a:rPr>
              <a:t>Il </a:t>
            </a:r>
            <a:r>
              <a:rPr lang="it-IT" sz="2000" dirty="0">
                <a:solidFill>
                  <a:sysClr val="windowText" lastClr="000000"/>
                </a:solidFill>
              </a:rPr>
              <a:t>fondamento dell’inderogabilità in </a:t>
            </a:r>
            <a:r>
              <a:rPr lang="it-IT" sz="2000" dirty="0" err="1">
                <a:solidFill>
                  <a:sysClr val="windowText" lastClr="000000"/>
                </a:solidFill>
              </a:rPr>
              <a:t>peius</a:t>
            </a:r>
            <a:r>
              <a:rPr lang="it-IT" sz="2000" dirty="0">
                <a:solidFill>
                  <a:sysClr val="windowText" lastClr="000000"/>
                </a:solidFill>
              </a:rPr>
              <a:t> e della </a:t>
            </a:r>
            <a:r>
              <a:rPr lang="it-IT" sz="2000" dirty="0" smtClean="0">
                <a:solidFill>
                  <a:sysClr val="windowText" lastClr="000000"/>
                </a:solidFill>
              </a:rPr>
              <a:t>derogabilità in </a:t>
            </a:r>
            <a:r>
              <a:rPr lang="it-IT" sz="2000" dirty="0" err="1">
                <a:solidFill>
                  <a:sysClr val="windowText" lastClr="000000"/>
                </a:solidFill>
              </a:rPr>
              <a:t>melius</a:t>
            </a:r>
            <a:r>
              <a:rPr lang="it-IT" sz="2000" dirty="0">
                <a:solidFill>
                  <a:sysClr val="windowText" lastClr="000000"/>
                </a:solidFill>
              </a:rPr>
              <a:t> del contratto collettivo da parte del contratto individuale di lavoro è stata rinvenuta nell’articolo 2113 c.c</a:t>
            </a:r>
            <a:r>
              <a:rPr lang="it-IT" sz="2000" dirty="0" smtClean="0">
                <a:solidFill>
                  <a:sysClr val="windowText" lastClr="000000"/>
                </a:solidFill>
              </a:rPr>
              <a:t>.</a:t>
            </a:r>
          </a:p>
          <a:p>
            <a:pPr algn="just" fontAlgn="auto">
              <a:spcAft>
                <a:spcPts val="0"/>
              </a:spcAft>
              <a:defRPr/>
            </a:pPr>
            <a:endParaRPr lang="it-IT" sz="2000" dirty="0">
              <a:solidFill>
                <a:sysClr val="windowText" lastClr="000000"/>
              </a:solidFill>
            </a:endParaRPr>
          </a:p>
          <a:p>
            <a:pPr algn="just" fontAlgn="auto">
              <a:spcAft>
                <a:spcPts val="0"/>
              </a:spcAft>
              <a:defRPr/>
            </a:pPr>
            <a:r>
              <a:rPr lang="it-IT" sz="2000" dirty="0">
                <a:solidFill>
                  <a:sysClr val="windowText" lastClr="000000"/>
                </a:solidFill>
              </a:rPr>
              <a:t>In caso di effettiva deroga peggiorativa si ha </a:t>
            </a:r>
            <a:r>
              <a:rPr lang="it-IT" sz="2000" b="1" dirty="0">
                <a:solidFill>
                  <a:sysClr val="windowText" lastClr="000000"/>
                </a:solidFill>
              </a:rPr>
              <a:t>l’automatica sostituzione </a:t>
            </a:r>
            <a:r>
              <a:rPr lang="it-IT" sz="2000" dirty="0">
                <a:solidFill>
                  <a:sysClr val="windowText" lastClr="000000"/>
                </a:solidFill>
              </a:rPr>
              <a:t>della clausola invalida con quella di tenore più favorevole contenuta nel contratto collettivo.</a:t>
            </a:r>
          </a:p>
          <a:p>
            <a:pPr algn="just" fontAlgn="auto">
              <a:spcAft>
                <a:spcPts val="0"/>
              </a:spcAft>
              <a:defRPr/>
            </a:pPr>
            <a:endParaRPr lang="it-IT" sz="2000" dirty="0">
              <a:solidFill>
                <a:sysClr val="windowText" lastClr="000000"/>
              </a:solidFill>
            </a:endParaRPr>
          </a:p>
        </p:txBody>
      </p:sp>
      <p:pic>
        <p:nvPicPr>
          <p:cNvPr id="7783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6EDF2F5-830C-4C50-B854-075C30FB69EA}" type="slidenum">
              <a:rPr lang="it-IT" smtClean="0">
                <a:solidFill>
                  <a:prstClr val="white">
                    <a:tint val="75000"/>
                  </a:prstClr>
                </a:solidFill>
              </a:rPr>
              <a:pPr>
                <a:defRPr/>
              </a:pPr>
              <a:t>57</a:t>
            </a:fld>
            <a:endParaRPr lang="it-IT">
              <a:solidFill>
                <a:prstClr val="white">
                  <a:tint val="75000"/>
                </a:prstClr>
              </a:solidFill>
            </a:endParaRPr>
          </a:p>
        </p:txBody>
      </p:sp>
      <p:pic>
        <p:nvPicPr>
          <p:cNvPr id="7885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Rapporto tra contratto collettivo e contratto </a:t>
            </a:r>
          </a:p>
          <a:p>
            <a:pPr marL="118110">
              <a:lnSpc>
                <a:spcPts val="1705"/>
              </a:lnSpc>
              <a:spcBef>
                <a:spcPts val="275"/>
              </a:spcBef>
              <a:spcAft>
                <a:spcPts val="0"/>
              </a:spcAft>
              <a:defRPr/>
            </a:pPr>
            <a:endParaRPr lang="it-IT" sz="2800" b="1" spc="-10" dirty="0">
              <a:solidFill>
                <a:prstClr val="black"/>
              </a:solidFill>
              <a:ea typeface="Calibri"/>
            </a:endParaRPr>
          </a:p>
          <a:p>
            <a:pPr marL="118110">
              <a:lnSpc>
                <a:spcPts val="1705"/>
              </a:lnSpc>
              <a:spcBef>
                <a:spcPts val="275"/>
              </a:spcBef>
              <a:spcAft>
                <a:spcPts val="0"/>
              </a:spcAft>
              <a:defRPr/>
            </a:pPr>
            <a:r>
              <a:rPr lang="it-IT" sz="2800" b="1" spc="-10" dirty="0" smtClean="0">
                <a:solidFill>
                  <a:prstClr val="black"/>
                </a:solidFill>
                <a:ea typeface="Calibri"/>
              </a:rPr>
              <a:t>individuale</a:t>
            </a:r>
            <a:endParaRPr lang="it-IT" sz="2800" b="1" spc="-10" dirty="0">
              <a:solidFill>
                <a:prstClr val="black"/>
              </a:solidFill>
              <a:ea typeface="Calibri"/>
            </a:endParaRPr>
          </a:p>
          <a:p>
            <a:pPr fontAlgn="auto">
              <a:spcAft>
                <a:spcPts val="0"/>
              </a:spcAft>
              <a:defRPr/>
            </a:pPr>
            <a:endParaRPr lang="it-IT" sz="3000" b="1" dirty="0">
              <a:solidFill>
                <a:sysClr val="windowText" lastClr="000000"/>
              </a:solidFill>
            </a:endParaRPr>
          </a:p>
          <a:p>
            <a:pPr fontAlgn="auto">
              <a:spcAft>
                <a:spcPts val="0"/>
              </a:spcAft>
              <a:defRPr/>
            </a:pPr>
            <a:endParaRPr lang="it-IT" sz="1800" b="1" dirty="0" smtClean="0">
              <a:solidFill>
                <a:sysClr val="windowText" lastClr="000000"/>
              </a:solidFill>
            </a:endParaRPr>
          </a:p>
          <a:p>
            <a:pPr algn="just" fontAlgn="auto">
              <a:spcAft>
                <a:spcPts val="0"/>
              </a:spcAft>
              <a:defRPr/>
            </a:pPr>
            <a:r>
              <a:rPr lang="it-IT" sz="2000" dirty="0">
                <a:solidFill>
                  <a:sysClr val="windowText" lastClr="000000"/>
                </a:solidFill>
              </a:rPr>
              <a:t>Un problema legato alle deroghe in </a:t>
            </a:r>
            <a:r>
              <a:rPr lang="it-IT" sz="2000" dirty="0" err="1">
                <a:solidFill>
                  <a:sysClr val="windowText" lastClr="000000"/>
                </a:solidFill>
              </a:rPr>
              <a:t>melius</a:t>
            </a:r>
            <a:r>
              <a:rPr lang="it-IT" sz="2000" dirty="0">
                <a:solidFill>
                  <a:sysClr val="windowText" lastClr="000000"/>
                </a:solidFill>
              </a:rPr>
              <a:t> è peraltro quello di verificare in qual modo debba operarsi la comparazione tra i trattamenti assicurati dal contratto individuale e dal contratto collettivo. </a:t>
            </a:r>
          </a:p>
          <a:p>
            <a:pPr algn="just" fontAlgn="auto">
              <a:spcAft>
                <a:spcPts val="0"/>
              </a:spcAft>
              <a:defRPr/>
            </a:pPr>
            <a:endParaRPr lang="it-IT" sz="2000" dirty="0">
              <a:solidFill>
                <a:sysClr val="windowText" lastClr="000000"/>
              </a:solidFill>
            </a:endParaRPr>
          </a:p>
          <a:p>
            <a:pPr algn="just" fontAlgn="auto">
              <a:spcAft>
                <a:spcPts val="0"/>
              </a:spcAft>
              <a:defRPr/>
            </a:pPr>
            <a:r>
              <a:rPr lang="it-IT" sz="2000" dirty="0">
                <a:solidFill>
                  <a:sysClr val="windowText" lastClr="000000"/>
                </a:solidFill>
              </a:rPr>
              <a:t>Può infatti non essere semplice individuare quale delle due fonti assicura il trattamento più favorevole. </a:t>
            </a:r>
          </a:p>
          <a:p>
            <a:pPr algn="just" fontAlgn="auto">
              <a:spcAft>
                <a:spcPts val="0"/>
              </a:spcAft>
              <a:defRPr/>
            </a:pPr>
            <a:endParaRPr lang="it-IT" sz="2000" dirty="0">
              <a:solidFill>
                <a:sysClr val="windowText" lastClr="000000"/>
              </a:solidFill>
            </a:endParaRPr>
          </a:p>
          <a:p>
            <a:pPr algn="just" fontAlgn="auto">
              <a:spcAft>
                <a:spcPts val="0"/>
              </a:spcAft>
              <a:defRPr/>
            </a:pPr>
            <a:r>
              <a:rPr lang="it-IT" sz="2000" dirty="0">
                <a:solidFill>
                  <a:sysClr val="windowText" lastClr="000000"/>
                </a:solidFill>
              </a:rPr>
              <a:t>Nulla quaestio evidentemente se - a parità di regolamentazione </a:t>
            </a:r>
            <a:r>
              <a:rPr lang="it-IT" sz="2000" dirty="0" smtClean="0">
                <a:solidFill>
                  <a:sysClr val="windowText" lastClr="000000"/>
                </a:solidFill>
              </a:rPr>
              <a:t>– il contratto </a:t>
            </a:r>
            <a:r>
              <a:rPr lang="it-IT" sz="2000" dirty="0">
                <a:solidFill>
                  <a:sysClr val="windowText" lastClr="000000"/>
                </a:solidFill>
              </a:rPr>
              <a:t>individuale contiene un solo istituto (per esempio la durata delle ferie) che si presenta maggiormente vantaggioso per il lavoratore. In tal caso prevarrà ovviamente la fonte individuale.</a:t>
            </a:r>
          </a:p>
          <a:p>
            <a:pPr algn="just" fontAlgn="auto">
              <a:spcAft>
                <a:spcPts val="0"/>
              </a:spcAft>
              <a:defRPr/>
            </a:pPr>
            <a:endParaRPr lang="it-IT" sz="2000" dirty="0">
              <a:solidFill>
                <a:sysClr val="windowText" lastClr="000000"/>
              </a:solidFill>
            </a:endParaRPr>
          </a:p>
        </p:txBody>
      </p:sp>
      <p:pic>
        <p:nvPicPr>
          <p:cNvPr id="7885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D5041C1-3337-485D-B079-51CD44A5CEBA}" type="slidenum">
              <a:rPr lang="it-IT" smtClean="0">
                <a:solidFill>
                  <a:prstClr val="white">
                    <a:tint val="75000"/>
                  </a:prstClr>
                </a:solidFill>
              </a:rPr>
              <a:pPr>
                <a:defRPr/>
              </a:pPr>
              <a:t>58</a:t>
            </a:fld>
            <a:endParaRPr lang="it-IT">
              <a:solidFill>
                <a:prstClr val="white">
                  <a:tint val="75000"/>
                </a:prstClr>
              </a:solidFill>
            </a:endParaRPr>
          </a:p>
        </p:txBody>
      </p:sp>
      <p:pic>
        <p:nvPicPr>
          <p:cNvPr id="7987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prstClr val="black"/>
                </a:solidFill>
                <a:ea typeface="Calibri"/>
              </a:rPr>
              <a:t>Rapporto tra contratto collettivo e contratto </a:t>
            </a:r>
          </a:p>
          <a:p>
            <a:pPr marL="118110">
              <a:lnSpc>
                <a:spcPts val="1705"/>
              </a:lnSpc>
              <a:spcBef>
                <a:spcPts val="275"/>
              </a:spcBef>
              <a:spcAft>
                <a:spcPts val="0"/>
              </a:spcAft>
              <a:defRPr/>
            </a:pPr>
            <a:endParaRPr lang="it-IT" sz="2800" b="1" spc="-10" dirty="0">
              <a:solidFill>
                <a:prstClr val="black"/>
              </a:solidFill>
              <a:ea typeface="Calibri"/>
            </a:endParaRPr>
          </a:p>
          <a:p>
            <a:pPr marL="118110">
              <a:lnSpc>
                <a:spcPts val="1705"/>
              </a:lnSpc>
              <a:spcBef>
                <a:spcPts val="275"/>
              </a:spcBef>
              <a:spcAft>
                <a:spcPts val="0"/>
              </a:spcAft>
              <a:defRPr/>
            </a:pPr>
            <a:r>
              <a:rPr lang="it-IT" sz="2800" b="1" spc="-10" dirty="0" smtClean="0">
                <a:solidFill>
                  <a:prstClr val="black"/>
                </a:solidFill>
                <a:ea typeface="Calibri"/>
              </a:rPr>
              <a:t>individuale</a:t>
            </a:r>
            <a:endParaRPr lang="it-IT" sz="2800" b="1" spc="-10" dirty="0">
              <a:solidFill>
                <a:prstClr val="black"/>
              </a:solidFill>
              <a:ea typeface="Calibri"/>
            </a:endParaRPr>
          </a:p>
          <a:p>
            <a:pPr fontAlgn="auto">
              <a:spcAft>
                <a:spcPts val="0"/>
              </a:spcAft>
              <a:defRPr/>
            </a:pPr>
            <a:endParaRPr lang="it-IT" sz="1800" b="1" dirty="0" smtClean="0">
              <a:solidFill>
                <a:sysClr val="windowText" lastClr="000000"/>
              </a:solidFill>
            </a:endParaRPr>
          </a:p>
          <a:p>
            <a:pPr algn="just" fontAlgn="auto">
              <a:spcAft>
                <a:spcPts val="0"/>
              </a:spcAft>
              <a:defRPr/>
            </a:pPr>
            <a:r>
              <a:rPr lang="it-IT" sz="2000" b="1" dirty="0">
                <a:solidFill>
                  <a:sysClr val="windowText" lastClr="000000"/>
                </a:solidFill>
              </a:rPr>
              <a:t>Corte di Cassazione 2 giugno 1995, n. 6190</a:t>
            </a:r>
          </a:p>
          <a:p>
            <a:pPr algn="just" fontAlgn="auto">
              <a:spcAft>
                <a:spcPts val="0"/>
              </a:spcAft>
              <a:defRPr/>
            </a:pPr>
            <a:r>
              <a:rPr lang="it-IT" sz="2000" i="1" dirty="0">
                <a:solidFill>
                  <a:sysClr val="windowText" lastClr="000000"/>
                </a:solidFill>
              </a:rPr>
              <a:t>Nel contrasto fra la disciplina collettiva e quella risultante nel caso concreto dal contratto individuale occorre fare applicazione del cd. criterio dell’assorbimento, mettendo a raffronto non le singole clausole contrapposte ma i trattamenti complessivi desumibili dalle due discipline in conflitto, e ciò sia per una razionale interpretazione del principio della clausola più favorevole al lavoratore sia per una oggettiva necessità di carattere economico, la quale postula che al lavoratore sia riservato il trattamento più favorevole nel suo complesso, in esso restando assorbiti specifici benefici propri </a:t>
            </a:r>
            <a:r>
              <a:rPr lang="it-IT" sz="2000" i="1" dirty="0" smtClean="0">
                <a:solidFill>
                  <a:sysClr val="windowText" lastClr="000000"/>
                </a:solidFill>
              </a:rPr>
              <a:t>dell’altro.</a:t>
            </a:r>
            <a:endParaRPr lang="it-IT" sz="2000" i="1" dirty="0">
              <a:solidFill>
                <a:sysClr val="windowText" lastClr="000000"/>
              </a:solidFill>
            </a:endParaRPr>
          </a:p>
        </p:txBody>
      </p:sp>
      <p:pic>
        <p:nvPicPr>
          <p:cNvPr id="7987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25E0968-7225-45C6-AD93-F2E9EAED7131}" type="slidenum">
              <a:rPr lang="it-IT" smtClean="0">
                <a:solidFill>
                  <a:prstClr val="white">
                    <a:tint val="75000"/>
                  </a:prstClr>
                </a:solidFill>
              </a:rPr>
              <a:pPr>
                <a:defRPr/>
              </a:pPr>
              <a:t>59</a:t>
            </a:fld>
            <a:endParaRPr lang="it-IT">
              <a:solidFill>
                <a:prstClr val="white">
                  <a:tint val="75000"/>
                </a:prstClr>
              </a:solidFill>
            </a:endParaRPr>
          </a:p>
        </p:txBody>
      </p:sp>
      <p:pic>
        <p:nvPicPr>
          <p:cNvPr id="8090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4824413"/>
          </a:xfrm>
          <a:prstGeom prst="rect">
            <a:avLst/>
          </a:prstGeom>
          <a:ln>
            <a:solidFill>
              <a:srgbClr val="1F497D">
                <a:lumMod val="20000"/>
                <a:lumOff val="80000"/>
              </a:srgbClr>
            </a:solidFill>
          </a:ln>
        </p:spPr>
        <p:txBody>
          <a:bodyPr>
            <a:normAutofit fontScale="850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r>
              <a:rPr lang="it-IT" sz="2000" b="1" spc="-10" dirty="0" smtClean="0">
                <a:solidFill>
                  <a:prstClr val="black"/>
                </a:solidFill>
                <a:ea typeface="Calibri"/>
              </a:rPr>
              <a:t>Esempi di derogabilità in </a:t>
            </a:r>
            <a:r>
              <a:rPr lang="it-IT" sz="2000" b="1" spc="-10" dirty="0" err="1" smtClean="0">
                <a:solidFill>
                  <a:prstClr val="black"/>
                </a:solidFill>
                <a:ea typeface="Calibri"/>
              </a:rPr>
              <a:t>melius</a:t>
            </a:r>
            <a:r>
              <a:rPr lang="it-IT" sz="2000" b="1" spc="-10" dirty="0" smtClean="0">
                <a:solidFill>
                  <a:prstClr val="black"/>
                </a:solidFill>
                <a:ea typeface="Calibri"/>
              </a:rPr>
              <a:t> da parte del contratto collettivo da parte </a:t>
            </a:r>
          </a:p>
          <a:p>
            <a:pPr marL="118110">
              <a:lnSpc>
                <a:spcPts val="1705"/>
              </a:lnSpc>
              <a:spcBef>
                <a:spcPts val="275"/>
              </a:spcBef>
              <a:spcAft>
                <a:spcPts val="0"/>
              </a:spcAft>
              <a:defRPr/>
            </a:pPr>
            <a:r>
              <a:rPr lang="it-IT" sz="2000" b="1" spc="-10" dirty="0" smtClean="0">
                <a:solidFill>
                  <a:prstClr val="black"/>
                </a:solidFill>
                <a:ea typeface="Calibri"/>
              </a:rPr>
              <a:t>del contratto individuale</a:t>
            </a:r>
          </a:p>
          <a:p>
            <a:pPr marL="118110">
              <a:lnSpc>
                <a:spcPts val="1705"/>
              </a:lnSpc>
              <a:spcBef>
                <a:spcPts val="275"/>
              </a:spcBef>
              <a:spcAft>
                <a:spcPts val="0"/>
              </a:spcAft>
              <a:defRPr/>
            </a:pPr>
            <a:endParaRPr lang="it-IT" sz="2000" b="1" i="1" spc="-10" dirty="0">
              <a:solidFill>
                <a:prstClr val="black"/>
              </a:solidFill>
            </a:endParaRPr>
          </a:p>
          <a:p>
            <a:pPr marL="118110">
              <a:lnSpc>
                <a:spcPts val="1705"/>
              </a:lnSpc>
              <a:spcBef>
                <a:spcPts val="275"/>
              </a:spcBef>
              <a:spcAft>
                <a:spcPts val="0"/>
              </a:spcAft>
              <a:defRPr/>
            </a:pPr>
            <a:endParaRPr lang="it-IT" sz="2000" b="1" i="1" spc="-10" dirty="0" smtClean="0">
              <a:solidFill>
                <a:prstClr val="black"/>
              </a:solidFill>
            </a:endParaRPr>
          </a:p>
          <a:p>
            <a:pPr marL="575310" indent="-457200" algn="just">
              <a:lnSpc>
                <a:spcPts val="1705"/>
              </a:lnSpc>
              <a:spcBef>
                <a:spcPts val="275"/>
              </a:spcBef>
              <a:spcAft>
                <a:spcPts val="0"/>
              </a:spcAft>
              <a:buFont typeface="Arial" panose="020B0604020202020204" pitchFamily="34" charset="0"/>
              <a:buAutoNum type="arabicPeriod"/>
              <a:defRPr/>
            </a:pPr>
            <a:r>
              <a:rPr lang="it-IT" sz="2000" b="1" i="1" spc="-10" dirty="0" smtClean="0">
                <a:solidFill>
                  <a:prstClr val="black"/>
                </a:solidFill>
              </a:rPr>
              <a:t>Superminimi individuali</a:t>
            </a:r>
          </a:p>
          <a:p>
            <a:pPr marL="575310" indent="-457200" algn="just">
              <a:lnSpc>
                <a:spcPts val="1705"/>
              </a:lnSpc>
              <a:spcBef>
                <a:spcPts val="275"/>
              </a:spcBef>
              <a:spcAft>
                <a:spcPts val="0"/>
              </a:spcAft>
              <a:buFont typeface="Arial" panose="020B0604020202020204" pitchFamily="34" charset="0"/>
              <a:buAutoNum type="arabicPeriod"/>
              <a:defRPr/>
            </a:pPr>
            <a:endParaRPr lang="it-IT" sz="2000" b="1" i="1" spc="-10" dirty="0">
              <a:solidFill>
                <a:prstClr val="black"/>
              </a:solidFill>
            </a:endParaRPr>
          </a:p>
          <a:p>
            <a:pPr marL="118110" algn="just">
              <a:lnSpc>
                <a:spcPts val="1705"/>
              </a:lnSpc>
              <a:spcBef>
                <a:spcPts val="275"/>
              </a:spcBef>
              <a:spcAft>
                <a:spcPts val="0"/>
              </a:spcAft>
              <a:defRPr/>
            </a:pPr>
            <a:r>
              <a:rPr lang="it-IT" sz="2000" spc="-10" dirty="0" smtClean="0">
                <a:solidFill>
                  <a:prstClr val="black"/>
                </a:solidFill>
              </a:rPr>
              <a:t>Voci retributive corrisposte a determinati lavoratori</a:t>
            </a:r>
          </a:p>
          <a:p>
            <a:pPr marL="118110" algn="just">
              <a:lnSpc>
                <a:spcPts val="1705"/>
              </a:lnSpc>
              <a:spcBef>
                <a:spcPts val="275"/>
              </a:spcBef>
              <a:spcAft>
                <a:spcPts val="0"/>
              </a:spcAft>
              <a:defRPr/>
            </a:pPr>
            <a:endParaRPr lang="it-IT" sz="2000" spc="-10" dirty="0">
              <a:solidFill>
                <a:prstClr val="black"/>
              </a:solidFill>
            </a:endParaRPr>
          </a:p>
          <a:p>
            <a:pPr marL="118110" algn="just">
              <a:lnSpc>
                <a:spcPts val="1705"/>
              </a:lnSpc>
              <a:spcBef>
                <a:spcPts val="275"/>
              </a:spcBef>
              <a:spcAft>
                <a:spcPts val="0"/>
              </a:spcAft>
              <a:defRPr/>
            </a:pPr>
            <a:r>
              <a:rPr lang="it-IT" sz="2000" b="1" spc="-10" dirty="0" smtClean="0">
                <a:solidFill>
                  <a:prstClr val="black"/>
                </a:solidFill>
              </a:rPr>
              <a:t>L’assorbimento, </a:t>
            </a:r>
            <a:r>
              <a:rPr lang="it-IT" sz="2000" spc="-10" dirty="0">
                <a:solidFill>
                  <a:prstClr val="black"/>
                </a:solidFill>
              </a:rPr>
              <a:t>cioè quel meccanismo retributivo per cui la parte della retribuzione eccedente quella prevista dal contratto collettivo (cioè il superminimo) viene diminuita dell'importo relativo agli aumenti </a:t>
            </a:r>
            <a:r>
              <a:rPr lang="it-IT" sz="2000" spc="-10" dirty="0" smtClean="0">
                <a:solidFill>
                  <a:prstClr val="black"/>
                </a:solidFill>
              </a:rPr>
              <a:t>contrattuali è possibile se:</a:t>
            </a:r>
          </a:p>
          <a:p>
            <a:pPr marL="118110" algn="just">
              <a:lnSpc>
                <a:spcPts val="1705"/>
              </a:lnSpc>
              <a:spcBef>
                <a:spcPts val="275"/>
              </a:spcBef>
              <a:spcAft>
                <a:spcPts val="0"/>
              </a:spcAft>
              <a:defRPr/>
            </a:pPr>
            <a:endParaRPr lang="it-IT" sz="2000" spc="-10" dirty="0">
              <a:solidFill>
                <a:prstClr val="black"/>
              </a:solidFill>
            </a:endParaRPr>
          </a:p>
          <a:p>
            <a:pPr marL="461010" indent="-342900" algn="just">
              <a:lnSpc>
                <a:spcPts val="1705"/>
              </a:lnSpc>
              <a:spcBef>
                <a:spcPts val="275"/>
              </a:spcBef>
              <a:spcAft>
                <a:spcPts val="0"/>
              </a:spcAft>
              <a:buFontTx/>
              <a:buChar char="-"/>
              <a:defRPr/>
            </a:pPr>
            <a:r>
              <a:rPr lang="it-IT" sz="2000" spc="-10" dirty="0" smtClean="0">
                <a:solidFill>
                  <a:prstClr val="black"/>
                </a:solidFill>
              </a:rPr>
              <a:t>nella </a:t>
            </a:r>
            <a:r>
              <a:rPr lang="it-IT" sz="2000" spc="-10" dirty="0">
                <a:solidFill>
                  <a:prstClr val="black"/>
                </a:solidFill>
              </a:rPr>
              <a:t>lettera di assunzione o nella lettera di attribuzione del superminimo, le parti nulla hanno specificato in merito alla </a:t>
            </a:r>
            <a:r>
              <a:rPr lang="it-IT" sz="2000" spc="-10" dirty="0" err="1" smtClean="0">
                <a:solidFill>
                  <a:prstClr val="black"/>
                </a:solidFill>
              </a:rPr>
              <a:t>assorbibilità</a:t>
            </a:r>
            <a:endParaRPr lang="it-IT" sz="2000" spc="-10" dirty="0" smtClean="0">
              <a:solidFill>
                <a:prstClr val="black"/>
              </a:solidFill>
            </a:endParaRPr>
          </a:p>
          <a:p>
            <a:pPr marL="461010" indent="-342900" algn="just">
              <a:lnSpc>
                <a:spcPts val="1705"/>
              </a:lnSpc>
              <a:spcBef>
                <a:spcPts val="275"/>
              </a:spcBef>
              <a:spcAft>
                <a:spcPts val="0"/>
              </a:spcAft>
              <a:buFontTx/>
              <a:buChar char="-"/>
              <a:defRPr/>
            </a:pPr>
            <a:endParaRPr lang="it-IT" sz="2000" spc="-10" dirty="0">
              <a:solidFill>
                <a:prstClr val="black"/>
              </a:solidFill>
            </a:endParaRPr>
          </a:p>
          <a:p>
            <a:pPr marL="461010" indent="-342900" algn="just">
              <a:lnSpc>
                <a:spcPts val="1705"/>
              </a:lnSpc>
              <a:spcBef>
                <a:spcPts val="275"/>
              </a:spcBef>
              <a:spcAft>
                <a:spcPts val="0"/>
              </a:spcAft>
              <a:buFontTx/>
              <a:buChar char="-"/>
              <a:defRPr/>
            </a:pPr>
            <a:r>
              <a:rPr lang="it-IT" sz="2000" spc="-10" dirty="0">
                <a:solidFill>
                  <a:prstClr val="black"/>
                </a:solidFill>
              </a:rPr>
              <a:t>le parti hanno dichiarato che il superminimo costituisce unilaterale anticipazione di incrementi anche futuri derivanti da leggi, CCNL e accordi integrativi aziendali, con facoltà di procedere ad assorbimento fino a concorrenza</a:t>
            </a:r>
            <a:endParaRPr lang="it-IT" sz="2000" spc="-10" dirty="0" smtClean="0">
              <a:solidFill>
                <a:prstClr val="black"/>
              </a:solidFill>
            </a:endParaRPr>
          </a:p>
          <a:p>
            <a:pPr marL="461010" indent="-342900" algn="just">
              <a:lnSpc>
                <a:spcPts val="1705"/>
              </a:lnSpc>
              <a:spcBef>
                <a:spcPts val="275"/>
              </a:spcBef>
              <a:spcAft>
                <a:spcPts val="0"/>
              </a:spcAft>
              <a:buFontTx/>
              <a:buChar char="-"/>
              <a:defRPr/>
            </a:pPr>
            <a:endParaRPr lang="it-IT" sz="2000" spc="-10" dirty="0">
              <a:solidFill>
                <a:prstClr val="black"/>
              </a:solidFill>
            </a:endParaRPr>
          </a:p>
          <a:p>
            <a:pPr marL="118110" algn="just">
              <a:lnSpc>
                <a:spcPts val="1705"/>
              </a:lnSpc>
              <a:spcBef>
                <a:spcPts val="275"/>
              </a:spcBef>
              <a:spcAft>
                <a:spcPts val="0"/>
              </a:spcAft>
              <a:defRPr/>
            </a:pPr>
            <a:endParaRPr lang="it-IT" sz="2000" b="1" dirty="0">
              <a:solidFill>
                <a:sysClr val="windowText" lastClr="000000"/>
              </a:solidFill>
            </a:endParaRPr>
          </a:p>
        </p:txBody>
      </p:sp>
      <p:pic>
        <p:nvPicPr>
          <p:cNvPr id="8090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C677808-4743-4214-B0E4-C125A7C0E2D9}" type="slidenum">
              <a:rPr lang="it-IT" smtClean="0"/>
              <a:pPr>
                <a:defRPr/>
              </a:pPr>
              <a:t>6</a:t>
            </a:fld>
            <a:endParaRPr lang="it-IT"/>
          </a:p>
        </p:txBody>
      </p:sp>
      <p:pic>
        <p:nvPicPr>
          <p:cNvPr id="2662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989138"/>
            <a:ext cx="8151812" cy="4248150"/>
          </a:xfrm>
          <a:prstGeom prst="rect">
            <a:avLst/>
          </a:prstGeom>
          <a:ln>
            <a:solidFill>
              <a:srgbClr val="1F497D">
                <a:lumMod val="20000"/>
                <a:lumOff val="80000"/>
              </a:srgbClr>
            </a:solidFill>
          </a:ln>
        </p:spPr>
        <p:txBody>
          <a:bodyPr>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fontAlgn="auto">
              <a:spcAft>
                <a:spcPts val="0"/>
              </a:spcAft>
              <a:defRPr/>
            </a:pPr>
            <a:r>
              <a:rPr lang="it-IT" sz="3000" b="1" dirty="0" smtClean="0">
                <a:solidFill>
                  <a:sysClr val="windowText" lastClr="000000"/>
                </a:solidFill>
              </a:rPr>
              <a:t> Art. 39 Costituzione</a:t>
            </a:r>
          </a:p>
          <a:p>
            <a:pPr fontAlgn="auto">
              <a:spcAft>
                <a:spcPts val="0"/>
              </a:spcAft>
              <a:defRPr/>
            </a:pPr>
            <a:endParaRPr lang="it-IT" sz="3000" b="1" dirty="0" smtClean="0">
              <a:solidFill>
                <a:sysClr val="windowText" lastClr="000000"/>
              </a:solidFill>
            </a:endParaRPr>
          </a:p>
          <a:p>
            <a:pPr algn="just" fontAlgn="auto">
              <a:spcAft>
                <a:spcPts val="0"/>
              </a:spcAft>
              <a:defRPr/>
            </a:pPr>
            <a:r>
              <a:rPr lang="it-IT" sz="3000" dirty="0" smtClean="0">
                <a:solidFill>
                  <a:sysClr val="windowText" lastClr="000000"/>
                </a:solidFill>
              </a:rPr>
              <a:t>«L'organizzazione sindacale è libera.</a:t>
            </a:r>
          </a:p>
          <a:p>
            <a:pPr algn="just" fontAlgn="auto">
              <a:spcAft>
                <a:spcPts val="0"/>
              </a:spcAft>
              <a:defRPr/>
            </a:pPr>
            <a:endParaRPr lang="it-IT" sz="3000" dirty="0" smtClean="0">
              <a:solidFill>
                <a:sysClr val="windowText" lastClr="000000"/>
              </a:solidFill>
            </a:endParaRPr>
          </a:p>
          <a:p>
            <a:pPr algn="just" fontAlgn="auto">
              <a:spcAft>
                <a:spcPts val="0"/>
              </a:spcAft>
              <a:defRPr/>
            </a:pPr>
            <a:r>
              <a:rPr lang="it-IT" sz="3000" dirty="0" smtClean="0">
                <a:solidFill>
                  <a:sysClr val="windowText" lastClr="000000"/>
                </a:solidFill>
              </a:rPr>
              <a:t>Ai sindacati non può essere imposto altro obbligo se non la loro registrazione presso uffici locali o centrali, secondo le norme di legge.</a:t>
            </a:r>
          </a:p>
          <a:p>
            <a:pPr algn="just" fontAlgn="auto">
              <a:spcAft>
                <a:spcPts val="0"/>
              </a:spcAft>
              <a:defRPr/>
            </a:pPr>
            <a:endParaRPr lang="it-IT" sz="3000" dirty="0" smtClean="0">
              <a:solidFill>
                <a:sysClr val="windowText" lastClr="000000"/>
              </a:solidFill>
            </a:endParaRPr>
          </a:p>
          <a:p>
            <a:pPr algn="just" fontAlgn="auto">
              <a:spcAft>
                <a:spcPts val="0"/>
              </a:spcAft>
              <a:defRPr/>
            </a:pPr>
            <a:r>
              <a:rPr lang="it-IT" sz="3000" dirty="0" smtClean="0">
                <a:solidFill>
                  <a:sysClr val="windowText" lastClr="000000"/>
                </a:solidFill>
              </a:rPr>
              <a:t>È condizione per la registrazione che gli statuti dei sindacati sanciscano un ordinamento interno a base democratica. </a:t>
            </a:r>
          </a:p>
          <a:p>
            <a:pPr algn="just" fontAlgn="auto">
              <a:spcAft>
                <a:spcPts val="0"/>
              </a:spcAft>
              <a:defRPr/>
            </a:pPr>
            <a:endParaRPr lang="it-IT" sz="3000" dirty="0" smtClean="0">
              <a:solidFill>
                <a:sysClr val="windowText" lastClr="000000"/>
              </a:solidFill>
            </a:endParaRPr>
          </a:p>
          <a:p>
            <a:pPr algn="just" fontAlgn="auto">
              <a:spcAft>
                <a:spcPts val="0"/>
              </a:spcAft>
              <a:defRPr/>
            </a:pPr>
            <a:r>
              <a:rPr lang="it-IT" sz="3000" b="1" dirty="0" smtClean="0">
                <a:solidFill>
                  <a:sysClr val="windowText" lastClr="000000"/>
                </a:solidFill>
              </a:rPr>
              <a:t>I sindacati registrati </a:t>
            </a:r>
            <a:r>
              <a:rPr lang="it-IT" sz="3000" dirty="0" smtClean="0">
                <a:solidFill>
                  <a:sysClr val="windowText" lastClr="000000"/>
                </a:solidFill>
              </a:rPr>
              <a:t>hanno personalità giuridica. </a:t>
            </a:r>
            <a:r>
              <a:rPr lang="it-IT" sz="3000" b="1" dirty="0" smtClean="0">
                <a:solidFill>
                  <a:sysClr val="windowText" lastClr="000000"/>
                </a:solidFill>
              </a:rPr>
              <a:t>Possono</a:t>
            </a:r>
            <a:r>
              <a:rPr lang="it-IT" sz="3000" dirty="0" smtClean="0">
                <a:solidFill>
                  <a:sysClr val="windowText" lastClr="000000"/>
                </a:solidFill>
              </a:rPr>
              <a:t>, rappresentati unitariamente in proporzione dei loro iscritti, </a:t>
            </a:r>
            <a:r>
              <a:rPr lang="it-IT" sz="3000" b="1" dirty="0" smtClean="0">
                <a:solidFill>
                  <a:sysClr val="windowText" lastClr="000000"/>
                </a:solidFill>
              </a:rPr>
              <a:t>stipulare contratti collettivi </a:t>
            </a:r>
            <a:r>
              <a:rPr lang="it-IT" sz="3000" dirty="0" smtClean="0">
                <a:solidFill>
                  <a:sysClr val="windowText" lastClr="000000"/>
                </a:solidFill>
              </a:rPr>
              <a:t>di lavoro con </a:t>
            </a:r>
            <a:r>
              <a:rPr lang="it-IT" sz="3000" b="1" dirty="0" smtClean="0">
                <a:solidFill>
                  <a:sysClr val="windowText" lastClr="000000"/>
                </a:solidFill>
              </a:rPr>
              <a:t>efficacia obbligatoria per tutti gli appartenenti alle categorie </a:t>
            </a:r>
            <a:r>
              <a:rPr lang="it-IT" sz="3000" dirty="0" smtClean="0">
                <a:solidFill>
                  <a:sysClr val="windowText" lastClr="000000"/>
                </a:solidFill>
              </a:rPr>
              <a:t>alle quali il contratto si riferisce.»</a:t>
            </a:r>
          </a:p>
          <a:p>
            <a:pPr algn="just" fontAlgn="auto">
              <a:spcAft>
                <a:spcPts val="0"/>
              </a:spcAft>
              <a:defRPr/>
            </a:pPr>
            <a:endParaRPr lang="it-IT" sz="2400" dirty="0" smtClean="0">
              <a:solidFill>
                <a:sysClr val="windowText" lastClr="000000"/>
              </a:solidFill>
            </a:endParaRPr>
          </a:p>
          <a:p>
            <a:pPr fontAlgn="auto">
              <a:spcAft>
                <a:spcPts val="0"/>
              </a:spcAft>
              <a:defRPr/>
            </a:pPr>
            <a:endParaRPr lang="it-IT" sz="2400" b="1" dirty="0" smtClean="0">
              <a:solidFill>
                <a:sysClr val="windowText" lastClr="000000"/>
              </a:solidFill>
            </a:endParaRPr>
          </a:p>
          <a:p>
            <a:pPr algn="just" fontAlgn="auto">
              <a:spcAft>
                <a:spcPts val="0"/>
              </a:spcAft>
              <a:defRPr/>
            </a:pPr>
            <a:endParaRPr lang="it-IT" sz="2400" dirty="0" smtClean="0">
              <a:solidFill>
                <a:sysClr val="windowText" lastClr="000000"/>
              </a:solidFill>
            </a:endParaRPr>
          </a:p>
          <a:p>
            <a:pPr algn="just" fontAlgn="auto">
              <a:spcAft>
                <a:spcPts val="0"/>
              </a:spcAft>
              <a:defRPr/>
            </a:pPr>
            <a:endParaRPr lang="it-IT" sz="2400" dirty="0">
              <a:solidFill>
                <a:sysClr val="windowText" lastClr="000000"/>
              </a:solidFill>
            </a:endParaRPr>
          </a:p>
        </p:txBody>
      </p:sp>
      <p:pic>
        <p:nvPicPr>
          <p:cNvPr id="2663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35AC2D2-1551-4E2D-ABC5-A1D5742536B7}" type="slidenum">
              <a:rPr lang="it-IT" smtClean="0">
                <a:solidFill>
                  <a:prstClr val="white">
                    <a:tint val="75000"/>
                  </a:prstClr>
                </a:solidFill>
              </a:rPr>
              <a:pPr>
                <a:defRPr/>
              </a:pPr>
              <a:t>60</a:t>
            </a:fld>
            <a:endParaRPr lang="it-IT">
              <a:solidFill>
                <a:prstClr val="white">
                  <a:tint val="75000"/>
                </a:prstClr>
              </a:solidFill>
            </a:endParaRPr>
          </a:p>
        </p:txBody>
      </p:sp>
      <p:pic>
        <p:nvPicPr>
          <p:cNvPr id="8192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628775"/>
            <a:ext cx="8151812" cy="50403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r>
              <a:rPr lang="it-IT" sz="2000" b="1" spc="-10" dirty="0" smtClean="0">
                <a:solidFill>
                  <a:prstClr val="black"/>
                </a:solidFill>
                <a:ea typeface="Calibri"/>
              </a:rPr>
              <a:t>Esempi di derogabilità in </a:t>
            </a:r>
            <a:r>
              <a:rPr lang="it-IT" sz="2000" b="1" spc="-10" dirty="0" err="1" smtClean="0">
                <a:solidFill>
                  <a:prstClr val="black"/>
                </a:solidFill>
                <a:ea typeface="Calibri"/>
              </a:rPr>
              <a:t>melius</a:t>
            </a:r>
            <a:r>
              <a:rPr lang="it-IT" sz="2000" b="1" spc="-10" dirty="0" smtClean="0">
                <a:solidFill>
                  <a:prstClr val="black"/>
                </a:solidFill>
                <a:ea typeface="Calibri"/>
              </a:rPr>
              <a:t> da parte del contratto collettivo da parte </a:t>
            </a:r>
          </a:p>
          <a:p>
            <a:pPr marL="118110">
              <a:lnSpc>
                <a:spcPts val="1705"/>
              </a:lnSpc>
              <a:spcBef>
                <a:spcPts val="275"/>
              </a:spcBef>
              <a:spcAft>
                <a:spcPts val="0"/>
              </a:spcAft>
              <a:defRPr/>
            </a:pPr>
            <a:r>
              <a:rPr lang="it-IT" sz="2000" b="1" spc="-10" dirty="0" smtClean="0">
                <a:solidFill>
                  <a:prstClr val="black"/>
                </a:solidFill>
                <a:ea typeface="Calibri"/>
              </a:rPr>
              <a:t>del contratto individuale</a:t>
            </a:r>
          </a:p>
          <a:p>
            <a:pPr marL="118110">
              <a:lnSpc>
                <a:spcPts val="1705"/>
              </a:lnSpc>
              <a:spcBef>
                <a:spcPts val="275"/>
              </a:spcBef>
              <a:spcAft>
                <a:spcPts val="0"/>
              </a:spcAft>
              <a:defRPr/>
            </a:pPr>
            <a:endParaRPr lang="it-IT" sz="2000" b="1" i="1" spc="-10" dirty="0">
              <a:solidFill>
                <a:prstClr val="black"/>
              </a:solidFill>
            </a:endParaRPr>
          </a:p>
          <a:p>
            <a:pPr marL="118110">
              <a:lnSpc>
                <a:spcPts val="1705"/>
              </a:lnSpc>
              <a:spcBef>
                <a:spcPts val="275"/>
              </a:spcBef>
              <a:spcAft>
                <a:spcPts val="0"/>
              </a:spcAft>
              <a:defRPr/>
            </a:pPr>
            <a:endParaRPr lang="it-IT" sz="2000" b="1" i="1" spc="-10" dirty="0" smtClean="0">
              <a:solidFill>
                <a:prstClr val="black"/>
              </a:solidFill>
            </a:endParaRPr>
          </a:p>
          <a:p>
            <a:pPr marL="575310" indent="-457200" algn="just">
              <a:lnSpc>
                <a:spcPts val="1705"/>
              </a:lnSpc>
              <a:spcBef>
                <a:spcPts val="275"/>
              </a:spcBef>
              <a:spcAft>
                <a:spcPts val="0"/>
              </a:spcAft>
              <a:buFont typeface="Arial" panose="020B0604020202020204" pitchFamily="34" charset="0"/>
              <a:buAutoNum type="arabicPeriod"/>
              <a:defRPr/>
            </a:pPr>
            <a:r>
              <a:rPr lang="it-IT" sz="2000" b="1" i="1" spc="-10" dirty="0" smtClean="0">
                <a:solidFill>
                  <a:prstClr val="black"/>
                </a:solidFill>
              </a:rPr>
              <a:t>Superminimi individuali</a:t>
            </a:r>
          </a:p>
          <a:p>
            <a:pPr marL="575310" indent="-457200" algn="just">
              <a:lnSpc>
                <a:spcPts val="1705"/>
              </a:lnSpc>
              <a:spcBef>
                <a:spcPts val="275"/>
              </a:spcBef>
              <a:spcAft>
                <a:spcPts val="0"/>
              </a:spcAft>
              <a:buFont typeface="Arial" panose="020B0604020202020204" pitchFamily="34" charset="0"/>
              <a:buAutoNum type="arabicPeriod"/>
              <a:defRPr/>
            </a:pPr>
            <a:endParaRPr lang="it-IT" sz="2000" b="1" i="1" spc="-10" dirty="0">
              <a:solidFill>
                <a:prstClr val="black"/>
              </a:solidFill>
            </a:endParaRPr>
          </a:p>
          <a:p>
            <a:pPr marL="118110" algn="just">
              <a:lnSpc>
                <a:spcPts val="1705"/>
              </a:lnSpc>
              <a:spcBef>
                <a:spcPts val="275"/>
              </a:spcBef>
              <a:spcAft>
                <a:spcPts val="0"/>
              </a:spcAft>
              <a:defRPr/>
            </a:pPr>
            <a:r>
              <a:rPr lang="it-IT" sz="2000" u="sng" spc="-10" dirty="0" smtClean="0">
                <a:solidFill>
                  <a:prstClr val="black"/>
                </a:solidFill>
              </a:rPr>
              <a:t>Non è possibile l’assorbimento quando</a:t>
            </a:r>
            <a:r>
              <a:rPr lang="it-IT" sz="2000" spc="-10" dirty="0" smtClean="0">
                <a:solidFill>
                  <a:prstClr val="black"/>
                </a:solidFill>
              </a:rPr>
              <a:t>:</a:t>
            </a:r>
          </a:p>
          <a:p>
            <a:pPr marL="118110" algn="just">
              <a:lnSpc>
                <a:spcPts val="1705"/>
              </a:lnSpc>
              <a:spcBef>
                <a:spcPts val="275"/>
              </a:spcBef>
              <a:spcAft>
                <a:spcPts val="0"/>
              </a:spcAft>
              <a:defRPr/>
            </a:pPr>
            <a:endParaRPr lang="it-IT" sz="2000" spc="-10" dirty="0">
              <a:solidFill>
                <a:prstClr val="black"/>
              </a:solidFill>
            </a:endParaRPr>
          </a:p>
          <a:p>
            <a:pPr marL="461010" indent="-342900" algn="just">
              <a:lnSpc>
                <a:spcPts val="1705"/>
              </a:lnSpc>
              <a:spcBef>
                <a:spcPts val="275"/>
              </a:spcBef>
              <a:spcAft>
                <a:spcPts val="0"/>
              </a:spcAft>
              <a:buFontTx/>
              <a:buChar char="-"/>
              <a:defRPr/>
            </a:pPr>
            <a:r>
              <a:rPr lang="it-IT" sz="2000" spc="-10" dirty="0" smtClean="0">
                <a:solidFill>
                  <a:prstClr val="black"/>
                </a:solidFill>
              </a:rPr>
              <a:t>quando </a:t>
            </a:r>
            <a:r>
              <a:rPr lang="it-IT" sz="2000" spc="-10" dirty="0">
                <a:solidFill>
                  <a:prstClr val="black"/>
                </a:solidFill>
              </a:rPr>
              <a:t>le parti hanno redatto uno specifico accordo che esclude l'assorbimento e nel quale trova titolo la maggiore retribuzione (ovvero nella lettera di assunzione, ad esempio, si legge che il superminimo non è assorbibile</a:t>
            </a:r>
            <a:r>
              <a:rPr lang="it-IT" sz="2000" spc="-10" dirty="0" smtClean="0">
                <a:solidFill>
                  <a:prstClr val="black"/>
                </a:solidFill>
              </a:rPr>
              <a:t>);</a:t>
            </a:r>
          </a:p>
          <a:p>
            <a:pPr marL="461010" indent="-342900" algn="just">
              <a:lnSpc>
                <a:spcPts val="1705"/>
              </a:lnSpc>
              <a:spcBef>
                <a:spcPts val="275"/>
              </a:spcBef>
              <a:spcAft>
                <a:spcPts val="0"/>
              </a:spcAft>
              <a:buFontTx/>
              <a:buChar char="-"/>
              <a:defRPr/>
            </a:pPr>
            <a:endParaRPr lang="it-IT" sz="2000" spc="-10" dirty="0">
              <a:solidFill>
                <a:prstClr val="black"/>
              </a:solidFill>
            </a:endParaRPr>
          </a:p>
          <a:p>
            <a:pPr marL="461010" indent="-342900" algn="just">
              <a:lnSpc>
                <a:spcPts val="1705"/>
              </a:lnSpc>
              <a:spcBef>
                <a:spcPts val="275"/>
              </a:spcBef>
              <a:spcAft>
                <a:spcPts val="0"/>
              </a:spcAft>
              <a:buFontTx/>
              <a:buChar char="-"/>
              <a:defRPr/>
            </a:pPr>
            <a:r>
              <a:rPr lang="it-IT" sz="2000" spc="-10" dirty="0">
                <a:solidFill>
                  <a:prstClr val="black"/>
                </a:solidFill>
              </a:rPr>
              <a:t>sia lo stesso contratto collettivo che vieti espressamente l'assorbimento totale o parziale degli aumenti contrattuali.</a:t>
            </a:r>
          </a:p>
          <a:p>
            <a:pPr marL="461010" indent="-342900" algn="just">
              <a:lnSpc>
                <a:spcPts val="1705"/>
              </a:lnSpc>
              <a:spcBef>
                <a:spcPts val="275"/>
              </a:spcBef>
              <a:spcAft>
                <a:spcPts val="0"/>
              </a:spcAft>
              <a:buFontTx/>
              <a:buChar char="-"/>
              <a:defRPr/>
            </a:pPr>
            <a:endParaRPr lang="it-IT" sz="2000" spc="-10" dirty="0" smtClean="0">
              <a:solidFill>
                <a:prstClr val="black"/>
              </a:solidFill>
            </a:endParaRPr>
          </a:p>
          <a:p>
            <a:pPr marL="461010" indent="-342900" algn="just">
              <a:lnSpc>
                <a:spcPts val="1705"/>
              </a:lnSpc>
              <a:spcBef>
                <a:spcPts val="275"/>
              </a:spcBef>
              <a:spcAft>
                <a:spcPts val="0"/>
              </a:spcAft>
              <a:buFontTx/>
              <a:buChar char="-"/>
              <a:defRPr/>
            </a:pPr>
            <a:r>
              <a:rPr lang="it-IT" sz="2000" spc="-10" dirty="0">
                <a:solidFill>
                  <a:prstClr val="black"/>
                </a:solidFill>
              </a:rPr>
              <a:t>il superminimo è attribuito a titolo di merito in quanto erogato per motivi legati alla persona del lavoratore quali la capacità professionale dello stesso. </a:t>
            </a:r>
            <a:endParaRPr lang="it-IT" sz="2000" spc="-10" dirty="0" smtClean="0">
              <a:solidFill>
                <a:prstClr val="black"/>
              </a:solidFill>
            </a:endParaRPr>
          </a:p>
          <a:p>
            <a:pPr marL="461010" indent="-342900" algn="just">
              <a:lnSpc>
                <a:spcPts val="1705"/>
              </a:lnSpc>
              <a:spcBef>
                <a:spcPts val="275"/>
              </a:spcBef>
              <a:spcAft>
                <a:spcPts val="0"/>
              </a:spcAft>
              <a:buFontTx/>
              <a:buChar char="-"/>
              <a:defRPr/>
            </a:pPr>
            <a:endParaRPr lang="it-IT" sz="2000" spc="-10" dirty="0">
              <a:solidFill>
                <a:prstClr val="black"/>
              </a:solidFill>
            </a:endParaRPr>
          </a:p>
          <a:p>
            <a:pPr marL="118110" algn="just">
              <a:lnSpc>
                <a:spcPts val="1705"/>
              </a:lnSpc>
              <a:spcBef>
                <a:spcPts val="275"/>
              </a:spcBef>
              <a:spcAft>
                <a:spcPts val="0"/>
              </a:spcAft>
              <a:defRPr/>
            </a:pPr>
            <a:endParaRPr lang="it-IT" sz="2000" b="1" dirty="0">
              <a:solidFill>
                <a:sysClr val="windowText" lastClr="000000"/>
              </a:solidFill>
            </a:endParaRPr>
          </a:p>
        </p:txBody>
      </p:sp>
      <p:pic>
        <p:nvPicPr>
          <p:cNvPr id="8192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379916F-1AA7-40AD-801F-4594E79F1986}" type="slidenum">
              <a:rPr lang="it-IT" smtClean="0">
                <a:solidFill>
                  <a:prstClr val="white">
                    <a:tint val="75000"/>
                  </a:prstClr>
                </a:solidFill>
              </a:rPr>
              <a:pPr>
                <a:defRPr/>
              </a:pPr>
              <a:t>61</a:t>
            </a:fld>
            <a:endParaRPr lang="it-IT">
              <a:solidFill>
                <a:prstClr val="white">
                  <a:tint val="75000"/>
                </a:prstClr>
              </a:solidFill>
            </a:endParaRPr>
          </a:p>
        </p:txBody>
      </p:sp>
      <p:pic>
        <p:nvPicPr>
          <p:cNvPr id="8294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49542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r>
              <a:rPr lang="it-IT" sz="2000" b="1" spc="-10" dirty="0" smtClean="0">
                <a:solidFill>
                  <a:prstClr val="black"/>
                </a:solidFill>
                <a:ea typeface="Calibri"/>
              </a:rPr>
              <a:t>Esempi di derogabilità in </a:t>
            </a:r>
            <a:r>
              <a:rPr lang="it-IT" sz="2000" b="1" spc="-10" dirty="0" err="1" smtClean="0">
                <a:solidFill>
                  <a:prstClr val="black"/>
                </a:solidFill>
                <a:ea typeface="Calibri"/>
              </a:rPr>
              <a:t>melius</a:t>
            </a:r>
            <a:r>
              <a:rPr lang="it-IT" sz="2000" b="1" spc="-10" dirty="0" smtClean="0">
                <a:solidFill>
                  <a:prstClr val="black"/>
                </a:solidFill>
                <a:ea typeface="Calibri"/>
              </a:rPr>
              <a:t> da parte del contratto collettivo da parte </a:t>
            </a:r>
          </a:p>
          <a:p>
            <a:pPr marL="118110">
              <a:lnSpc>
                <a:spcPts val="1705"/>
              </a:lnSpc>
              <a:spcBef>
                <a:spcPts val="275"/>
              </a:spcBef>
              <a:spcAft>
                <a:spcPts val="0"/>
              </a:spcAft>
              <a:defRPr/>
            </a:pPr>
            <a:r>
              <a:rPr lang="it-IT" sz="2000" b="1" spc="-10" dirty="0" smtClean="0">
                <a:solidFill>
                  <a:prstClr val="black"/>
                </a:solidFill>
                <a:ea typeface="Calibri"/>
              </a:rPr>
              <a:t>del contratto individuale</a:t>
            </a:r>
          </a:p>
          <a:p>
            <a:pPr marL="118110">
              <a:lnSpc>
                <a:spcPts val="1705"/>
              </a:lnSpc>
              <a:spcBef>
                <a:spcPts val="275"/>
              </a:spcBef>
              <a:spcAft>
                <a:spcPts val="0"/>
              </a:spcAft>
              <a:defRPr/>
            </a:pPr>
            <a:endParaRPr lang="it-IT" sz="2000" b="1" i="1" spc="-10" dirty="0">
              <a:solidFill>
                <a:prstClr val="black"/>
              </a:solidFill>
            </a:endParaRPr>
          </a:p>
          <a:p>
            <a:pPr marL="118110">
              <a:lnSpc>
                <a:spcPts val="1705"/>
              </a:lnSpc>
              <a:spcBef>
                <a:spcPts val="275"/>
              </a:spcBef>
              <a:spcAft>
                <a:spcPts val="0"/>
              </a:spcAft>
              <a:defRPr/>
            </a:pPr>
            <a:endParaRPr lang="it-IT" sz="2000" b="1" i="1" spc="-10" dirty="0" smtClean="0">
              <a:solidFill>
                <a:prstClr val="black"/>
              </a:solidFill>
            </a:endParaRPr>
          </a:p>
          <a:p>
            <a:pPr marL="575310" indent="-457200" algn="just">
              <a:lnSpc>
                <a:spcPts val="1705"/>
              </a:lnSpc>
              <a:spcBef>
                <a:spcPts val="275"/>
              </a:spcBef>
              <a:spcAft>
                <a:spcPts val="0"/>
              </a:spcAft>
              <a:buFont typeface="Arial" panose="020B0604020202020204" pitchFamily="34" charset="0"/>
              <a:buAutoNum type="arabicPeriod"/>
              <a:defRPr/>
            </a:pPr>
            <a:r>
              <a:rPr lang="it-IT" sz="2000" b="1" i="1" spc="-10" dirty="0" smtClean="0">
                <a:solidFill>
                  <a:prstClr val="black"/>
                </a:solidFill>
              </a:rPr>
              <a:t>Straordinario a forfait</a:t>
            </a:r>
          </a:p>
          <a:p>
            <a:pPr marL="575310" indent="-457200" algn="just">
              <a:lnSpc>
                <a:spcPts val="1705"/>
              </a:lnSpc>
              <a:spcBef>
                <a:spcPts val="275"/>
              </a:spcBef>
              <a:spcAft>
                <a:spcPts val="0"/>
              </a:spcAft>
              <a:buFont typeface="Arial" panose="020B0604020202020204" pitchFamily="34" charset="0"/>
              <a:buAutoNum type="arabicPeriod"/>
              <a:defRPr/>
            </a:pPr>
            <a:endParaRPr lang="it-IT" sz="2000" b="1" i="1" spc="-10" dirty="0">
              <a:solidFill>
                <a:prstClr val="black"/>
              </a:solidFill>
            </a:endParaRPr>
          </a:p>
          <a:p>
            <a:pPr marL="118110" algn="just">
              <a:lnSpc>
                <a:spcPts val="1705"/>
              </a:lnSpc>
              <a:spcBef>
                <a:spcPts val="275"/>
              </a:spcBef>
              <a:spcAft>
                <a:spcPts val="0"/>
              </a:spcAft>
              <a:defRPr/>
            </a:pPr>
            <a:r>
              <a:rPr lang="it-IT" sz="1800" spc="-10" dirty="0">
                <a:solidFill>
                  <a:prstClr val="black"/>
                </a:solidFill>
              </a:rPr>
              <a:t>Lo strumento del “forfait” risulta particolarmente efficace e, quindi, di consigliabile utilizzo per le aziende, al fine di gestire prestazioni eccedenti l’orario di lavoro, rese </a:t>
            </a:r>
            <a:r>
              <a:rPr lang="it-IT" sz="1800" spc="-10" dirty="0" smtClean="0">
                <a:solidFill>
                  <a:prstClr val="black"/>
                </a:solidFill>
              </a:rPr>
              <a:t>da </a:t>
            </a:r>
            <a:r>
              <a:rPr lang="it-IT" sz="1800" b="1" spc="-10" dirty="0" smtClean="0">
                <a:solidFill>
                  <a:prstClr val="black"/>
                </a:solidFill>
              </a:rPr>
              <a:t>lavoratori </a:t>
            </a:r>
            <a:r>
              <a:rPr lang="it-IT" sz="1800" b="1" spc="-10" dirty="0">
                <a:solidFill>
                  <a:prstClr val="black"/>
                </a:solidFill>
              </a:rPr>
              <a:t>con orario di lavoro “non controllabile” </a:t>
            </a:r>
            <a:r>
              <a:rPr lang="it-IT" sz="1800" spc="-10" dirty="0">
                <a:solidFill>
                  <a:prstClr val="black"/>
                </a:solidFill>
              </a:rPr>
              <a:t>ovvero da quei lavoratori che svolgono mansioni con modalità e sede/i tali da rendere difficile un controllo sui loro orari lavorativi</a:t>
            </a:r>
            <a:r>
              <a:rPr lang="it-IT" sz="1800" spc="-10" dirty="0" smtClean="0">
                <a:solidFill>
                  <a:prstClr val="black"/>
                </a:solidFill>
              </a:rPr>
              <a:t>;</a:t>
            </a:r>
          </a:p>
          <a:p>
            <a:pPr marL="118110" algn="just">
              <a:lnSpc>
                <a:spcPts val="1705"/>
              </a:lnSpc>
              <a:spcBef>
                <a:spcPts val="275"/>
              </a:spcBef>
              <a:spcAft>
                <a:spcPts val="0"/>
              </a:spcAft>
              <a:defRPr/>
            </a:pPr>
            <a:endParaRPr lang="it-IT" sz="1800" spc="-10" dirty="0">
              <a:solidFill>
                <a:prstClr val="black"/>
              </a:solidFill>
            </a:endParaRPr>
          </a:p>
          <a:p>
            <a:pPr marL="118110" algn="just">
              <a:lnSpc>
                <a:spcPts val="1705"/>
              </a:lnSpc>
              <a:spcBef>
                <a:spcPts val="275"/>
              </a:spcBef>
              <a:spcAft>
                <a:spcPts val="0"/>
              </a:spcAft>
              <a:defRPr/>
            </a:pPr>
            <a:r>
              <a:rPr lang="it-IT" sz="1800" b="1" spc="-10" dirty="0">
                <a:solidFill>
                  <a:prstClr val="black"/>
                </a:solidFill>
              </a:rPr>
              <a:t>È il </a:t>
            </a:r>
            <a:r>
              <a:rPr lang="it-IT" sz="1800" b="1" spc="-10" dirty="0" smtClean="0">
                <a:solidFill>
                  <a:prstClr val="black"/>
                </a:solidFill>
              </a:rPr>
              <a:t>caso </a:t>
            </a:r>
            <a:r>
              <a:rPr lang="it-IT" sz="1800" spc="-10" dirty="0" smtClean="0">
                <a:solidFill>
                  <a:prstClr val="black"/>
                </a:solidFill>
              </a:rPr>
              <a:t>delle </a:t>
            </a:r>
            <a:r>
              <a:rPr lang="it-IT" sz="1800" spc="-10" dirty="0">
                <a:solidFill>
                  <a:prstClr val="black"/>
                </a:solidFill>
              </a:rPr>
              <a:t>prestazioni straordinarie rese da tutti quei lavoratori per cui risulta pienamente applicabile la disciplina legale e contrattuale sull’orario di lavoro, nelle sue variegate forme previste dal </a:t>
            </a:r>
            <a:r>
              <a:rPr lang="it-IT" sz="1800" spc="-10" dirty="0" err="1">
                <a:solidFill>
                  <a:prstClr val="black"/>
                </a:solidFill>
              </a:rPr>
              <a:t>D.Lgs.</a:t>
            </a:r>
            <a:r>
              <a:rPr lang="it-IT" sz="1800" spc="-10" dirty="0">
                <a:solidFill>
                  <a:prstClr val="black"/>
                </a:solidFill>
              </a:rPr>
              <a:t> n.66/03 (normale, massimo medio settimanale, straordinario), ma con incarichi e mansioni lavorative tali da impedire un corretto controllo sull’orario di lavoro e quindi, conseguentemente, sullo straordinario: è il caso </a:t>
            </a:r>
            <a:r>
              <a:rPr lang="it-IT" sz="1800" b="1" spc="-10" dirty="0">
                <a:solidFill>
                  <a:prstClr val="black"/>
                </a:solidFill>
              </a:rPr>
              <a:t>ad esempio </a:t>
            </a:r>
            <a:r>
              <a:rPr lang="it-IT" sz="1800" spc="-10" dirty="0">
                <a:solidFill>
                  <a:prstClr val="black"/>
                </a:solidFill>
              </a:rPr>
              <a:t>di dipendenti che svolgono presso terzi </a:t>
            </a:r>
            <a:r>
              <a:rPr lang="it-IT" sz="1800" b="1" spc="-10" dirty="0">
                <a:solidFill>
                  <a:prstClr val="black"/>
                </a:solidFill>
              </a:rPr>
              <a:t>attività di installazione e montaggio o assistenza tecnica </a:t>
            </a:r>
            <a:r>
              <a:rPr lang="it-IT" sz="1800" b="1" spc="-10" dirty="0" err="1">
                <a:solidFill>
                  <a:prstClr val="black"/>
                </a:solidFill>
              </a:rPr>
              <a:t>pre</a:t>
            </a:r>
            <a:r>
              <a:rPr lang="it-IT" sz="1800" b="1" spc="-10" dirty="0">
                <a:solidFill>
                  <a:prstClr val="black"/>
                </a:solidFill>
              </a:rPr>
              <a:t> e </a:t>
            </a:r>
            <a:r>
              <a:rPr lang="it-IT" sz="1800" b="1" spc="-10" dirty="0" smtClean="0">
                <a:solidFill>
                  <a:prstClr val="black"/>
                </a:solidFill>
              </a:rPr>
              <a:t>post-vendita.</a:t>
            </a:r>
            <a:endParaRPr lang="it-IT" sz="1800" b="1" spc="-10" dirty="0">
              <a:solidFill>
                <a:prstClr val="black"/>
              </a:solidFill>
            </a:endParaRPr>
          </a:p>
          <a:p>
            <a:pPr marL="118110" algn="just">
              <a:lnSpc>
                <a:spcPts val="1705"/>
              </a:lnSpc>
              <a:spcBef>
                <a:spcPts val="275"/>
              </a:spcBef>
              <a:spcAft>
                <a:spcPts val="0"/>
              </a:spcAft>
              <a:defRPr/>
            </a:pPr>
            <a:endParaRPr lang="it-IT" sz="2000" b="1" dirty="0">
              <a:solidFill>
                <a:sysClr val="windowText" lastClr="000000"/>
              </a:solidFill>
            </a:endParaRPr>
          </a:p>
        </p:txBody>
      </p:sp>
      <p:pic>
        <p:nvPicPr>
          <p:cNvPr id="8295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2C9421E-D0E6-449A-82BE-D0848A079600}" type="slidenum">
              <a:rPr lang="it-IT" smtClean="0">
                <a:solidFill>
                  <a:prstClr val="white">
                    <a:tint val="75000"/>
                  </a:prstClr>
                </a:solidFill>
              </a:rPr>
              <a:pPr>
                <a:defRPr/>
              </a:pPr>
              <a:t>62</a:t>
            </a:fld>
            <a:endParaRPr lang="it-IT">
              <a:solidFill>
                <a:prstClr val="white">
                  <a:tint val="75000"/>
                </a:prstClr>
              </a:solidFill>
            </a:endParaRPr>
          </a:p>
        </p:txBody>
      </p:sp>
      <p:pic>
        <p:nvPicPr>
          <p:cNvPr id="8397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49542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r>
              <a:rPr lang="it-IT" sz="2000" b="1" spc="-10" dirty="0" smtClean="0">
                <a:solidFill>
                  <a:prstClr val="black"/>
                </a:solidFill>
                <a:ea typeface="Calibri"/>
              </a:rPr>
              <a:t>Esempi di derogabilità in </a:t>
            </a:r>
            <a:r>
              <a:rPr lang="it-IT" sz="2000" b="1" spc="-10" dirty="0" err="1" smtClean="0">
                <a:solidFill>
                  <a:prstClr val="black"/>
                </a:solidFill>
                <a:ea typeface="Calibri"/>
              </a:rPr>
              <a:t>melius</a:t>
            </a:r>
            <a:r>
              <a:rPr lang="it-IT" sz="2000" b="1" spc="-10" dirty="0" smtClean="0">
                <a:solidFill>
                  <a:prstClr val="black"/>
                </a:solidFill>
                <a:ea typeface="Calibri"/>
              </a:rPr>
              <a:t> da parte del contratto collettivo da parte </a:t>
            </a:r>
          </a:p>
          <a:p>
            <a:pPr marL="118110">
              <a:lnSpc>
                <a:spcPts val="1705"/>
              </a:lnSpc>
              <a:spcBef>
                <a:spcPts val="275"/>
              </a:spcBef>
              <a:spcAft>
                <a:spcPts val="0"/>
              </a:spcAft>
              <a:defRPr/>
            </a:pPr>
            <a:r>
              <a:rPr lang="it-IT" sz="2000" b="1" spc="-10" dirty="0" smtClean="0">
                <a:solidFill>
                  <a:prstClr val="black"/>
                </a:solidFill>
                <a:ea typeface="Calibri"/>
              </a:rPr>
              <a:t>del contratto individuale</a:t>
            </a:r>
          </a:p>
          <a:p>
            <a:pPr marL="118110">
              <a:lnSpc>
                <a:spcPts val="1705"/>
              </a:lnSpc>
              <a:spcBef>
                <a:spcPts val="275"/>
              </a:spcBef>
              <a:spcAft>
                <a:spcPts val="0"/>
              </a:spcAft>
              <a:defRPr/>
            </a:pPr>
            <a:endParaRPr lang="it-IT" sz="2000" b="1" i="1" spc="-10" dirty="0">
              <a:solidFill>
                <a:prstClr val="black"/>
              </a:solidFill>
            </a:endParaRPr>
          </a:p>
          <a:p>
            <a:pPr marL="118110">
              <a:lnSpc>
                <a:spcPts val="1705"/>
              </a:lnSpc>
              <a:spcBef>
                <a:spcPts val="275"/>
              </a:spcBef>
              <a:spcAft>
                <a:spcPts val="0"/>
              </a:spcAft>
              <a:defRPr/>
            </a:pPr>
            <a:endParaRPr lang="it-IT" sz="2000" b="1" i="1" spc="-10" dirty="0" smtClean="0">
              <a:solidFill>
                <a:prstClr val="black"/>
              </a:solidFill>
            </a:endParaRPr>
          </a:p>
          <a:p>
            <a:pPr marL="575310" indent="-457200" algn="just">
              <a:lnSpc>
                <a:spcPts val="1705"/>
              </a:lnSpc>
              <a:spcBef>
                <a:spcPts val="275"/>
              </a:spcBef>
              <a:spcAft>
                <a:spcPts val="0"/>
              </a:spcAft>
              <a:buFont typeface="Arial" panose="020B0604020202020204" pitchFamily="34" charset="0"/>
              <a:buAutoNum type="arabicPeriod"/>
              <a:defRPr/>
            </a:pPr>
            <a:r>
              <a:rPr lang="it-IT" sz="2000" b="1" i="1" spc="-10" dirty="0" smtClean="0">
                <a:solidFill>
                  <a:prstClr val="black"/>
                </a:solidFill>
              </a:rPr>
              <a:t>Straordinario a forfait</a:t>
            </a:r>
          </a:p>
          <a:p>
            <a:pPr marL="575310" indent="-457200" algn="just">
              <a:lnSpc>
                <a:spcPts val="1705"/>
              </a:lnSpc>
              <a:spcBef>
                <a:spcPts val="275"/>
              </a:spcBef>
              <a:spcAft>
                <a:spcPts val="0"/>
              </a:spcAft>
              <a:buFont typeface="Arial" panose="020B0604020202020204" pitchFamily="34" charset="0"/>
              <a:buAutoNum type="arabicPeriod"/>
              <a:defRPr/>
            </a:pPr>
            <a:endParaRPr lang="it-IT" sz="2000" b="1" i="1" spc="-10" dirty="0">
              <a:solidFill>
                <a:prstClr val="black"/>
              </a:solidFill>
            </a:endParaRPr>
          </a:p>
          <a:p>
            <a:pPr marL="118110" algn="just">
              <a:lnSpc>
                <a:spcPts val="1705"/>
              </a:lnSpc>
              <a:spcBef>
                <a:spcPts val="275"/>
              </a:spcBef>
              <a:spcAft>
                <a:spcPts val="0"/>
              </a:spcAft>
              <a:defRPr/>
            </a:pPr>
            <a:r>
              <a:rPr lang="it-IT" sz="2400" i="1" spc="-10" dirty="0">
                <a:solidFill>
                  <a:prstClr val="black"/>
                </a:solidFill>
              </a:rPr>
              <a:t>Qualora l'azienda riconoscesse il compenso forfetizzato dello straordinario a un lavoratore, soggetto alla disciplina dell'orario normale di lavoro, la cui prestazione fosse misurabile, è tenuta comunque ad integrare l'eventuale differenza, ove l'importo in questione risultasse inferiore al compenso spettante per il lavoro straordinario effettivamente prestato, calcolato con i criteri normali.                                               </a:t>
            </a:r>
          </a:p>
          <a:p>
            <a:pPr marL="118110" algn="just">
              <a:lnSpc>
                <a:spcPts val="1705"/>
              </a:lnSpc>
              <a:spcBef>
                <a:spcPts val="275"/>
              </a:spcBef>
              <a:spcAft>
                <a:spcPts val="0"/>
              </a:spcAft>
              <a:defRPr/>
            </a:pPr>
            <a:endParaRPr lang="it-IT" sz="2400" i="1" spc="-10" dirty="0">
              <a:solidFill>
                <a:prstClr val="black"/>
              </a:solidFill>
            </a:endParaRPr>
          </a:p>
          <a:p>
            <a:pPr marL="118110" algn="just">
              <a:lnSpc>
                <a:spcPts val="1705"/>
              </a:lnSpc>
              <a:spcBef>
                <a:spcPts val="275"/>
              </a:spcBef>
              <a:spcAft>
                <a:spcPts val="0"/>
              </a:spcAft>
              <a:defRPr/>
            </a:pPr>
            <a:r>
              <a:rPr lang="it-IT" sz="2400" i="1" spc="-10" dirty="0">
                <a:solidFill>
                  <a:prstClr val="black"/>
                </a:solidFill>
              </a:rPr>
              <a:t>Viceversa, non è possibile recuperare parte del forfait nel caso in cui le prestazioni di lavoro straordinarie fossero inferiori all'ammontare utilizzato per determinare il forfait.</a:t>
            </a:r>
          </a:p>
          <a:p>
            <a:pPr marL="118110" algn="just">
              <a:lnSpc>
                <a:spcPts val="1705"/>
              </a:lnSpc>
              <a:spcBef>
                <a:spcPts val="275"/>
              </a:spcBef>
              <a:spcAft>
                <a:spcPts val="0"/>
              </a:spcAft>
              <a:defRPr/>
            </a:pPr>
            <a:endParaRPr lang="it-IT" sz="2000" b="1" dirty="0">
              <a:solidFill>
                <a:sysClr val="windowText" lastClr="000000"/>
              </a:solidFill>
            </a:endParaRPr>
          </a:p>
        </p:txBody>
      </p:sp>
      <p:pic>
        <p:nvPicPr>
          <p:cNvPr id="8397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F5305F0-B00B-4DF4-B098-7F86D42F74D9}" type="slidenum">
              <a:rPr lang="it-IT" smtClean="0">
                <a:solidFill>
                  <a:prstClr val="white">
                    <a:tint val="75000"/>
                  </a:prstClr>
                </a:solidFill>
              </a:rPr>
              <a:pPr>
                <a:defRPr/>
              </a:pPr>
              <a:t>63</a:t>
            </a:fld>
            <a:endParaRPr lang="it-IT">
              <a:solidFill>
                <a:prstClr val="white">
                  <a:tint val="75000"/>
                </a:prstClr>
              </a:solidFill>
            </a:endParaRPr>
          </a:p>
        </p:txBody>
      </p:sp>
      <p:pic>
        <p:nvPicPr>
          <p:cNvPr id="8499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49542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r>
              <a:rPr lang="it-IT" sz="2000" b="1" spc="-10" dirty="0" smtClean="0">
                <a:solidFill>
                  <a:prstClr val="black"/>
                </a:solidFill>
                <a:ea typeface="Calibri"/>
              </a:rPr>
              <a:t>Esempi di derogabilità in </a:t>
            </a:r>
            <a:r>
              <a:rPr lang="it-IT" sz="2000" b="1" spc="-10" dirty="0" err="1" smtClean="0">
                <a:solidFill>
                  <a:prstClr val="black"/>
                </a:solidFill>
                <a:ea typeface="Calibri"/>
              </a:rPr>
              <a:t>melius</a:t>
            </a:r>
            <a:r>
              <a:rPr lang="it-IT" sz="2000" b="1" spc="-10" dirty="0" smtClean="0">
                <a:solidFill>
                  <a:prstClr val="black"/>
                </a:solidFill>
                <a:ea typeface="Calibri"/>
              </a:rPr>
              <a:t> da parte del contratto collettivo da parte </a:t>
            </a:r>
          </a:p>
          <a:p>
            <a:pPr marL="118110">
              <a:lnSpc>
                <a:spcPts val="1705"/>
              </a:lnSpc>
              <a:spcBef>
                <a:spcPts val="275"/>
              </a:spcBef>
              <a:spcAft>
                <a:spcPts val="0"/>
              </a:spcAft>
              <a:defRPr/>
            </a:pPr>
            <a:r>
              <a:rPr lang="it-IT" sz="2000" b="1" spc="-10" dirty="0" smtClean="0">
                <a:solidFill>
                  <a:prstClr val="black"/>
                </a:solidFill>
                <a:ea typeface="Calibri"/>
              </a:rPr>
              <a:t>del contratto individuale</a:t>
            </a:r>
          </a:p>
          <a:p>
            <a:pPr marL="118110">
              <a:lnSpc>
                <a:spcPts val="1705"/>
              </a:lnSpc>
              <a:spcBef>
                <a:spcPts val="275"/>
              </a:spcBef>
              <a:spcAft>
                <a:spcPts val="0"/>
              </a:spcAft>
              <a:defRPr/>
            </a:pPr>
            <a:endParaRPr lang="it-IT" sz="2000" b="1" i="1" spc="-10" dirty="0">
              <a:solidFill>
                <a:prstClr val="black"/>
              </a:solidFill>
            </a:endParaRPr>
          </a:p>
          <a:p>
            <a:pPr marL="118110">
              <a:lnSpc>
                <a:spcPts val="1705"/>
              </a:lnSpc>
              <a:spcBef>
                <a:spcPts val="275"/>
              </a:spcBef>
              <a:spcAft>
                <a:spcPts val="0"/>
              </a:spcAft>
              <a:defRPr/>
            </a:pPr>
            <a:endParaRPr lang="it-IT" sz="2000" b="1" i="1" spc="-10" dirty="0" smtClean="0">
              <a:solidFill>
                <a:prstClr val="black"/>
              </a:solidFill>
            </a:endParaRPr>
          </a:p>
          <a:p>
            <a:pPr marL="575310" indent="-457200" algn="just">
              <a:lnSpc>
                <a:spcPts val="1705"/>
              </a:lnSpc>
              <a:spcBef>
                <a:spcPts val="275"/>
              </a:spcBef>
              <a:spcAft>
                <a:spcPts val="0"/>
              </a:spcAft>
              <a:buFont typeface="Arial" panose="020B0604020202020204" pitchFamily="34" charset="0"/>
              <a:buAutoNum type="arabicPeriod"/>
              <a:defRPr/>
            </a:pPr>
            <a:r>
              <a:rPr lang="it-IT" sz="2000" b="1" i="1" spc="-10" dirty="0" smtClean="0">
                <a:solidFill>
                  <a:prstClr val="black"/>
                </a:solidFill>
              </a:rPr>
              <a:t>Straordinario a forfait</a:t>
            </a:r>
          </a:p>
          <a:p>
            <a:pPr marL="575310" indent="-457200" algn="just">
              <a:lnSpc>
                <a:spcPts val="1705"/>
              </a:lnSpc>
              <a:spcBef>
                <a:spcPts val="275"/>
              </a:spcBef>
              <a:spcAft>
                <a:spcPts val="0"/>
              </a:spcAft>
              <a:buFont typeface="Arial" panose="020B0604020202020204" pitchFamily="34" charset="0"/>
              <a:buAutoNum type="arabicPeriod"/>
              <a:defRPr/>
            </a:pPr>
            <a:endParaRPr lang="it-IT" sz="2000" b="1" i="1" spc="-10" dirty="0">
              <a:solidFill>
                <a:prstClr val="black"/>
              </a:solidFill>
            </a:endParaRPr>
          </a:p>
          <a:p>
            <a:pPr marL="118110" algn="just">
              <a:lnSpc>
                <a:spcPts val="1705"/>
              </a:lnSpc>
              <a:spcBef>
                <a:spcPts val="275"/>
              </a:spcBef>
              <a:spcAft>
                <a:spcPts val="0"/>
              </a:spcAft>
              <a:defRPr/>
            </a:pPr>
            <a:r>
              <a:rPr lang="it-IT" sz="1800" b="1" spc="-10" dirty="0" err="1" smtClean="0">
                <a:solidFill>
                  <a:prstClr val="black"/>
                </a:solidFill>
              </a:rPr>
              <a:t>Cass</a:t>
            </a:r>
            <a:r>
              <a:rPr lang="it-IT" sz="1800" b="1" spc="-10" dirty="0" smtClean="0">
                <a:solidFill>
                  <a:prstClr val="black"/>
                </a:solidFill>
              </a:rPr>
              <a:t>. 28 aprile 1983, n. 2934; </a:t>
            </a:r>
            <a:r>
              <a:rPr lang="it-IT" sz="1800" b="1" spc="-10" dirty="0" err="1" smtClean="0">
                <a:solidFill>
                  <a:prstClr val="black"/>
                </a:solidFill>
              </a:rPr>
              <a:t>Cass</a:t>
            </a:r>
            <a:r>
              <a:rPr lang="it-IT" sz="1800" b="1" spc="-10" dirty="0" smtClean="0">
                <a:solidFill>
                  <a:prstClr val="black"/>
                </a:solidFill>
              </a:rPr>
              <a:t>. 24 giugno 1986, n. 4209</a:t>
            </a:r>
          </a:p>
          <a:p>
            <a:pPr marL="118110" algn="just">
              <a:lnSpc>
                <a:spcPts val="1705"/>
              </a:lnSpc>
              <a:spcBef>
                <a:spcPts val="275"/>
              </a:spcBef>
              <a:spcAft>
                <a:spcPts val="0"/>
              </a:spcAft>
              <a:defRPr/>
            </a:pPr>
            <a:endParaRPr lang="it-IT" sz="1800" b="1" spc="-10" dirty="0">
              <a:solidFill>
                <a:prstClr val="black"/>
              </a:solidFill>
            </a:endParaRPr>
          </a:p>
          <a:p>
            <a:pPr marL="118110" algn="just">
              <a:lnSpc>
                <a:spcPts val="1705"/>
              </a:lnSpc>
              <a:spcBef>
                <a:spcPts val="275"/>
              </a:spcBef>
              <a:spcAft>
                <a:spcPts val="0"/>
              </a:spcAft>
              <a:defRPr/>
            </a:pPr>
            <a:r>
              <a:rPr lang="it-IT" sz="1800" spc="-10" dirty="0" smtClean="0">
                <a:solidFill>
                  <a:prstClr val="black"/>
                </a:solidFill>
              </a:rPr>
              <a:t>La </a:t>
            </a:r>
            <a:r>
              <a:rPr lang="it-IT" sz="1800" spc="-10" dirty="0">
                <a:solidFill>
                  <a:prstClr val="black"/>
                </a:solidFill>
              </a:rPr>
              <a:t>Corte ha confermato il proprio orientamento </a:t>
            </a:r>
            <a:r>
              <a:rPr lang="it-IT" sz="1800" spc="-10" dirty="0" smtClean="0">
                <a:solidFill>
                  <a:prstClr val="black"/>
                </a:solidFill>
              </a:rPr>
              <a:t> stabilendo </a:t>
            </a:r>
            <a:r>
              <a:rPr lang="it-IT" sz="1800" spc="-10" dirty="0">
                <a:solidFill>
                  <a:prstClr val="black"/>
                </a:solidFill>
              </a:rPr>
              <a:t>che è illecita (e quindi nulla) la clausola che stabilisce che il lavoro straordinario possa essere retribuito in una determinata entità massima, indipendentemente dall'eventuale prestazione in misura maggiore. </a:t>
            </a:r>
            <a:endParaRPr lang="it-IT" sz="1800" spc="-10" dirty="0" smtClean="0">
              <a:solidFill>
                <a:prstClr val="black"/>
              </a:solidFill>
            </a:endParaRPr>
          </a:p>
          <a:p>
            <a:pPr marL="118110" algn="just">
              <a:lnSpc>
                <a:spcPts val="1705"/>
              </a:lnSpc>
              <a:spcBef>
                <a:spcPts val="275"/>
              </a:spcBef>
              <a:spcAft>
                <a:spcPts val="0"/>
              </a:spcAft>
              <a:defRPr/>
            </a:pPr>
            <a:endParaRPr lang="it-IT" sz="1800" spc="-10" dirty="0">
              <a:solidFill>
                <a:prstClr val="black"/>
              </a:solidFill>
            </a:endParaRPr>
          </a:p>
          <a:p>
            <a:pPr marL="118110" algn="just">
              <a:lnSpc>
                <a:spcPts val="1705"/>
              </a:lnSpc>
              <a:spcBef>
                <a:spcPts val="275"/>
              </a:spcBef>
              <a:spcAft>
                <a:spcPts val="0"/>
              </a:spcAft>
              <a:defRPr/>
            </a:pPr>
            <a:r>
              <a:rPr lang="it-IT" sz="1800" spc="-10" dirty="0">
                <a:solidFill>
                  <a:prstClr val="black"/>
                </a:solidFill>
              </a:rPr>
              <a:t>Quindi il giudice, ove accerti che il lavoratore ha effettuato un numero di ore di lavoro straordinario superiore alla pattuita forfetizzazione, deve riconoscergli per l'eccedenza il compenso maggiorato per lavoro straordinario. </a:t>
            </a:r>
          </a:p>
          <a:p>
            <a:pPr marL="118110" algn="just">
              <a:lnSpc>
                <a:spcPts val="1705"/>
              </a:lnSpc>
              <a:spcBef>
                <a:spcPts val="275"/>
              </a:spcBef>
              <a:spcAft>
                <a:spcPts val="0"/>
              </a:spcAft>
              <a:defRPr/>
            </a:pPr>
            <a:endParaRPr lang="it-IT" sz="1800" spc="-10" dirty="0">
              <a:solidFill>
                <a:prstClr val="black"/>
              </a:solidFill>
            </a:endParaRPr>
          </a:p>
          <a:p>
            <a:pPr marL="118110" algn="just">
              <a:lnSpc>
                <a:spcPts val="1705"/>
              </a:lnSpc>
              <a:spcBef>
                <a:spcPts val="275"/>
              </a:spcBef>
              <a:spcAft>
                <a:spcPts val="0"/>
              </a:spcAft>
              <a:defRPr/>
            </a:pPr>
            <a:endParaRPr lang="it-IT" sz="1800" spc="-10" dirty="0">
              <a:solidFill>
                <a:prstClr val="black"/>
              </a:solidFill>
            </a:endParaRPr>
          </a:p>
          <a:p>
            <a:pPr marL="118110" algn="just">
              <a:lnSpc>
                <a:spcPts val="1705"/>
              </a:lnSpc>
              <a:spcBef>
                <a:spcPts val="275"/>
              </a:spcBef>
              <a:spcAft>
                <a:spcPts val="0"/>
              </a:spcAft>
              <a:defRPr/>
            </a:pPr>
            <a:endParaRPr lang="it-IT" sz="2000" b="1" dirty="0">
              <a:solidFill>
                <a:sysClr val="windowText" lastClr="000000"/>
              </a:solidFill>
            </a:endParaRPr>
          </a:p>
        </p:txBody>
      </p:sp>
      <p:pic>
        <p:nvPicPr>
          <p:cNvPr id="8499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D34B84D8-9CD1-4A93-92C1-5CC02E65C708}" type="slidenum">
              <a:rPr lang="it-IT" smtClean="0">
                <a:solidFill>
                  <a:prstClr val="white">
                    <a:tint val="75000"/>
                  </a:prstClr>
                </a:solidFill>
              </a:rPr>
              <a:pPr>
                <a:defRPr/>
              </a:pPr>
              <a:t>64</a:t>
            </a:fld>
            <a:endParaRPr lang="it-IT">
              <a:solidFill>
                <a:prstClr val="white">
                  <a:tint val="75000"/>
                </a:prstClr>
              </a:solidFill>
            </a:endParaRPr>
          </a:p>
        </p:txBody>
      </p:sp>
      <p:pic>
        <p:nvPicPr>
          <p:cNvPr id="8602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49542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r>
              <a:rPr lang="it-IT" sz="2000" b="1" spc="-10" dirty="0" smtClean="0">
                <a:solidFill>
                  <a:prstClr val="black"/>
                </a:solidFill>
                <a:ea typeface="Calibri"/>
              </a:rPr>
              <a:t>Esempi di derogabilità in </a:t>
            </a:r>
            <a:r>
              <a:rPr lang="it-IT" sz="2000" b="1" spc="-10" dirty="0" err="1" smtClean="0">
                <a:solidFill>
                  <a:prstClr val="black"/>
                </a:solidFill>
                <a:ea typeface="Calibri"/>
              </a:rPr>
              <a:t>melius</a:t>
            </a:r>
            <a:r>
              <a:rPr lang="it-IT" sz="2000" b="1" spc="-10" dirty="0" smtClean="0">
                <a:solidFill>
                  <a:prstClr val="black"/>
                </a:solidFill>
                <a:ea typeface="Calibri"/>
              </a:rPr>
              <a:t> da parte del contratto collettivo da parte </a:t>
            </a:r>
          </a:p>
          <a:p>
            <a:pPr marL="118110">
              <a:lnSpc>
                <a:spcPts val="1705"/>
              </a:lnSpc>
              <a:spcBef>
                <a:spcPts val="275"/>
              </a:spcBef>
              <a:spcAft>
                <a:spcPts val="0"/>
              </a:spcAft>
              <a:defRPr/>
            </a:pPr>
            <a:r>
              <a:rPr lang="it-IT" sz="2000" b="1" spc="-10" dirty="0" smtClean="0">
                <a:solidFill>
                  <a:prstClr val="black"/>
                </a:solidFill>
                <a:ea typeface="Calibri"/>
              </a:rPr>
              <a:t>del contratto individuale</a:t>
            </a:r>
          </a:p>
          <a:p>
            <a:pPr marL="118110">
              <a:lnSpc>
                <a:spcPts val="1705"/>
              </a:lnSpc>
              <a:spcBef>
                <a:spcPts val="275"/>
              </a:spcBef>
              <a:spcAft>
                <a:spcPts val="0"/>
              </a:spcAft>
              <a:defRPr/>
            </a:pPr>
            <a:endParaRPr lang="it-IT" sz="2000" b="1" i="1" spc="-10" dirty="0">
              <a:solidFill>
                <a:prstClr val="black"/>
              </a:solidFill>
            </a:endParaRPr>
          </a:p>
          <a:p>
            <a:pPr marL="118110">
              <a:lnSpc>
                <a:spcPts val="1705"/>
              </a:lnSpc>
              <a:spcBef>
                <a:spcPts val="275"/>
              </a:spcBef>
              <a:spcAft>
                <a:spcPts val="0"/>
              </a:spcAft>
              <a:defRPr/>
            </a:pPr>
            <a:endParaRPr lang="it-IT" sz="2000" b="1" i="1" spc="-10" dirty="0" smtClean="0">
              <a:solidFill>
                <a:prstClr val="black"/>
              </a:solidFill>
            </a:endParaRPr>
          </a:p>
          <a:p>
            <a:pPr marL="575310" indent="-457200" algn="just">
              <a:lnSpc>
                <a:spcPts val="1705"/>
              </a:lnSpc>
              <a:spcBef>
                <a:spcPts val="275"/>
              </a:spcBef>
              <a:spcAft>
                <a:spcPts val="0"/>
              </a:spcAft>
              <a:buFont typeface="Arial" panose="020B0604020202020204" pitchFamily="34" charset="0"/>
              <a:buAutoNum type="arabicPeriod"/>
              <a:defRPr/>
            </a:pPr>
            <a:r>
              <a:rPr lang="it-IT" sz="2000" b="1" i="1" spc="-10" dirty="0" smtClean="0">
                <a:solidFill>
                  <a:prstClr val="black"/>
                </a:solidFill>
              </a:rPr>
              <a:t>Straordinario a forfait</a:t>
            </a:r>
          </a:p>
          <a:p>
            <a:pPr marL="575310" indent="-457200" algn="just">
              <a:lnSpc>
                <a:spcPts val="1705"/>
              </a:lnSpc>
              <a:spcBef>
                <a:spcPts val="275"/>
              </a:spcBef>
              <a:spcAft>
                <a:spcPts val="0"/>
              </a:spcAft>
              <a:buFont typeface="Arial" panose="020B0604020202020204" pitchFamily="34" charset="0"/>
              <a:buAutoNum type="arabicPeriod"/>
              <a:defRPr/>
            </a:pPr>
            <a:endParaRPr lang="it-IT" sz="2000" b="1" i="1" spc="-10" dirty="0">
              <a:solidFill>
                <a:prstClr val="black"/>
              </a:solidFill>
            </a:endParaRPr>
          </a:p>
          <a:p>
            <a:pPr marL="118110" algn="just">
              <a:lnSpc>
                <a:spcPts val="1705"/>
              </a:lnSpc>
              <a:spcBef>
                <a:spcPts val="275"/>
              </a:spcBef>
              <a:spcAft>
                <a:spcPts val="0"/>
              </a:spcAft>
              <a:defRPr/>
            </a:pPr>
            <a:r>
              <a:rPr lang="it-IT" sz="1800" b="1" spc="-10" dirty="0" smtClean="0">
                <a:solidFill>
                  <a:prstClr val="black"/>
                </a:solidFill>
              </a:rPr>
              <a:t> </a:t>
            </a:r>
            <a:endParaRPr lang="it-IT" sz="1800" spc="-10" dirty="0">
              <a:solidFill>
                <a:prstClr val="black"/>
              </a:solidFill>
            </a:endParaRPr>
          </a:p>
          <a:p>
            <a:pPr marL="118110" algn="just">
              <a:lnSpc>
                <a:spcPts val="1705"/>
              </a:lnSpc>
              <a:spcBef>
                <a:spcPts val="275"/>
              </a:spcBef>
              <a:spcAft>
                <a:spcPts val="0"/>
              </a:spcAft>
              <a:defRPr/>
            </a:pPr>
            <a:endParaRPr lang="it-IT" sz="2000" b="1" dirty="0">
              <a:solidFill>
                <a:sysClr val="windowText" lastClr="000000"/>
              </a:solidFill>
            </a:endParaRPr>
          </a:p>
        </p:txBody>
      </p:sp>
      <p:sp>
        <p:nvSpPr>
          <p:cNvPr id="2" name="Rettangolo arrotondato 1"/>
          <p:cNvSpPr/>
          <p:nvPr/>
        </p:nvSpPr>
        <p:spPr>
          <a:xfrm>
            <a:off x="985838" y="3500438"/>
            <a:ext cx="7186612" cy="20891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Nel momento in cui la prestazione “effettiva” superi la forfetizzazione concordata tra le parti, a parere della Corte di Cassazione, non è consentita alcuna rinuncia preventiva al compenso per il lavoro concretamente svolto oltre il limite prestabilito; ciò costituirebbe infatti </a:t>
            </a:r>
            <a:r>
              <a:rPr lang="it-IT" b="1" dirty="0">
                <a:solidFill>
                  <a:schemeClr val="bg1"/>
                </a:solidFill>
              </a:rPr>
              <a:t>una violazione dell'art.36 della Costituzione, </a:t>
            </a:r>
            <a:r>
              <a:rPr lang="it-IT" dirty="0">
                <a:solidFill>
                  <a:schemeClr val="bg1"/>
                </a:solidFill>
              </a:rPr>
              <a:t>per il quale </a:t>
            </a:r>
            <a:r>
              <a:rPr lang="it-IT" i="1" dirty="0">
                <a:solidFill>
                  <a:schemeClr val="bg1"/>
                </a:solidFill>
              </a:rPr>
              <a:t>"il lavoratore ha diritto a una retribuzione proporzionata alla quantità e qualità del suo lavoro...". </a:t>
            </a:r>
          </a:p>
        </p:txBody>
      </p:sp>
      <p:pic>
        <p:nvPicPr>
          <p:cNvPr id="86023"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E952F89-492A-4346-A2B0-DDE07984389D}" type="slidenum">
              <a:rPr lang="it-IT" smtClean="0">
                <a:solidFill>
                  <a:prstClr val="white">
                    <a:tint val="75000"/>
                  </a:prstClr>
                </a:solidFill>
              </a:rPr>
              <a:pPr>
                <a:defRPr/>
              </a:pPr>
              <a:t>65</a:t>
            </a:fld>
            <a:endParaRPr lang="it-IT">
              <a:solidFill>
                <a:prstClr val="white">
                  <a:tint val="75000"/>
                </a:prstClr>
              </a:solidFill>
            </a:endParaRPr>
          </a:p>
        </p:txBody>
      </p:sp>
      <p:pic>
        <p:nvPicPr>
          <p:cNvPr id="8704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49542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b="1" spc="-10" dirty="0" smtClean="0">
              <a:solidFill>
                <a:prstClr val="black"/>
              </a:solidFill>
              <a:ea typeface="Calibri"/>
            </a:endParaRPr>
          </a:p>
          <a:p>
            <a:pPr marL="118110">
              <a:lnSpc>
                <a:spcPts val="1705"/>
              </a:lnSpc>
              <a:spcBef>
                <a:spcPts val="275"/>
              </a:spcBef>
              <a:spcAft>
                <a:spcPts val="0"/>
              </a:spcAft>
              <a:defRPr/>
            </a:pPr>
            <a:r>
              <a:rPr lang="it-IT" sz="2000" b="1" i="1" spc="-10" dirty="0" smtClean="0">
                <a:solidFill>
                  <a:prstClr val="black"/>
                </a:solidFill>
              </a:rPr>
              <a:t>Inquadramento del lavoratore e patto di prova nel contratto individuale</a:t>
            </a:r>
          </a:p>
          <a:p>
            <a:pPr marL="118110">
              <a:lnSpc>
                <a:spcPts val="1705"/>
              </a:lnSpc>
              <a:spcBef>
                <a:spcPts val="275"/>
              </a:spcBef>
              <a:spcAft>
                <a:spcPts val="0"/>
              </a:spcAft>
              <a:defRPr/>
            </a:pPr>
            <a:endParaRPr lang="it-IT" sz="2000" b="1" i="1" spc="-10" dirty="0">
              <a:solidFill>
                <a:prstClr val="black"/>
              </a:solidFill>
            </a:endParaRPr>
          </a:p>
          <a:p>
            <a:pPr marL="118110">
              <a:lnSpc>
                <a:spcPts val="1705"/>
              </a:lnSpc>
              <a:spcBef>
                <a:spcPts val="275"/>
              </a:spcBef>
              <a:spcAft>
                <a:spcPts val="0"/>
              </a:spcAft>
              <a:defRPr/>
            </a:pPr>
            <a:endParaRPr lang="it-IT" sz="1800" spc="-10" dirty="0">
              <a:solidFill>
                <a:prstClr val="black"/>
              </a:solidFill>
            </a:endParaRPr>
          </a:p>
          <a:p>
            <a:pPr marL="118110" algn="just">
              <a:lnSpc>
                <a:spcPts val="1705"/>
              </a:lnSpc>
              <a:spcBef>
                <a:spcPts val="275"/>
              </a:spcBef>
              <a:spcAft>
                <a:spcPts val="0"/>
              </a:spcAft>
              <a:defRPr/>
            </a:pPr>
            <a:endParaRPr lang="it-IT" sz="1800" spc="-10" dirty="0">
              <a:solidFill>
                <a:prstClr val="black"/>
              </a:solidFill>
            </a:endParaRPr>
          </a:p>
          <a:p>
            <a:pPr marL="118110" algn="just">
              <a:lnSpc>
                <a:spcPts val="1705"/>
              </a:lnSpc>
              <a:spcBef>
                <a:spcPts val="275"/>
              </a:spcBef>
              <a:spcAft>
                <a:spcPts val="0"/>
              </a:spcAft>
              <a:defRPr/>
            </a:pPr>
            <a:endParaRPr lang="it-IT" sz="2000" b="1" dirty="0">
              <a:solidFill>
                <a:sysClr val="windowText" lastClr="000000"/>
              </a:solidFill>
            </a:endParaRPr>
          </a:p>
        </p:txBody>
      </p:sp>
      <p:sp>
        <p:nvSpPr>
          <p:cNvPr id="87046" name="AutoShape 10">
            <a:hlinkClick r:id="rId4" action="ppaction://hlinksldjump" highlightClick="1"/>
          </p:cNvPr>
          <p:cNvSpPr>
            <a:spLocks noChangeArrowheads="1"/>
          </p:cNvSpPr>
          <p:nvPr/>
        </p:nvSpPr>
        <p:spPr bwMode="auto">
          <a:xfrm>
            <a:off x="727075" y="2276475"/>
            <a:ext cx="7416800" cy="4581525"/>
          </a:xfrm>
          <a:prstGeom prst="actionButtonBlank">
            <a:avLst/>
          </a:prstGeom>
          <a:noFill/>
          <a:ln w="9525">
            <a:noFill/>
            <a:miter lim="800000"/>
            <a:headEnd/>
            <a:tailEnd/>
          </a:ln>
        </p:spPr>
        <p:txBody>
          <a:bodyPr wrap="none" anchor="ctr"/>
          <a:lstStyle/>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r>
              <a:rPr lang="it-IT" altLang="it-IT" sz="2400" b="1">
                <a:solidFill>
                  <a:srgbClr val="000000"/>
                </a:solidFill>
                <a:latin typeface="Calibri" pitchFamily="34" charset="0"/>
              </a:rPr>
              <a:t>LE TAPPE PER IL CORRETTO INQUADRAMENTO</a:t>
            </a: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r>
              <a:rPr lang="it-IT" altLang="it-IT" sz="2400">
                <a:solidFill>
                  <a:srgbClr val="000000"/>
                </a:solidFill>
                <a:latin typeface="Calibri" pitchFamily="34" charset="0"/>
              </a:rPr>
              <a:t> </a:t>
            </a:r>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a:p>
            <a:pPr algn="ctr" eaLnBrk="0" hangingPunct="0"/>
            <a:endParaRPr lang="it-IT" altLang="it-IT" sz="2400" b="1">
              <a:solidFill>
                <a:srgbClr val="000000"/>
              </a:solidFill>
              <a:latin typeface="Calibri" pitchFamily="34" charset="0"/>
            </a:endParaRPr>
          </a:p>
        </p:txBody>
      </p:sp>
      <p:sp>
        <p:nvSpPr>
          <p:cNvPr id="9" name="Rectangle 11"/>
          <p:cNvSpPr>
            <a:spLocks noChangeArrowheads="1"/>
          </p:cNvSpPr>
          <p:nvPr/>
        </p:nvSpPr>
        <p:spPr bwMode="auto">
          <a:xfrm>
            <a:off x="655638" y="2852738"/>
            <a:ext cx="4391025" cy="836612"/>
          </a:xfrm>
          <a:prstGeom prst="rect">
            <a:avLst/>
          </a:prstGeom>
          <a:solidFill>
            <a:srgbClr val="CCFF99">
              <a:alpha val="63921"/>
            </a:srgbClr>
          </a:solidFill>
          <a:ln w="2540" algn="ctr">
            <a:solidFill>
              <a:sysClr val="windowText" lastClr="000000"/>
            </a:solidFill>
            <a:miter lim="800000"/>
            <a:headEnd/>
            <a:tailEnd/>
          </a:ln>
        </p:spPr>
        <p:txBody>
          <a:bodyPr wrap="none" anchor="ctr"/>
          <a:lstStyle/>
          <a:p>
            <a:pPr algn="ctr" eaLnBrk="0" fontAlgn="auto" hangingPunct="0">
              <a:spcBef>
                <a:spcPts val="0"/>
              </a:spcBef>
              <a:spcAft>
                <a:spcPts val="0"/>
              </a:spcAft>
              <a:defRPr/>
            </a:pPr>
            <a:r>
              <a:rPr lang="it-IT" sz="2400" kern="0" dirty="0">
                <a:solidFill>
                  <a:prstClr val="black"/>
                </a:solidFill>
                <a:latin typeface="Calibri" pitchFamily="34" charset="0"/>
                <a:cs typeface="Arial" charset="0"/>
              </a:rPr>
              <a:t>DETERMINAZIONE ATTIVIT</a:t>
            </a:r>
            <a:r>
              <a:rPr lang="en-US" sz="2400" kern="0" dirty="0">
                <a:solidFill>
                  <a:prstClr val="black"/>
                </a:solidFill>
                <a:latin typeface="Calibri" pitchFamily="34" charset="0"/>
                <a:cs typeface="Arial" charset="0"/>
              </a:rPr>
              <a:t>À </a:t>
            </a:r>
          </a:p>
          <a:p>
            <a:pPr algn="ctr" eaLnBrk="0" fontAlgn="auto" hangingPunct="0">
              <a:spcBef>
                <a:spcPts val="0"/>
              </a:spcBef>
              <a:spcAft>
                <a:spcPts val="0"/>
              </a:spcAft>
              <a:defRPr/>
            </a:pPr>
            <a:r>
              <a:rPr lang="en-US" sz="2400" kern="0" dirty="0">
                <a:solidFill>
                  <a:prstClr val="black"/>
                </a:solidFill>
                <a:latin typeface="Calibri" pitchFamily="34" charset="0"/>
                <a:cs typeface="Arial" charset="0"/>
              </a:rPr>
              <a:t>REALMENTE SVOLTA</a:t>
            </a:r>
          </a:p>
        </p:txBody>
      </p:sp>
      <p:sp>
        <p:nvSpPr>
          <p:cNvPr id="10" name="Rectangle 12"/>
          <p:cNvSpPr>
            <a:spLocks noChangeArrowheads="1"/>
          </p:cNvSpPr>
          <p:nvPr/>
        </p:nvSpPr>
        <p:spPr bwMode="auto">
          <a:xfrm>
            <a:off x="3032125" y="3978275"/>
            <a:ext cx="5975350" cy="674688"/>
          </a:xfrm>
          <a:prstGeom prst="rect">
            <a:avLst/>
          </a:prstGeom>
          <a:solidFill>
            <a:srgbClr val="CCFFCC">
              <a:alpha val="63921"/>
            </a:srgbClr>
          </a:solidFill>
          <a:ln w="2540" algn="ctr">
            <a:solidFill>
              <a:sysClr val="windowText" lastClr="000000"/>
            </a:solidFill>
            <a:miter lim="800000"/>
            <a:headEnd/>
            <a:tailEnd/>
          </a:ln>
        </p:spPr>
        <p:txBody>
          <a:bodyPr wrap="none" anchor="ctr"/>
          <a:lstStyle/>
          <a:p>
            <a:pPr algn="ctr" eaLnBrk="0" fontAlgn="auto" hangingPunct="0">
              <a:spcBef>
                <a:spcPts val="0"/>
              </a:spcBef>
              <a:spcAft>
                <a:spcPts val="0"/>
              </a:spcAft>
              <a:defRPr/>
            </a:pPr>
            <a:r>
              <a:rPr lang="it-IT" sz="2400" kern="0" dirty="0">
                <a:solidFill>
                  <a:prstClr val="black"/>
                </a:solidFill>
                <a:latin typeface="Calibri" pitchFamily="34" charset="0"/>
                <a:cs typeface="Arial" charset="0"/>
              </a:rPr>
              <a:t>INDIVIDUAZIONE CATEGORIE</a:t>
            </a:r>
          </a:p>
          <a:p>
            <a:pPr algn="ctr" eaLnBrk="0" fontAlgn="auto" hangingPunct="0">
              <a:spcBef>
                <a:spcPts val="0"/>
              </a:spcBef>
              <a:spcAft>
                <a:spcPts val="0"/>
              </a:spcAft>
              <a:defRPr/>
            </a:pPr>
            <a:r>
              <a:rPr lang="it-IT" sz="2400" kern="0" dirty="0">
                <a:solidFill>
                  <a:prstClr val="black"/>
                </a:solidFill>
                <a:latin typeface="Calibri" pitchFamily="34" charset="0"/>
                <a:cs typeface="Arial" charset="0"/>
              </a:rPr>
              <a:t>E LIVELLI DEL CCNL APPLICABILE</a:t>
            </a:r>
          </a:p>
        </p:txBody>
      </p:sp>
      <p:sp>
        <p:nvSpPr>
          <p:cNvPr id="11" name="AutoShape 13"/>
          <p:cNvSpPr>
            <a:spLocks noChangeArrowheads="1"/>
          </p:cNvSpPr>
          <p:nvPr/>
        </p:nvSpPr>
        <p:spPr bwMode="auto">
          <a:xfrm>
            <a:off x="4254500" y="4914900"/>
            <a:ext cx="503238" cy="360363"/>
          </a:xfrm>
          <a:prstGeom prst="downArrow">
            <a:avLst>
              <a:gd name="adj1" fmla="val 50000"/>
              <a:gd name="adj2" fmla="val 35726"/>
            </a:avLst>
          </a:prstGeom>
          <a:solidFill>
            <a:srgbClr val="4F81BD"/>
          </a:solidFill>
          <a:ln w="9525">
            <a:solidFill>
              <a:sysClr val="windowText" lastClr="000000"/>
            </a:solidFill>
            <a:miter lim="800000"/>
            <a:headEnd/>
            <a:tailEnd/>
          </a:ln>
        </p:spPr>
        <p:txBody>
          <a:bodyPr wrap="none" anchor="ctr"/>
          <a:lstStyle/>
          <a:p>
            <a:pPr fontAlgn="auto">
              <a:spcBef>
                <a:spcPts val="0"/>
              </a:spcBef>
              <a:spcAft>
                <a:spcPts val="0"/>
              </a:spcAft>
              <a:defRPr/>
            </a:pPr>
            <a:endParaRPr lang="it-IT" kern="0">
              <a:solidFill>
                <a:prstClr val="black"/>
              </a:solidFill>
              <a:latin typeface="Calibri" pitchFamily="34" charset="0"/>
              <a:cs typeface="Arial" charset="0"/>
            </a:endParaRPr>
          </a:p>
        </p:txBody>
      </p:sp>
      <p:sp>
        <p:nvSpPr>
          <p:cNvPr id="12" name="Rectangle 14"/>
          <p:cNvSpPr>
            <a:spLocks noChangeArrowheads="1"/>
          </p:cNvSpPr>
          <p:nvPr/>
        </p:nvSpPr>
        <p:spPr bwMode="auto">
          <a:xfrm>
            <a:off x="871538" y="5634038"/>
            <a:ext cx="7416800" cy="685800"/>
          </a:xfrm>
          <a:prstGeom prst="rect">
            <a:avLst/>
          </a:prstGeom>
          <a:solidFill>
            <a:srgbClr val="FFFF00">
              <a:alpha val="63921"/>
            </a:srgbClr>
          </a:solidFill>
          <a:ln w="2540" algn="ctr">
            <a:solidFill>
              <a:sysClr val="windowText" lastClr="000000"/>
            </a:solidFill>
            <a:miter lim="800000"/>
            <a:headEnd/>
            <a:tailEnd/>
          </a:ln>
        </p:spPr>
        <p:txBody>
          <a:bodyPr wrap="none" anchor="ctr"/>
          <a:lstStyle/>
          <a:p>
            <a:pPr algn="ctr" eaLnBrk="0" fontAlgn="auto" hangingPunct="0">
              <a:spcBef>
                <a:spcPts val="0"/>
              </a:spcBef>
              <a:spcAft>
                <a:spcPts val="0"/>
              </a:spcAft>
              <a:defRPr/>
            </a:pPr>
            <a:r>
              <a:rPr lang="it-IT" sz="2400" kern="0" dirty="0">
                <a:solidFill>
                  <a:prstClr val="black"/>
                </a:solidFill>
                <a:latin typeface="Calibri" pitchFamily="34" charset="0"/>
                <a:cs typeface="Arial" charset="0"/>
              </a:rPr>
              <a:t>DETERMINAZIONE DELLA CATEGORIA E LIVELLO</a:t>
            </a:r>
          </a:p>
          <a:p>
            <a:pPr algn="ctr" eaLnBrk="0" fontAlgn="auto" hangingPunct="0">
              <a:spcBef>
                <a:spcPts val="0"/>
              </a:spcBef>
              <a:spcAft>
                <a:spcPts val="0"/>
              </a:spcAft>
              <a:defRPr/>
            </a:pPr>
            <a:r>
              <a:rPr lang="it-IT" sz="2400" kern="0" dirty="0">
                <a:solidFill>
                  <a:prstClr val="black"/>
                </a:solidFill>
                <a:latin typeface="Calibri" pitchFamily="34" charset="0"/>
                <a:cs typeface="Arial" charset="0"/>
              </a:rPr>
              <a:t>COLLEGATA ALLE MANSIONI SVOLTE</a:t>
            </a:r>
          </a:p>
        </p:txBody>
      </p:sp>
      <p:sp>
        <p:nvSpPr>
          <p:cNvPr id="13" name="AutoShape 15"/>
          <p:cNvSpPr>
            <a:spLocks noChangeArrowheads="1"/>
          </p:cNvSpPr>
          <p:nvPr/>
        </p:nvSpPr>
        <p:spPr bwMode="auto">
          <a:xfrm>
            <a:off x="1374775" y="3762375"/>
            <a:ext cx="503238" cy="1152525"/>
          </a:xfrm>
          <a:prstGeom prst="downArrow">
            <a:avLst>
              <a:gd name="adj1" fmla="val 50000"/>
              <a:gd name="adj2" fmla="val 89432"/>
            </a:avLst>
          </a:prstGeom>
          <a:solidFill>
            <a:srgbClr val="4F81BD"/>
          </a:solidFill>
          <a:ln w="9525">
            <a:solidFill>
              <a:sysClr val="windowText" lastClr="000000"/>
            </a:solidFill>
            <a:miter lim="800000"/>
            <a:headEnd/>
            <a:tailEnd/>
          </a:ln>
        </p:spPr>
        <p:txBody>
          <a:bodyPr wrap="none" anchor="ctr"/>
          <a:lstStyle/>
          <a:p>
            <a:pPr fontAlgn="auto">
              <a:spcBef>
                <a:spcPts val="0"/>
              </a:spcBef>
              <a:spcAft>
                <a:spcPts val="0"/>
              </a:spcAft>
              <a:defRPr/>
            </a:pPr>
            <a:endParaRPr lang="it-IT" kern="0">
              <a:solidFill>
                <a:prstClr val="black"/>
              </a:solidFill>
              <a:latin typeface="Calibri" pitchFamily="34" charset="0"/>
              <a:cs typeface="Arial" charset="0"/>
            </a:endParaRPr>
          </a:p>
        </p:txBody>
      </p:sp>
      <p:pic>
        <p:nvPicPr>
          <p:cNvPr id="87052" name="Immagine 7" descr="le-opportunità.png"/>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5298F42-920A-43A3-A059-3D96149F0F29}" type="slidenum">
              <a:rPr lang="it-IT" smtClean="0">
                <a:solidFill>
                  <a:prstClr val="white">
                    <a:tint val="75000"/>
                  </a:prstClr>
                </a:solidFill>
              </a:rPr>
              <a:pPr>
                <a:defRPr/>
              </a:pPr>
              <a:t>66</a:t>
            </a:fld>
            <a:endParaRPr lang="it-IT">
              <a:solidFill>
                <a:prstClr val="white">
                  <a:tint val="75000"/>
                </a:prstClr>
              </a:solidFill>
            </a:endParaRPr>
          </a:p>
        </p:txBody>
      </p:sp>
      <p:pic>
        <p:nvPicPr>
          <p:cNvPr id="8806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495425"/>
            <a:ext cx="8151812" cy="4824413"/>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auto">
              <a:spcAft>
                <a:spcPts val="0"/>
              </a:spcAft>
              <a:defRPr/>
            </a:pPr>
            <a:endParaRPr lang="it-IT" sz="2400" dirty="0" smtClean="0">
              <a:solidFill>
                <a:sysClr val="windowText" lastClr="000000"/>
              </a:solidFill>
            </a:endParaRPr>
          </a:p>
          <a:p>
            <a:pPr algn="just" fontAlgn="auto">
              <a:spcAft>
                <a:spcPts val="0"/>
              </a:spcAft>
              <a:defRPr/>
            </a:pPr>
            <a:r>
              <a:rPr lang="it-IT" sz="2000" b="1" dirty="0" smtClean="0">
                <a:solidFill>
                  <a:sysClr val="windowText" lastClr="000000"/>
                </a:solidFill>
              </a:rPr>
              <a:t>Sentenza </a:t>
            </a:r>
            <a:r>
              <a:rPr lang="it-IT" sz="2000" b="1" dirty="0">
                <a:solidFill>
                  <a:sysClr val="windowText" lastClr="000000"/>
                </a:solidFill>
              </a:rPr>
              <a:t>17591 del 4 agosto </a:t>
            </a:r>
            <a:r>
              <a:rPr lang="it-IT" sz="2000" b="1" dirty="0" smtClean="0">
                <a:solidFill>
                  <a:sysClr val="windowText" lastClr="000000"/>
                </a:solidFill>
              </a:rPr>
              <a:t>2014:</a:t>
            </a:r>
          </a:p>
          <a:p>
            <a:pPr algn="just" fontAlgn="auto">
              <a:spcAft>
                <a:spcPts val="0"/>
              </a:spcAft>
              <a:defRPr/>
            </a:pPr>
            <a:endParaRPr lang="it-IT" sz="2000" b="1" spc="-10" dirty="0">
              <a:solidFill>
                <a:sysClr val="windowText" lastClr="000000"/>
              </a:solidFill>
            </a:endParaRPr>
          </a:p>
          <a:p>
            <a:pPr algn="just" fontAlgn="auto">
              <a:spcAft>
                <a:spcPts val="0"/>
              </a:spcAft>
              <a:defRPr/>
            </a:pPr>
            <a:r>
              <a:rPr lang="it-IT" sz="2000" spc="-10" dirty="0">
                <a:solidFill>
                  <a:prstClr val="black"/>
                </a:solidFill>
              </a:rPr>
              <a:t>La Cassazione ha affermato che il patto di prova apposto al contratto di lavoro, oltre a dover risultare da un atto scritto, deve contenere l'indicazione specifica delle mansioni che ne costituiscono l'oggetto. </a:t>
            </a:r>
          </a:p>
          <a:p>
            <a:pPr algn="just" fontAlgn="auto">
              <a:spcAft>
                <a:spcPts val="0"/>
              </a:spcAft>
              <a:defRPr/>
            </a:pPr>
            <a:endParaRPr lang="it-IT" sz="2000" spc="-10" dirty="0">
              <a:solidFill>
                <a:prstClr val="black"/>
              </a:solidFill>
            </a:endParaRPr>
          </a:p>
          <a:p>
            <a:pPr algn="just" fontAlgn="auto">
              <a:spcAft>
                <a:spcPts val="0"/>
              </a:spcAft>
              <a:defRPr/>
            </a:pPr>
            <a:r>
              <a:rPr lang="it-IT" sz="2000" spc="-10" dirty="0">
                <a:solidFill>
                  <a:prstClr val="black"/>
                </a:solidFill>
              </a:rPr>
              <a:t>Queste mansioni, soprattutto quando si tratta di un lavoro intellettuale e non meramente esecutivo, non devono necessariamente essere indicate nel dettaglio: è sufficiente che, in base a una formula adoperata nel documento contrattuale, siano determinabili. </a:t>
            </a:r>
          </a:p>
          <a:p>
            <a:pPr algn="just" fontAlgn="auto">
              <a:spcAft>
                <a:spcPts val="0"/>
              </a:spcAft>
              <a:defRPr/>
            </a:pPr>
            <a:endParaRPr lang="it-IT" sz="2000" b="1" spc="-10" dirty="0">
              <a:solidFill>
                <a:prstClr val="black"/>
              </a:solidFill>
            </a:endParaRPr>
          </a:p>
          <a:p>
            <a:pPr marL="118110" algn="just">
              <a:lnSpc>
                <a:spcPts val="1705"/>
              </a:lnSpc>
              <a:spcBef>
                <a:spcPts val="275"/>
              </a:spcBef>
              <a:spcAft>
                <a:spcPts val="0"/>
              </a:spcAft>
              <a:defRPr/>
            </a:pPr>
            <a:endParaRPr lang="it-IT" sz="1800" spc="-10" dirty="0">
              <a:solidFill>
                <a:prstClr val="black"/>
              </a:solidFill>
            </a:endParaRPr>
          </a:p>
          <a:p>
            <a:pPr marL="118110" algn="just">
              <a:lnSpc>
                <a:spcPts val="1705"/>
              </a:lnSpc>
              <a:spcBef>
                <a:spcPts val="275"/>
              </a:spcBef>
              <a:spcAft>
                <a:spcPts val="0"/>
              </a:spcAft>
              <a:defRPr/>
            </a:pPr>
            <a:endParaRPr lang="it-IT" sz="2000" b="1" dirty="0">
              <a:solidFill>
                <a:sysClr val="windowText" lastClr="000000"/>
              </a:solidFill>
            </a:endParaRPr>
          </a:p>
        </p:txBody>
      </p:sp>
      <p:pic>
        <p:nvPicPr>
          <p:cNvPr id="8807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677FFA3-9418-4CAA-A9EF-1EBBFFF20CB3}" type="slidenum">
              <a:rPr lang="it-IT" smtClean="0">
                <a:solidFill>
                  <a:prstClr val="white">
                    <a:tint val="75000"/>
                  </a:prstClr>
                </a:solidFill>
              </a:rPr>
              <a:pPr>
                <a:defRPr/>
              </a:pPr>
              <a:t>67</a:t>
            </a:fld>
            <a:endParaRPr lang="it-IT">
              <a:solidFill>
                <a:prstClr val="white">
                  <a:tint val="75000"/>
                </a:prstClr>
              </a:solidFill>
            </a:endParaRPr>
          </a:p>
        </p:txBody>
      </p:sp>
      <p:pic>
        <p:nvPicPr>
          <p:cNvPr id="8909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495425"/>
            <a:ext cx="8151812" cy="4824413"/>
          </a:xfrm>
          <a:prstGeom prst="rect">
            <a:avLst/>
          </a:prstGeom>
          <a:ln>
            <a:solidFill>
              <a:srgbClr val="1F497D">
                <a:lumMod val="20000"/>
                <a:lumOff val="80000"/>
              </a:srgbClr>
            </a:solidFill>
          </a:ln>
        </p:spPr>
        <p:txBody>
          <a:bodyPr>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auto">
              <a:spcAft>
                <a:spcPts val="0"/>
              </a:spcAft>
              <a:defRPr/>
            </a:pPr>
            <a:endParaRPr lang="it-IT" sz="2400" dirty="0" smtClean="0">
              <a:solidFill>
                <a:sysClr val="windowText" lastClr="000000"/>
              </a:solidFill>
            </a:endParaRPr>
          </a:p>
          <a:p>
            <a:pPr algn="just" fontAlgn="auto">
              <a:spcAft>
                <a:spcPts val="0"/>
              </a:spcAft>
              <a:defRPr/>
            </a:pPr>
            <a:r>
              <a:rPr lang="it-IT" sz="2000" b="1" dirty="0">
                <a:solidFill>
                  <a:sysClr val="windowText" lastClr="000000"/>
                </a:solidFill>
              </a:rPr>
              <a:t>Corte di cassazione, sentenza 5404 del 5 marzo 2013:</a:t>
            </a:r>
            <a:endParaRPr lang="it-IT" sz="2000" b="1" dirty="0" smtClean="0">
              <a:solidFill>
                <a:sysClr val="windowText" lastClr="000000"/>
              </a:solidFill>
            </a:endParaRPr>
          </a:p>
          <a:p>
            <a:pPr algn="just" fontAlgn="auto">
              <a:spcAft>
                <a:spcPts val="0"/>
              </a:spcAft>
              <a:defRPr/>
            </a:pPr>
            <a:endParaRPr lang="it-IT" sz="2000" b="1" spc="-10" dirty="0">
              <a:solidFill>
                <a:sysClr val="windowText" lastClr="000000"/>
              </a:solidFill>
            </a:endParaRPr>
          </a:p>
          <a:p>
            <a:pPr algn="just" fontAlgn="auto">
              <a:spcAft>
                <a:spcPts val="0"/>
              </a:spcAft>
              <a:defRPr/>
            </a:pPr>
            <a:r>
              <a:rPr lang="it-IT" sz="2000" spc="-10" dirty="0">
                <a:solidFill>
                  <a:prstClr val="black"/>
                </a:solidFill>
              </a:rPr>
              <a:t>La nullità del patto di prova per mancata specificazione delle mansioni che avrebbe dovuto svolgere il lavoratore, comporta la conversione del rapporto in via definitiva sin dal suo inizio. </a:t>
            </a:r>
          </a:p>
          <a:p>
            <a:pPr algn="just" fontAlgn="auto">
              <a:spcAft>
                <a:spcPts val="0"/>
              </a:spcAft>
              <a:defRPr/>
            </a:pPr>
            <a:endParaRPr lang="it-IT" sz="2000" spc="-10" dirty="0">
              <a:solidFill>
                <a:prstClr val="black"/>
              </a:solidFill>
            </a:endParaRPr>
          </a:p>
          <a:p>
            <a:pPr algn="just" fontAlgn="auto">
              <a:spcAft>
                <a:spcPts val="0"/>
              </a:spcAft>
              <a:defRPr/>
            </a:pPr>
            <a:r>
              <a:rPr lang="it-IT" sz="2000" spc="-10" dirty="0">
                <a:solidFill>
                  <a:prstClr val="black"/>
                </a:solidFill>
              </a:rPr>
              <a:t>Il recesso basato esclusivamente sul mancato superamento del periodo di prova, deve considerarsi nullo se nel patto manca l'indicazione specifica delle mansioni, o se c'è divergenza tra le mansioni indicate nel contratto di lavoro e quelle effettivamente svolte nel corso del rapporto. </a:t>
            </a:r>
          </a:p>
          <a:p>
            <a:pPr algn="just" fontAlgn="auto">
              <a:spcAft>
                <a:spcPts val="0"/>
              </a:spcAft>
              <a:defRPr/>
            </a:pPr>
            <a:endParaRPr lang="it-IT" sz="2000" spc="-10" dirty="0">
              <a:solidFill>
                <a:prstClr val="black"/>
              </a:solidFill>
            </a:endParaRPr>
          </a:p>
          <a:p>
            <a:pPr algn="just" fontAlgn="auto">
              <a:spcAft>
                <a:spcPts val="0"/>
              </a:spcAft>
              <a:defRPr/>
            </a:pPr>
            <a:endParaRPr lang="it-IT" sz="2000" spc="-10" dirty="0">
              <a:solidFill>
                <a:prstClr val="black"/>
              </a:solidFill>
            </a:endParaRPr>
          </a:p>
          <a:p>
            <a:pPr algn="just" fontAlgn="auto">
              <a:spcAft>
                <a:spcPts val="0"/>
              </a:spcAft>
              <a:defRPr/>
            </a:pPr>
            <a:r>
              <a:rPr lang="it-IT" sz="2000" spc="-10" dirty="0">
                <a:solidFill>
                  <a:prstClr val="black"/>
                </a:solidFill>
              </a:rPr>
              <a:t>A fronte di un patto di prova nullo, dunque, il datore che licenzia il lavoratore senza giusta causa o giustificato motivo dovrà reintegrarlo sin dalla data </a:t>
            </a:r>
            <a:r>
              <a:rPr lang="it-IT" sz="2000" spc="-10" dirty="0" smtClean="0">
                <a:solidFill>
                  <a:prstClr val="black"/>
                </a:solidFill>
              </a:rPr>
              <a:t>di assunzione</a:t>
            </a:r>
            <a:r>
              <a:rPr lang="it-IT" sz="2000" spc="-10" dirty="0">
                <a:solidFill>
                  <a:prstClr val="black"/>
                </a:solidFill>
              </a:rPr>
              <a:t>.</a:t>
            </a:r>
            <a:br>
              <a:rPr lang="it-IT" sz="2000" spc="-10" dirty="0">
                <a:solidFill>
                  <a:prstClr val="black"/>
                </a:solidFill>
              </a:rPr>
            </a:br>
            <a:endParaRPr lang="it-IT" sz="2000" spc="-10" dirty="0">
              <a:solidFill>
                <a:prstClr val="black"/>
              </a:solidFill>
            </a:endParaRPr>
          </a:p>
          <a:p>
            <a:pPr algn="just" fontAlgn="auto">
              <a:spcAft>
                <a:spcPts val="0"/>
              </a:spcAft>
              <a:defRPr/>
            </a:pPr>
            <a:endParaRPr lang="it-IT" sz="2000" b="1" spc="-10" dirty="0">
              <a:solidFill>
                <a:prstClr val="black"/>
              </a:solidFill>
            </a:endParaRPr>
          </a:p>
          <a:p>
            <a:pPr marL="118110" algn="just">
              <a:lnSpc>
                <a:spcPts val="1705"/>
              </a:lnSpc>
              <a:spcBef>
                <a:spcPts val="275"/>
              </a:spcBef>
              <a:spcAft>
                <a:spcPts val="0"/>
              </a:spcAft>
              <a:defRPr/>
            </a:pPr>
            <a:endParaRPr lang="it-IT" sz="1800" spc="-10" dirty="0">
              <a:solidFill>
                <a:prstClr val="black"/>
              </a:solidFill>
            </a:endParaRPr>
          </a:p>
          <a:p>
            <a:pPr marL="118110" algn="just">
              <a:lnSpc>
                <a:spcPts val="1705"/>
              </a:lnSpc>
              <a:spcBef>
                <a:spcPts val="275"/>
              </a:spcBef>
              <a:spcAft>
                <a:spcPts val="0"/>
              </a:spcAft>
              <a:defRPr/>
            </a:pPr>
            <a:endParaRPr lang="it-IT" sz="2000" b="1" dirty="0">
              <a:solidFill>
                <a:sysClr val="windowText" lastClr="000000"/>
              </a:solidFill>
            </a:endParaRPr>
          </a:p>
        </p:txBody>
      </p:sp>
      <p:pic>
        <p:nvPicPr>
          <p:cNvPr id="8909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CAFE137-6BDA-4FC4-AA97-16A580032AAA}" type="slidenum">
              <a:rPr lang="it-IT" smtClean="0">
                <a:solidFill>
                  <a:prstClr val="white">
                    <a:tint val="75000"/>
                  </a:prstClr>
                </a:solidFill>
              </a:rPr>
              <a:pPr>
                <a:defRPr/>
              </a:pPr>
              <a:t>68</a:t>
            </a:fld>
            <a:endParaRPr lang="it-IT">
              <a:solidFill>
                <a:prstClr val="white">
                  <a:tint val="75000"/>
                </a:prstClr>
              </a:solidFill>
            </a:endParaRPr>
          </a:p>
        </p:txBody>
      </p:sp>
      <p:pic>
        <p:nvPicPr>
          <p:cNvPr id="9011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ottotitolo 2"/>
          <p:cNvSpPr txBox="1">
            <a:spLocks/>
          </p:cNvSpPr>
          <p:nvPr/>
        </p:nvSpPr>
        <p:spPr>
          <a:xfrm>
            <a:off x="606425" y="1581150"/>
            <a:ext cx="7920038" cy="4738688"/>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000" i="1" smtClean="0">
                <a:solidFill>
                  <a:sysClr val="windowText" lastClr="000000"/>
                </a:solidFill>
              </a:rPr>
              <a:t> </a:t>
            </a:r>
            <a:r>
              <a:rPr lang="it-IT" sz="2400" b="1" smtClean="0">
                <a:solidFill>
                  <a:sysClr val="windowText" lastClr="000000"/>
                </a:solidFill>
              </a:rPr>
              <a:t>Relazione fra fonti regolatrici del rapporto</a:t>
            </a:r>
          </a:p>
          <a:p>
            <a:pPr fontAlgn="auto">
              <a:spcAft>
                <a:spcPts val="0"/>
              </a:spcAft>
              <a:defRPr/>
            </a:pPr>
            <a:endParaRPr lang="it-IT" sz="2200" smtClean="0">
              <a:solidFill>
                <a:sysClr val="windowText" lastClr="000000"/>
              </a:solidFill>
            </a:endParaRPr>
          </a:p>
          <a:p>
            <a:pPr marL="342900" indent="-342900" algn="just" fontAlgn="auto">
              <a:spcAft>
                <a:spcPts val="0"/>
              </a:spcAft>
              <a:buFont typeface="Arial" panose="020B0604020202020204" pitchFamily="34" charset="0"/>
              <a:buChar char="•"/>
              <a:defRPr/>
            </a:pPr>
            <a:r>
              <a:rPr lang="it-IT" sz="2400" i="1" smtClean="0">
                <a:solidFill>
                  <a:sysClr val="windowText" lastClr="000000"/>
                </a:solidFill>
              </a:rPr>
              <a:t>Fonti di natura collettiva</a:t>
            </a:r>
          </a:p>
          <a:p>
            <a:pPr algn="just" fontAlgn="auto">
              <a:spcAft>
                <a:spcPts val="0"/>
              </a:spcAft>
              <a:defRPr/>
            </a:pPr>
            <a:r>
              <a:rPr lang="it-IT" sz="2400" smtClean="0">
                <a:solidFill>
                  <a:sysClr val="windowText" lastClr="000000"/>
                </a:solidFill>
              </a:rPr>
              <a:t> </a:t>
            </a:r>
            <a:endParaRPr lang="it-IT" sz="2400" dirty="0" smtClean="0">
              <a:solidFill>
                <a:sysClr val="windowText" lastClr="000000"/>
              </a:solidFill>
            </a:endParaRPr>
          </a:p>
        </p:txBody>
      </p:sp>
      <p:sp>
        <p:nvSpPr>
          <p:cNvPr id="9" name="Rettangolo arrotondato 8"/>
          <p:cNvSpPr/>
          <p:nvPr/>
        </p:nvSpPr>
        <p:spPr>
          <a:xfrm>
            <a:off x="1873250" y="3890963"/>
            <a:ext cx="1584325" cy="657225"/>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it-IT" sz="1400" b="1" kern="0" dirty="0">
                <a:solidFill>
                  <a:prstClr val="black"/>
                </a:solidFill>
                <a:latin typeface="Calibri"/>
                <a:cs typeface="+mn-cs"/>
              </a:rPr>
              <a:t>Nazionali</a:t>
            </a:r>
          </a:p>
          <a:p>
            <a:pPr algn="ctr" fontAlgn="auto">
              <a:spcBef>
                <a:spcPts val="0"/>
              </a:spcBef>
              <a:spcAft>
                <a:spcPts val="0"/>
              </a:spcAft>
              <a:defRPr/>
            </a:pPr>
            <a:r>
              <a:rPr lang="it-IT" sz="1400" b="1" kern="0" dirty="0">
                <a:solidFill>
                  <a:prstClr val="black"/>
                </a:solidFill>
                <a:latin typeface="Calibri"/>
                <a:cs typeface="+mn-cs"/>
              </a:rPr>
              <a:t>CCNL</a:t>
            </a:r>
          </a:p>
        </p:txBody>
      </p:sp>
      <p:sp>
        <p:nvSpPr>
          <p:cNvPr id="10" name="Rettangolo arrotondato 9"/>
          <p:cNvSpPr/>
          <p:nvPr/>
        </p:nvSpPr>
        <p:spPr>
          <a:xfrm>
            <a:off x="3533775" y="3865563"/>
            <a:ext cx="1677988" cy="657225"/>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it-IT" sz="1400" b="1" kern="0" dirty="0">
                <a:solidFill>
                  <a:prstClr val="black"/>
                </a:solidFill>
                <a:latin typeface="Calibri"/>
                <a:cs typeface="+mn-cs"/>
              </a:rPr>
              <a:t>Territoriali</a:t>
            </a:r>
          </a:p>
          <a:p>
            <a:pPr algn="ctr" fontAlgn="auto">
              <a:spcBef>
                <a:spcPts val="0"/>
              </a:spcBef>
              <a:spcAft>
                <a:spcPts val="0"/>
              </a:spcAft>
              <a:defRPr/>
            </a:pPr>
            <a:r>
              <a:rPr lang="it-IT" sz="1400" b="1" kern="0" dirty="0">
                <a:solidFill>
                  <a:prstClr val="black"/>
                </a:solidFill>
                <a:latin typeface="Calibri"/>
                <a:cs typeface="+mn-cs"/>
              </a:rPr>
              <a:t>CCTL</a:t>
            </a:r>
          </a:p>
        </p:txBody>
      </p:sp>
      <p:sp>
        <p:nvSpPr>
          <p:cNvPr id="11" name="Rettangolo arrotondato 10"/>
          <p:cNvSpPr/>
          <p:nvPr/>
        </p:nvSpPr>
        <p:spPr>
          <a:xfrm>
            <a:off x="5487988" y="3867150"/>
            <a:ext cx="1584325" cy="657225"/>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it-IT" sz="1400" b="1" kern="0" dirty="0">
                <a:solidFill>
                  <a:prstClr val="black"/>
                </a:solidFill>
                <a:latin typeface="Calibri"/>
                <a:cs typeface="+mn-cs"/>
              </a:rPr>
              <a:t>Aziendali</a:t>
            </a:r>
          </a:p>
          <a:p>
            <a:pPr algn="ctr" fontAlgn="auto">
              <a:spcBef>
                <a:spcPts val="0"/>
              </a:spcBef>
              <a:spcAft>
                <a:spcPts val="0"/>
              </a:spcAft>
              <a:defRPr/>
            </a:pPr>
            <a:r>
              <a:rPr lang="it-IT" sz="1400" b="1" kern="0" dirty="0">
                <a:solidFill>
                  <a:prstClr val="black"/>
                </a:solidFill>
                <a:latin typeface="Calibri"/>
                <a:cs typeface="+mn-cs"/>
              </a:rPr>
              <a:t>CCA</a:t>
            </a:r>
          </a:p>
        </p:txBody>
      </p:sp>
      <p:sp>
        <p:nvSpPr>
          <p:cNvPr id="12" name="Parentesi graffa aperta 11"/>
          <p:cNvSpPr/>
          <p:nvPr/>
        </p:nvSpPr>
        <p:spPr>
          <a:xfrm rot="16200000">
            <a:off x="4012406" y="2436020"/>
            <a:ext cx="822325" cy="4938712"/>
          </a:xfrm>
          <a:prstGeom prst="leftBrace">
            <a:avLst/>
          </a:prstGeom>
          <a:noFill/>
          <a:ln w="9525"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endParaRPr lang="it-IT" kern="0">
              <a:solidFill>
                <a:prstClr val="black"/>
              </a:solidFill>
              <a:latin typeface="Calibri"/>
              <a:cs typeface="+mn-cs"/>
            </a:endParaRPr>
          </a:p>
        </p:txBody>
      </p:sp>
      <p:sp>
        <p:nvSpPr>
          <p:cNvPr id="13" name="Rettangolo arrotondato 12"/>
          <p:cNvSpPr/>
          <p:nvPr/>
        </p:nvSpPr>
        <p:spPr>
          <a:xfrm>
            <a:off x="1970088" y="5251450"/>
            <a:ext cx="4938712" cy="922338"/>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it-IT" b="1" kern="0" dirty="0">
                <a:solidFill>
                  <a:prstClr val="black"/>
                </a:solidFill>
                <a:latin typeface="Calibri"/>
                <a:cs typeface="+mn-cs"/>
              </a:rPr>
              <a:t>Autonomi tra loro </a:t>
            </a:r>
          </a:p>
          <a:p>
            <a:pPr algn="ctr" fontAlgn="auto">
              <a:spcBef>
                <a:spcPts val="0"/>
              </a:spcBef>
              <a:spcAft>
                <a:spcPts val="0"/>
              </a:spcAft>
              <a:defRPr/>
            </a:pPr>
            <a:r>
              <a:rPr lang="it-IT" b="1" kern="0" dirty="0">
                <a:solidFill>
                  <a:prstClr val="black"/>
                </a:solidFill>
                <a:latin typeface="Calibri"/>
                <a:cs typeface="+mn-cs"/>
              </a:rPr>
              <a:t>Non si applica il criterio gerarchico delle fonti</a:t>
            </a:r>
          </a:p>
        </p:txBody>
      </p:sp>
      <p:pic>
        <p:nvPicPr>
          <p:cNvPr id="90123"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7CA321E5-CB03-451D-BB0C-6193D37B311F}" type="slidenum">
              <a:rPr lang="it-IT" smtClean="0">
                <a:solidFill>
                  <a:prstClr val="white">
                    <a:tint val="75000"/>
                  </a:prstClr>
                </a:solidFill>
              </a:rPr>
              <a:pPr>
                <a:defRPr/>
              </a:pPr>
              <a:t>69</a:t>
            </a:fld>
            <a:endParaRPr lang="it-IT">
              <a:solidFill>
                <a:prstClr val="white">
                  <a:tint val="75000"/>
                </a:prstClr>
              </a:solidFill>
            </a:endParaRPr>
          </a:p>
        </p:txBody>
      </p:sp>
      <p:pic>
        <p:nvPicPr>
          <p:cNvPr id="9114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91141" name="Sottotitolo 2"/>
          <p:cNvSpPr txBox="1">
            <a:spLocks/>
          </p:cNvSpPr>
          <p:nvPr/>
        </p:nvSpPr>
        <p:spPr bwMode="auto">
          <a:xfrm>
            <a:off x="339725" y="1844675"/>
            <a:ext cx="8280400" cy="4149725"/>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000" i="1">
                <a:solidFill>
                  <a:srgbClr val="000000"/>
                </a:solidFill>
                <a:latin typeface="Calibri" pitchFamily="34" charset="0"/>
              </a:rPr>
              <a:t> </a:t>
            </a:r>
            <a:r>
              <a:rPr lang="it-IT" altLang="it-IT" sz="2400" b="1">
                <a:solidFill>
                  <a:srgbClr val="000000"/>
                </a:solidFill>
                <a:latin typeface="Calibri" pitchFamily="34" charset="0"/>
              </a:rPr>
              <a:t>Relazione fra fonti regolatrici del rapporto</a:t>
            </a:r>
          </a:p>
          <a:p>
            <a:pPr algn="ctr">
              <a:spcBef>
                <a:spcPct val="20000"/>
              </a:spcBef>
              <a:buFont typeface="Arial" pitchFamily="34" charset="0"/>
              <a:buNone/>
            </a:pPr>
            <a:endParaRPr lang="it-IT" altLang="it-IT" sz="2200">
              <a:solidFill>
                <a:srgbClr val="000000"/>
              </a:solidFill>
              <a:latin typeface="Calibri" pitchFamily="34" charset="0"/>
            </a:endParaRPr>
          </a:p>
          <a:p>
            <a:pPr algn="just">
              <a:spcBef>
                <a:spcPct val="20000"/>
              </a:spcBef>
              <a:buFont typeface="Arial" pitchFamily="34" charset="0"/>
              <a:buNone/>
            </a:pPr>
            <a:r>
              <a:rPr lang="it-IT" altLang="it-IT" sz="2400">
                <a:solidFill>
                  <a:srgbClr val="000000"/>
                </a:solidFill>
                <a:latin typeface="Calibri" pitchFamily="34" charset="0"/>
              </a:rPr>
              <a:t>Per risolvere il contrasto fra fonti collettive dello </a:t>
            </a:r>
            <a:r>
              <a:rPr lang="it-IT" altLang="it-IT" sz="2400" b="1">
                <a:solidFill>
                  <a:srgbClr val="000000"/>
                </a:solidFill>
                <a:latin typeface="Calibri" pitchFamily="34" charset="0"/>
              </a:rPr>
              <a:t>stesso livello </a:t>
            </a:r>
            <a:r>
              <a:rPr lang="it-IT" altLang="it-IT" sz="2400">
                <a:solidFill>
                  <a:srgbClr val="000000"/>
                </a:solidFill>
                <a:latin typeface="Calibri" pitchFamily="34" charset="0"/>
              </a:rPr>
              <a:t>(contratto collettivo nazionale, decentrato o aziendale) occorre fare riferimento al </a:t>
            </a:r>
            <a:r>
              <a:rPr lang="it-IT" altLang="it-IT" sz="2400" u="sng">
                <a:solidFill>
                  <a:srgbClr val="000000"/>
                </a:solidFill>
                <a:latin typeface="Calibri" pitchFamily="34" charset="0"/>
              </a:rPr>
              <a:t>criterio della successione temporale </a:t>
            </a:r>
          </a:p>
          <a:p>
            <a:pPr algn="just">
              <a:spcBef>
                <a:spcPct val="20000"/>
              </a:spcBef>
              <a:buFont typeface="Arial" pitchFamily="34" charset="0"/>
              <a:buNone/>
            </a:pPr>
            <a:r>
              <a:rPr lang="it-IT" altLang="it-IT" sz="2400" b="1" i="1">
                <a:solidFill>
                  <a:srgbClr val="000000"/>
                </a:solidFill>
                <a:latin typeface="Calibri" pitchFamily="34" charset="0"/>
              </a:rPr>
              <a:t>Il contratto successivo può modificare quello precedente, anche in senso peggiorativo, fatti  salvi i diritti quesiti</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r>
              <a:rPr lang="it-IT" altLang="it-IT" sz="2400">
                <a:solidFill>
                  <a:srgbClr val="000000"/>
                </a:solidFill>
                <a:latin typeface="Calibri" pitchFamily="34" charset="0"/>
              </a:rPr>
              <a:t> Le disposizioni modificative sostituiscono immediatamente le clausole precedenti</a:t>
            </a:r>
          </a:p>
        </p:txBody>
      </p:sp>
      <p:pic>
        <p:nvPicPr>
          <p:cNvPr id="9114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49111E3-3385-41F0-97D1-1FD73D25BF30}" type="slidenum">
              <a:rPr lang="it-IT" smtClean="0"/>
              <a:pPr>
                <a:defRPr/>
              </a:pPr>
              <a:t>7</a:t>
            </a:fld>
            <a:endParaRPr lang="it-IT"/>
          </a:p>
        </p:txBody>
      </p:sp>
      <p:pic>
        <p:nvPicPr>
          <p:cNvPr id="2765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27653" name="Sottotitolo 2"/>
          <p:cNvSpPr txBox="1">
            <a:spLocks/>
          </p:cNvSpPr>
          <p:nvPr/>
        </p:nvSpPr>
        <p:spPr bwMode="auto">
          <a:xfrm>
            <a:off x="468313" y="1989138"/>
            <a:ext cx="8151812" cy="4248150"/>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400">
                <a:solidFill>
                  <a:srgbClr val="000000"/>
                </a:solidFill>
                <a:latin typeface="Calibri" pitchFamily="34" charset="0"/>
              </a:rPr>
              <a:t> </a:t>
            </a:r>
            <a:endParaRPr lang="it-IT" altLang="it-IT" sz="2000">
              <a:solidFill>
                <a:srgbClr val="000000"/>
              </a:solidFill>
              <a:latin typeface="Calibri" pitchFamily="34" charset="0"/>
            </a:endParaRPr>
          </a:p>
          <a:p>
            <a:pPr algn="ctr">
              <a:spcBef>
                <a:spcPct val="20000"/>
              </a:spcBef>
              <a:buFont typeface="Arial" pitchFamily="34" charset="0"/>
              <a:buNone/>
            </a:pPr>
            <a:r>
              <a:rPr lang="it-IT" altLang="it-IT" sz="3000" b="1">
                <a:solidFill>
                  <a:srgbClr val="000000"/>
                </a:solidFill>
                <a:latin typeface="Calibri" pitchFamily="34" charset="0"/>
              </a:rPr>
              <a:t>Contratto collettivo di diritto comune</a:t>
            </a:r>
            <a:br>
              <a:rPr lang="it-IT" altLang="it-IT" sz="3000" b="1">
                <a:solidFill>
                  <a:srgbClr val="000000"/>
                </a:solidFill>
                <a:latin typeface="Calibri" pitchFamily="34" charset="0"/>
              </a:rPr>
            </a:br>
            <a:endParaRPr lang="it-IT" altLang="it-IT" sz="3000" b="1">
              <a:solidFill>
                <a:srgbClr val="000000"/>
              </a:solidFill>
              <a:latin typeface="Calibri" pitchFamily="34" charset="0"/>
            </a:endParaRPr>
          </a:p>
          <a:p>
            <a:pPr algn="ctr">
              <a:spcBef>
                <a:spcPct val="20000"/>
              </a:spcBef>
              <a:buFont typeface="Arial" pitchFamily="34" charset="0"/>
              <a:buNone/>
            </a:pPr>
            <a:r>
              <a:rPr lang="it-IT" altLang="it-IT" sz="2000">
                <a:solidFill>
                  <a:srgbClr val="000000"/>
                </a:solidFill>
                <a:latin typeface="Calibri" pitchFamily="34" charset="0"/>
              </a:rPr>
              <a:t>Il sistema di registrazione non è stato tuttavia mai attuato e pertanto si parla di </a:t>
            </a:r>
          </a:p>
          <a:p>
            <a:pPr algn="ctr">
              <a:spcBef>
                <a:spcPct val="20000"/>
              </a:spcBef>
              <a:buFont typeface="Arial" pitchFamily="34" charset="0"/>
              <a:buNone/>
            </a:pPr>
            <a:r>
              <a:rPr lang="it-IT" altLang="it-IT" sz="2000" b="1">
                <a:solidFill>
                  <a:srgbClr val="000000"/>
                </a:solidFill>
                <a:latin typeface="Calibri" pitchFamily="34" charset="0"/>
              </a:rPr>
              <a:t>«contratti di diritto comune» </a:t>
            </a:r>
          </a:p>
          <a:p>
            <a:pPr algn="just">
              <a:spcBef>
                <a:spcPct val="20000"/>
              </a:spcBef>
              <a:buFont typeface="Arial" pitchFamily="34" charset="0"/>
              <a:buNone/>
            </a:pPr>
            <a:endParaRPr lang="it-IT" altLang="it-IT" sz="2000">
              <a:solidFill>
                <a:srgbClr val="000000"/>
              </a:solidFill>
              <a:latin typeface="Calibri" pitchFamily="34" charset="0"/>
            </a:endParaRPr>
          </a:p>
          <a:p>
            <a:pPr algn="ctr">
              <a:spcBef>
                <a:spcPct val="20000"/>
              </a:spcBef>
              <a:buFont typeface="Arial" pitchFamily="34" charset="0"/>
              <a:buNone/>
            </a:pPr>
            <a:r>
              <a:rPr lang="it-IT" altLang="it-IT" sz="2000">
                <a:solidFill>
                  <a:srgbClr val="000000"/>
                </a:solidFill>
                <a:latin typeface="Calibri" pitchFamily="34" charset="0"/>
              </a:rPr>
              <a:t> cioè espressione del potere di autoregolamentazione che il nostro ordinamento riconosce ai soggetti privati</a:t>
            </a:r>
          </a:p>
          <a:p>
            <a:pPr algn="ctr">
              <a:spcBef>
                <a:spcPct val="20000"/>
              </a:spcBef>
              <a:buFont typeface="Arial" pitchFamily="34" charset="0"/>
              <a:buNone/>
            </a:pPr>
            <a:r>
              <a:rPr lang="it-IT" altLang="it-IT" sz="2000" b="1">
                <a:solidFill>
                  <a:srgbClr val="000000"/>
                </a:solidFill>
                <a:latin typeface="Calibri" pitchFamily="34" charset="0"/>
              </a:rPr>
              <a:t>(regolato da norme di diritto comune in materia contrattuale - art. 1322 cc).</a:t>
            </a:r>
          </a:p>
          <a:p>
            <a:pPr algn="just">
              <a:spcBef>
                <a:spcPct val="20000"/>
              </a:spcBef>
              <a:buFont typeface="Arial" pitchFamily="34" charset="0"/>
              <a:buNone/>
            </a:pPr>
            <a:endParaRPr lang="it-IT" altLang="it-IT" sz="2000">
              <a:solidFill>
                <a:srgbClr val="000000"/>
              </a:solidFill>
              <a:latin typeface="Calibri" pitchFamily="34" charset="0"/>
            </a:endParaRPr>
          </a:p>
          <a:p>
            <a:pPr algn="ctr">
              <a:spcBef>
                <a:spcPct val="20000"/>
              </a:spcBef>
              <a:buFont typeface="Arial" pitchFamily="34" charset="0"/>
              <a:buNone/>
            </a:pPr>
            <a:endParaRPr lang="it-IT" altLang="it-IT" sz="2400" b="1">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p:txBody>
      </p:sp>
      <p:pic>
        <p:nvPicPr>
          <p:cNvPr id="2765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DD1A8B9-2761-4502-A0BF-7E23A83F9221}" type="slidenum">
              <a:rPr lang="it-IT" smtClean="0">
                <a:solidFill>
                  <a:prstClr val="white">
                    <a:tint val="75000"/>
                  </a:prstClr>
                </a:solidFill>
              </a:rPr>
              <a:pPr>
                <a:defRPr/>
              </a:pPr>
              <a:t>70</a:t>
            </a:fld>
            <a:endParaRPr lang="it-IT">
              <a:solidFill>
                <a:prstClr val="white">
                  <a:tint val="75000"/>
                </a:prstClr>
              </a:solidFill>
            </a:endParaRPr>
          </a:p>
        </p:txBody>
      </p:sp>
      <p:pic>
        <p:nvPicPr>
          <p:cNvPr id="9216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ottotitolo 2"/>
          <p:cNvSpPr txBox="1">
            <a:spLocks/>
          </p:cNvSpPr>
          <p:nvPr/>
        </p:nvSpPr>
        <p:spPr>
          <a:xfrm>
            <a:off x="339725" y="1844675"/>
            <a:ext cx="8280400" cy="4149725"/>
          </a:xfrm>
          <a:prstGeom prst="rect">
            <a:avLst/>
          </a:prstGeom>
          <a:ln>
            <a:solidFill>
              <a:srgbClr val="1F497D">
                <a:lumMod val="20000"/>
                <a:lumOff val="80000"/>
              </a:srgbClr>
            </a:solidFill>
          </a:ln>
        </p:spPr>
        <p:txBody>
          <a:bodyPr>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auto">
              <a:spcAft>
                <a:spcPts val="0"/>
              </a:spcAft>
              <a:defRPr/>
            </a:pPr>
            <a:r>
              <a:rPr lang="it-IT" sz="2600" b="1" i="1" dirty="0">
                <a:solidFill>
                  <a:sysClr val="windowText" lastClr="000000"/>
                </a:solidFill>
              </a:rPr>
              <a:t>Corte Cassazione 10 ottobre 2007, n. 21234</a:t>
            </a:r>
          </a:p>
          <a:p>
            <a:pPr algn="just" fontAlgn="auto">
              <a:spcAft>
                <a:spcPts val="0"/>
              </a:spcAft>
              <a:defRPr/>
            </a:pPr>
            <a:endParaRPr lang="it-IT" sz="2400" b="1" dirty="0" smtClean="0">
              <a:solidFill>
                <a:sysClr val="windowText" lastClr="000000"/>
              </a:solidFill>
            </a:endParaRPr>
          </a:p>
          <a:p>
            <a:pPr algn="just" fontAlgn="auto">
              <a:spcAft>
                <a:spcPts val="0"/>
              </a:spcAft>
              <a:defRPr/>
            </a:pPr>
            <a:r>
              <a:rPr lang="it-IT" sz="2300" dirty="0">
                <a:solidFill>
                  <a:sysClr val="windowText" lastClr="000000"/>
                </a:solidFill>
              </a:rPr>
              <a:t>Nell'ipotesi di </a:t>
            </a:r>
            <a:r>
              <a:rPr lang="it-IT" sz="2300" b="1" dirty="0">
                <a:solidFill>
                  <a:sysClr val="windowText" lastClr="000000"/>
                </a:solidFill>
              </a:rPr>
              <a:t>successione tra contratti collettivi</a:t>
            </a:r>
            <a:r>
              <a:rPr lang="it-IT" sz="2300" dirty="0">
                <a:solidFill>
                  <a:sysClr val="windowText" lastClr="000000"/>
                </a:solidFill>
              </a:rPr>
              <a:t>, per cui le precedenti </a:t>
            </a:r>
            <a:r>
              <a:rPr lang="it-IT" sz="2300" b="1" dirty="0">
                <a:solidFill>
                  <a:sysClr val="windowText" lastClr="000000"/>
                </a:solidFill>
              </a:rPr>
              <a:t>disposizioni </a:t>
            </a:r>
            <a:r>
              <a:rPr lang="it-IT" sz="2300" dirty="0">
                <a:solidFill>
                  <a:sysClr val="windowText" lastClr="000000"/>
                </a:solidFill>
              </a:rPr>
              <a:t>possono essere </a:t>
            </a:r>
            <a:r>
              <a:rPr lang="it-IT" sz="2300" b="1" dirty="0">
                <a:solidFill>
                  <a:sysClr val="windowText" lastClr="000000"/>
                </a:solidFill>
              </a:rPr>
              <a:t>modificate</a:t>
            </a:r>
            <a:r>
              <a:rPr lang="it-IT" sz="2300" dirty="0">
                <a:solidFill>
                  <a:sysClr val="windowText" lastClr="000000"/>
                </a:solidFill>
              </a:rPr>
              <a:t> da quelle successive </a:t>
            </a:r>
            <a:r>
              <a:rPr lang="it-IT" sz="2300" b="1" dirty="0">
                <a:solidFill>
                  <a:sysClr val="windowText" lastClr="000000"/>
                </a:solidFill>
              </a:rPr>
              <a:t>anche in senso sfavorevole al lavoratore</a:t>
            </a:r>
            <a:r>
              <a:rPr lang="it-IT" sz="2300" dirty="0">
                <a:solidFill>
                  <a:sysClr val="windowText" lastClr="000000"/>
                </a:solidFill>
              </a:rPr>
              <a:t>, con il </a:t>
            </a:r>
            <a:r>
              <a:rPr lang="it-IT" sz="2300" b="1" dirty="0">
                <a:solidFill>
                  <a:sysClr val="windowText" lastClr="000000"/>
                </a:solidFill>
              </a:rPr>
              <a:t>solo limite dei diritti </a:t>
            </a:r>
            <a:r>
              <a:rPr lang="it-IT" sz="2300" b="1" dirty="0" smtClean="0">
                <a:solidFill>
                  <a:sysClr val="windowText" lastClr="000000"/>
                </a:solidFill>
              </a:rPr>
              <a:t>quesiti</a:t>
            </a:r>
            <a:r>
              <a:rPr lang="it-IT" sz="2300" dirty="0" smtClean="0">
                <a:solidFill>
                  <a:sysClr val="windowText" lastClr="000000"/>
                </a:solidFill>
              </a:rPr>
              <a:t>, Il </a:t>
            </a:r>
            <a:r>
              <a:rPr lang="it-IT" sz="2300" dirty="0">
                <a:solidFill>
                  <a:sysClr val="windowText" lastClr="000000"/>
                </a:solidFill>
              </a:rPr>
              <a:t>lavoratore stesso non può pretendere di mantenere come definitivamente acquisito al suo patrimonio un diritto derivante da una norma collettiva non più esistente e ciò in quanto le disposizioni dei contratti collettivi non si incorporano nel contenuto dei contratti individuali, ma operano dall'esterno come fonte eteronoma di regolamento, concorrente con la fonte individuale, </a:t>
            </a:r>
          </a:p>
          <a:p>
            <a:pPr algn="just" fontAlgn="auto">
              <a:spcAft>
                <a:spcPts val="0"/>
              </a:spcAft>
              <a:defRPr/>
            </a:pPr>
            <a:endParaRPr lang="it-IT" sz="2300" dirty="0">
              <a:solidFill>
                <a:sysClr val="windowText" lastClr="000000"/>
              </a:solidFill>
            </a:endParaRPr>
          </a:p>
          <a:p>
            <a:pPr algn="just" fontAlgn="auto">
              <a:spcAft>
                <a:spcPts val="0"/>
              </a:spcAft>
              <a:defRPr/>
            </a:pPr>
            <a:r>
              <a:rPr lang="it-IT" sz="2300" dirty="0" smtClean="0">
                <a:solidFill>
                  <a:sysClr val="windowText" lastClr="000000"/>
                </a:solidFill>
              </a:rPr>
              <a:t>Quindi, </a:t>
            </a:r>
            <a:r>
              <a:rPr lang="it-IT" sz="2300" dirty="0">
                <a:solidFill>
                  <a:sysClr val="windowText" lastClr="000000"/>
                </a:solidFill>
              </a:rPr>
              <a:t>nel caso di successione di contratti collettivi, le precedenti disposizioni non sono suscettibili di essere conservate secondo il criterio del trattamento più favorevole (art. 2077 c.c.), che riguarda il rapporto fra contratto collettivo ed individuale. </a:t>
            </a:r>
            <a:endParaRPr lang="it-IT" sz="2300" dirty="0" smtClean="0">
              <a:solidFill>
                <a:sysClr val="windowText" lastClr="000000"/>
              </a:solidFill>
            </a:endParaRPr>
          </a:p>
        </p:txBody>
      </p:sp>
      <p:pic>
        <p:nvPicPr>
          <p:cNvPr id="9216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AE5FD1C-C192-4567-A28C-7211DFBA92E8}" type="slidenum">
              <a:rPr lang="it-IT" smtClean="0">
                <a:solidFill>
                  <a:prstClr val="white">
                    <a:tint val="75000"/>
                  </a:prstClr>
                </a:solidFill>
              </a:rPr>
              <a:pPr>
                <a:defRPr/>
              </a:pPr>
              <a:t>71</a:t>
            </a:fld>
            <a:endParaRPr lang="it-IT">
              <a:solidFill>
                <a:prstClr val="white">
                  <a:tint val="75000"/>
                </a:prstClr>
              </a:solidFill>
            </a:endParaRPr>
          </a:p>
        </p:txBody>
      </p:sp>
      <p:pic>
        <p:nvPicPr>
          <p:cNvPr id="9318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725488" y="1916113"/>
            <a:ext cx="7704137" cy="4149725"/>
          </a:xfrm>
          <a:prstGeom prst="rect">
            <a:avLst/>
          </a:prstGeom>
          <a:ln>
            <a:solidFill>
              <a:srgbClr val="1F497D">
                <a:lumMod val="20000"/>
                <a:lumOff val="80000"/>
              </a:srgbClr>
            </a:solidFill>
          </a:ln>
        </p:spPr>
        <p:txBody>
          <a:bodyPr>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000" i="1" dirty="0" smtClean="0">
                <a:solidFill>
                  <a:sysClr val="windowText" lastClr="000000"/>
                </a:solidFill>
              </a:rPr>
              <a:t> </a:t>
            </a:r>
            <a:endParaRPr lang="it-IT" sz="2400" b="1" dirty="0" smtClean="0">
              <a:solidFill>
                <a:sysClr val="windowText" lastClr="000000"/>
              </a:solidFill>
            </a:endParaRPr>
          </a:p>
          <a:p>
            <a:pPr algn="just" fontAlgn="auto">
              <a:spcAft>
                <a:spcPts val="0"/>
              </a:spcAft>
              <a:defRPr/>
            </a:pPr>
            <a:r>
              <a:rPr lang="it-IT" sz="2400" b="1" dirty="0" smtClean="0">
                <a:solidFill>
                  <a:sysClr val="windowText" lastClr="000000"/>
                </a:solidFill>
              </a:rPr>
              <a:t>I </a:t>
            </a:r>
            <a:r>
              <a:rPr lang="it-IT" sz="2400" b="1" dirty="0">
                <a:solidFill>
                  <a:sysClr val="windowText" lastClr="000000"/>
                </a:solidFill>
              </a:rPr>
              <a:t>diritti quesiti </a:t>
            </a:r>
            <a:r>
              <a:rPr lang="it-IT" sz="2400" dirty="0">
                <a:solidFill>
                  <a:sysClr val="windowText" lastClr="000000"/>
                </a:solidFill>
              </a:rPr>
              <a:t>sono i diritti già entrati a far parte del patrimonio del lavoratore </a:t>
            </a:r>
            <a:r>
              <a:rPr lang="it-IT" sz="2400" b="1" dirty="0">
                <a:solidFill>
                  <a:sysClr val="windowText" lastClr="000000"/>
                </a:solidFill>
              </a:rPr>
              <a:t>(</a:t>
            </a:r>
            <a:r>
              <a:rPr lang="it-IT" sz="2400" b="1" dirty="0" err="1">
                <a:solidFill>
                  <a:sysClr val="windowText" lastClr="000000"/>
                </a:solidFill>
              </a:rPr>
              <a:t>Cass</a:t>
            </a:r>
            <a:r>
              <a:rPr lang="it-IT" sz="2400" b="1" dirty="0">
                <a:solidFill>
                  <a:sysClr val="windowText" lastClr="000000"/>
                </a:solidFill>
              </a:rPr>
              <a:t>. 22 marzo 2010 n. 6852 ; </a:t>
            </a:r>
            <a:r>
              <a:rPr lang="it-IT" sz="2400" b="1" dirty="0" err="1">
                <a:solidFill>
                  <a:sysClr val="windowText" lastClr="000000"/>
                </a:solidFill>
              </a:rPr>
              <a:t>Cass</a:t>
            </a:r>
            <a:r>
              <a:rPr lang="it-IT" sz="2400" b="1" dirty="0">
                <a:solidFill>
                  <a:sysClr val="windowText" lastClr="000000"/>
                </a:solidFill>
              </a:rPr>
              <a:t>. 5 novembre 2003 n. </a:t>
            </a:r>
            <a:r>
              <a:rPr lang="it-IT" sz="2400" b="1" dirty="0" smtClean="0">
                <a:solidFill>
                  <a:sysClr val="windowText" lastClr="000000"/>
                </a:solidFill>
              </a:rPr>
              <a:t>16635</a:t>
            </a:r>
            <a:r>
              <a:rPr lang="it-IT" sz="2400" dirty="0" smtClean="0">
                <a:solidFill>
                  <a:sysClr val="windowText" lastClr="000000"/>
                </a:solidFill>
              </a:rPr>
              <a:t>) a </a:t>
            </a:r>
            <a:r>
              <a:rPr lang="it-IT" sz="2400" dirty="0">
                <a:solidFill>
                  <a:sysClr val="windowText" lastClr="000000"/>
                </a:solidFill>
              </a:rPr>
              <a:t>fronte di una prestazione lavorativa resa nei modi e nei termini specificamente necessari e sufficienti secondo il contratto collettivo al </a:t>
            </a:r>
            <a:r>
              <a:rPr lang="it-IT" sz="2400" dirty="0" smtClean="0">
                <a:solidFill>
                  <a:sysClr val="windowText" lastClr="000000"/>
                </a:solidFill>
              </a:rPr>
              <a:t>momento in vigore.</a:t>
            </a:r>
            <a:endParaRPr lang="it-IT" sz="2400" dirty="0">
              <a:solidFill>
                <a:sysClr val="windowText" lastClr="000000"/>
              </a:solidFill>
            </a:endParaRPr>
          </a:p>
          <a:p>
            <a:pPr algn="just" fontAlgn="auto">
              <a:spcAft>
                <a:spcPts val="0"/>
              </a:spcAft>
              <a:defRPr/>
            </a:pPr>
            <a:endParaRPr lang="it-IT" sz="2400" dirty="0">
              <a:solidFill>
                <a:sysClr val="windowText" lastClr="000000"/>
              </a:solidFill>
            </a:endParaRPr>
          </a:p>
          <a:p>
            <a:pPr algn="just" fontAlgn="auto">
              <a:spcAft>
                <a:spcPts val="0"/>
              </a:spcAft>
              <a:defRPr/>
            </a:pPr>
            <a:r>
              <a:rPr lang="it-IT" sz="2400" dirty="0">
                <a:solidFill>
                  <a:sysClr val="windowText" lastClr="000000"/>
                </a:solidFill>
              </a:rPr>
              <a:t>Ad esempio se un contratto collettivo prevede un certo numero di scatti di anzianità, si possono ritenere quesiti solo gli incrementi economici correlati agli scatti già maturati (e dunque entrati nel patrimonio del lavoratore). Non si parla di diritto acquisito né riguardo agli scatti ancora da maturare, né alla stabilità nel tempo della disciplina degli scatti (</a:t>
            </a:r>
            <a:r>
              <a:rPr lang="it-IT" sz="2400" b="1" dirty="0" err="1">
                <a:solidFill>
                  <a:sysClr val="windowText" lastClr="000000"/>
                </a:solidFill>
              </a:rPr>
              <a:t>Cass</a:t>
            </a:r>
            <a:r>
              <a:rPr lang="it-IT" sz="2400" b="1" dirty="0">
                <a:solidFill>
                  <a:sysClr val="windowText" lastClr="000000"/>
                </a:solidFill>
              </a:rPr>
              <a:t>. 17 marzo 1999 n. 2429</a:t>
            </a:r>
            <a:r>
              <a:rPr lang="it-IT" sz="2400" dirty="0" smtClean="0">
                <a:solidFill>
                  <a:sysClr val="windowText" lastClr="000000"/>
                </a:solidFill>
              </a:rPr>
              <a:t>).</a:t>
            </a:r>
            <a:endParaRPr lang="it-IT" sz="2400" dirty="0">
              <a:solidFill>
                <a:sysClr val="windowText" lastClr="000000"/>
              </a:solidFill>
            </a:endParaRPr>
          </a:p>
        </p:txBody>
      </p:sp>
      <p:pic>
        <p:nvPicPr>
          <p:cNvPr id="9319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EA012C8-ADD6-47D9-A712-346E9FA5D710}" type="slidenum">
              <a:rPr lang="it-IT" smtClean="0">
                <a:solidFill>
                  <a:prstClr val="white">
                    <a:tint val="75000"/>
                  </a:prstClr>
                </a:solidFill>
              </a:rPr>
              <a:pPr>
                <a:defRPr/>
              </a:pPr>
              <a:t>72</a:t>
            </a:fld>
            <a:endParaRPr lang="it-IT">
              <a:solidFill>
                <a:prstClr val="white">
                  <a:tint val="75000"/>
                </a:prstClr>
              </a:solidFill>
            </a:endParaRPr>
          </a:p>
        </p:txBody>
      </p:sp>
      <p:pic>
        <p:nvPicPr>
          <p:cNvPr id="9421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725488" y="1916113"/>
            <a:ext cx="7704137" cy="4149725"/>
          </a:xfrm>
          <a:prstGeom prst="rect">
            <a:avLst/>
          </a:prstGeom>
          <a:ln>
            <a:solidFill>
              <a:srgbClr val="1F497D">
                <a:lumMod val="20000"/>
                <a:lumOff val="80000"/>
              </a:srgbClr>
            </a:solidFill>
          </a:ln>
        </p:spPr>
        <p:txBody>
          <a:bodyPr>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000" i="1" dirty="0" smtClean="0">
                <a:solidFill>
                  <a:sysClr val="windowText" lastClr="000000"/>
                </a:solidFill>
              </a:rPr>
              <a:t> </a:t>
            </a:r>
            <a:r>
              <a:rPr lang="it-IT" sz="2400" b="1" dirty="0" smtClean="0">
                <a:solidFill>
                  <a:sysClr val="windowText" lastClr="000000"/>
                </a:solidFill>
              </a:rPr>
              <a:t>Relazione fra fonti regolatrici del rapporto</a:t>
            </a:r>
          </a:p>
          <a:p>
            <a:pPr fontAlgn="auto">
              <a:spcAft>
                <a:spcPts val="0"/>
              </a:spcAft>
              <a:defRPr/>
            </a:pPr>
            <a:endParaRPr lang="it-IT" sz="2200" dirty="0" smtClean="0">
              <a:solidFill>
                <a:sysClr val="windowText" lastClr="000000"/>
              </a:solidFill>
            </a:endParaRPr>
          </a:p>
          <a:p>
            <a:pPr algn="just" fontAlgn="auto">
              <a:spcAft>
                <a:spcPts val="0"/>
              </a:spcAft>
              <a:defRPr/>
            </a:pPr>
            <a:r>
              <a:rPr lang="it-IT" sz="2400" dirty="0" smtClean="0">
                <a:solidFill>
                  <a:sysClr val="windowText" lastClr="000000"/>
                </a:solidFill>
              </a:rPr>
              <a:t>Il contrasto fra contratti collettivi di </a:t>
            </a:r>
            <a:r>
              <a:rPr lang="it-IT" sz="2400" b="1" dirty="0" smtClean="0">
                <a:solidFill>
                  <a:sysClr val="windowText" lastClr="000000"/>
                </a:solidFill>
              </a:rPr>
              <a:t>diverso ambito territoriale </a:t>
            </a:r>
            <a:r>
              <a:rPr lang="it-IT" sz="2400" dirty="0" smtClean="0">
                <a:solidFill>
                  <a:sysClr val="windowText" lastClr="000000"/>
                </a:solidFill>
              </a:rPr>
              <a:t>va risolto sulla base della effettiva volontà delle parti, da </a:t>
            </a:r>
            <a:r>
              <a:rPr lang="it-IT" sz="2400" u="sng" dirty="0" smtClean="0">
                <a:solidFill>
                  <a:sysClr val="windowText" lastClr="000000"/>
                </a:solidFill>
              </a:rPr>
              <a:t>desumersi attraverso il coordinamento delle varie disposizioni</a:t>
            </a:r>
            <a:r>
              <a:rPr lang="it-IT" sz="2400" dirty="0" smtClean="0">
                <a:solidFill>
                  <a:sysClr val="windowText" lastClr="000000"/>
                </a:solidFill>
              </a:rPr>
              <a:t>, aventi tutte pari dignità  e forza vincolante; quindi anche i contratti  territoriali possono derogare anche </a:t>
            </a:r>
            <a:r>
              <a:rPr lang="it-IT" sz="2400" i="1" dirty="0" smtClean="0">
                <a:solidFill>
                  <a:sysClr val="windowText" lastClr="000000"/>
                </a:solidFill>
              </a:rPr>
              <a:t>in </a:t>
            </a:r>
            <a:r>
              <a:rPr lang="it-IT" sz="2400" i="1" dirty="0" err="1" smtClean="0">
                <a:solidFill>
                  <a:sysClr val="windowText" lastClr="000000"/>
                </a:solidFill>
              </a:rPr>
              <a:t>pejus</a:t>
            </a:r>
            <a:r>
              <a:rPr lang="it-IT" sz="2400" i="1" dirty="0" smtClean="0">
                <a:solidFill>
                  <a:sysClr val="windowText" lastClr="000000"/>
                </a:solidFill>
              </a:rPr>
              <a:t> </a:t>
            </a:r>
            <a:r>
              <a:rPr lang="it-IT" sz="2400" dirty="0" smtClean="0">
                <a:solidFill>
                  <a:sysClr val="windowText" lastClr="000000"/>
                </a:solidFill>
              </a:rPr>
              <a:t>quelli nazionali senza che osti il disposto di cui all’art. 2077 c.c. fatti salvi i diritti quesiti.</a:t>
            </a:r>
            <a:endParaRPr lang="it-IT" sz="2400" b="1" i="1" dirty="0" smtClean="0">
              <a:solidFill>
                <a:sysClr val="windowText" lastClr="000000"/>
              </a:solidFill>
            </a:endParaRPr>
          </a:p>
          <a:p>
            <a:pPr algn="just" fontAlgn="auto">
              <a:spcAft>
                <a:spcPts val="0"/>
              </a:spcAft>
              <a:defRPr/>
            </a:pPr>
            <a:endParaRPr lang="it-IT" sz="2400" dirty="0" smtClean="0">
              <a:solidFill>
                <a:sysClr val="windowText" lastClr="000000"/>
              </a:solidFill>
            </a:endParaRPr>
          </a:p>
          <a:p>
            <a:pPr algn="just" fontAlgn="auto">
              <a:spcAft>
                <a:spcPts val="0"/>
              </a:spcAft>
              <a:defRPr/>
            </a:pPr>
            <a:r>
              <a:rPr lang="it-IT" sz="2400" dirty="0" smtClean="0">
                <a:solidFill>
                  <a:sysClr val="windowText" lastClr="000000"/>
                </a:solidFill>
              </a:rPr>
              <a:t> </a:t>
            </a:r>
            <a:r>
              <a:rPr lang="it-IT" sz="1700" i="1" dirty="0" err="1" smtClean="0">
                <a:solidFill>
                  <a:sysClr val="windowText" lastClr="000000"/>
                </a:solidFill>
              </a:rPr>
              <a:t>Trib.Torino</a:t>
            </a:r>
            <a:r>
              <a:rPr lang="it-IT" sz="1700" i="1" dirty="0" smtClean="0">
                <a:solidFill>
                  <a:sysClr val="windowText" lastClr="000000"/>
                </a:solidFill>
              </a:rPr>
              <a:t> </a:t>
            </a:r>
            <a:r>
              <a:rPr lang="it-IT" sz="1700" i="1" dirty="0" err="1" smtClean="0">
                <a:solidFill>
                  <a:sysClr val="windowText" lastClr="000000"/>
                </a:solidFill>
              </a:rPr>
              <a:t>Sez.Lavoro</a:t>
            </a:r>
            <a:r>
              <a:rPr lang="it-IT" sz="1700" i="1" dirty="0" smtClean="0">
                <a:solidFill>
                  <a:sysClr val="windowText" lastClr="000000"/>
                </a:solidFill>
              </a:rPr>
              <a:t> 29/09/2010</a:t>
            </a:r>
            <a:endParaRPr lang="it-IT" sz="1700" dirty="0" smtClean="0">
              <a:solidFill>
                <a:sysClr val="windowText" lastClr="000000"/>
              </a:solidFill>
            </a:endParaRPr>
          </a:p>
        </p:txBody>
      </p:sp>
      <p:pic>
        <p:nvPicPr>
          <p:cNvPr id="9421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7036A01-959E-4468-9881-84CECEA58BA4}" type="slidenum">
              <a:rPr lang="it-IT" smtClean="0">
                <a:solidFill>
                  <a:prstClr val="white">
                    <a:tint val="75000"/>
                  </a:prstClr>
                </a:solidFill>
              </a:rPr>
              <a:pPr>
                <a:defRPr/>
              </a:pPr>
              <a:t>73</a:t>
            </a:fld>
            <a:endParaRPr lang="it-IT">
              <a:solidFill>
                <a:prstClr val="white">
                  <a:tint val="75000"/>
                </a:prstClr>
              </a:solidFill>
            </a:endParaRPr>
          </a:p>
        </p:txBody>
      </p:sp>
      <p:pic>
        <p:nvPicPr>
          <p:cNvPr id="9523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object 2"/>
          <p:cNvSpPr txBox="1"/>
          <p:nvPr/>
        </p:nvSpPr>
        <p:spPr>
          <a:xfrm>
            <a:off x="468313" y="1989138"/>
            <a:ext cx="8424862" cy="3965575"/>
          </a:xfrm>
          <a:prstGeom prst="rect">
            <a:avLst/>
          </a:prstGeom>
        </p:spPr>
        <p:txBody>
          <a:bodyPr lIns="0" tIns="0" rIns="0" bIns="0">
            <a:spAutoFit/>
          </a:bodyPr>
          <a:lstStyle/>
          <a:p>
            <a:pPr marL="12700" fontAlgn="auto">
              <a:spcBef>
                <a:spcPts val="0"/>
              </a:spcBef>
              <a:spcAft>
                <a:spcPts val="0"/>
              </a:spcAft>
              <a:defRPr/>
            </a:pPr>
            <a:r>
              <a:rPr sz="3200" dirty="0">
                <a:solidFill>
                  <a:prstClr val="black"/>
                </a:solidFill>
                <a:latin typeface="Arial"/>
                <a:cs typeface="Arial"/>
              </a:rPr>
              <a:t>Alcuni</a:t>
            </a:r>
            <a:r>
              <a:rPr sz="3200" spc="-30" dirty="0">
                <a:solidFill>
                  <a:prstClr val="black"/>
                </a:solidFill>
                <a:latin typeface="Arial"/>
                <a:cs typeface="Arial"/>
              </a:rPr>
              <a:t> </a:t>
            </a:r>
            <a:r>
              <a:rPr sz="3200" dirty="0">
                <a:solidFill>
                  <a:prstClr val="black"/>
                </a:solidFill>
                <a:latin typeface="Arial"/>
                <a:cs typeface="Arial"/>
              </a:rPr>
              <a:t>pri</a:t>
            </a:r>
            <a:r>
              <a:rPr sz="3200" spc="-15" dirty="0">
                <a:solidFill>
                  <a:prstClr val="black"/>
                </a:solidFill>
                <a:latin typeface="Arial"/>
                <a:cs typeface="Arial"/>
              </a:rPr>
              <a:t>n</a:t>
            </a:r>
            <a:r>
              <a:rPr sz="3200" dirty="0">
                <a:solidFill>
                  <a:prstClr val="black"/>
                </a:solidFill>
                <a:latin typeface="Arial"/>
                <a:cs typeface="Arial"/>
              </a:rPr>
              <a:t>cipi r</a:t>
            </a:r>
            <a:r>
              <a:rPr sz="3200" spc="-15" dirty="0">
                <a:solidFill>
                  <a:prstClr val="black"/>
                </a:solidFill>
                <a:latin typeface="Arial"/>
                <a:cs typeface="Arial"/>
              </a:rPr>
              <a:t>e</a:t>
            </a:r>
            <a:r>
              <a:rPr sz="3200" dirty="0">
                <a:solidFill>
                  <a:prstClr val="black"/>
                </a:solidFill>
                <a:latin typeface="Arial"/>
                <a:cs typeface="Arial"/>
              </a:rPr>
              <a:t>g</a:t>
            </a:r>
            <a:r>
              <a:rPr sz="3200" spc="-10" dirty="0">
                <a:solidFill>
                  <a:prstClr val="black"/>
                </a:solidFill>
                <a:latin typeface="Arial"/>
                <a:cs typeface="Arial"/>
              </a:rPr>
              <a:t>o</a:t>
            </a:r>
            <a:r>
              <a:rPr sz="3200" dirty="0">
                <a:solidFill>
                  <a:prstClr val="black"/>
                </a:solidFill>
                <a:latin typeface="Arial"/>
                <a:cs typeface="Arial"/>
              </a:rPr>
              <a:t>la</a:t>
            </a:r>
            <a:r>
              <a:rPr sz="3200" spc="-15" dirty="0">
                <a:solidFill>
                  <a:prstClr val="black"/>
                </a:solidFill>
                <a:latin typeface="Arial"/>
                <a:cs typeface="Arial"/>
              </a:rPr>
              <a:t>t</a:t>
            </a:r>
            <a:r>
              <a:rPr sz="3200" dirty="0">
                <a:solidFill>
                  <a:prstClr val="black"/>
                </a:solidFill>
                <a:latin typeface="Arial"/>
                <a:cs typeface="Arial"/>
              </a:rPr>
              <a:t>ori</a:t>
            </a:r>
            <a:r>
              <a:rPr sz="3200" spc="-25" dirty="0">
                <a:solidFill>
                  <a:prstClr val="black"/>
                </a:solidFill>
                <a:latin typeface="Arial"/>
                <a:cs typeface="Arial"/>
              </a:rPr>
              <a:t> </a:t>
            </a:r>
            <a:r>
              <a:rPr sz="3200" dirty="0">
                <a:solidFill>
                  <a:prstClr val="black"/>
                </a:solidFill>
                <a:latin typeface="Arial"/>
                <a:cs typeface="Arial"/>
              </a:rPr>
              <a:t>d</a:t>
            </a:r>
            <a:r>
              <a:rPr sz="3200" spc="-10" dirty="0">
                <a:solidFill>
                  <a:prstClr val="black"/>
                </a:solidFill>
                <a:latin typeface="Arial"/>
                <a:cs typeface="Arial"/>
              </a:rPr>
              <a:t>e</a:t>
            </a:r>
            <a:r>
              <a:rPr sz="3200" dirty="0">
                <a:solidFill>
                  <a:prstClr val="black"/>
                </a:solidFill>
                <a:latin typeface="Arial"/>
                <a:cs typeface="Arial"/>
              </a:rPr>
              <a:t>i r</a:t>
            </a:r>
            <a:r>
              <a:rPr sz="3200" spc="-10" dirty="0">
                <a:solidFill>
                  <a:prstClr val="black"/>
                </a:solidFill>
                <a:latin typeface="Arial"/>
                <a:cs typeface="Arial"/>
              </a:rPr>
              <a:t>a</a:t>
            </a:r>
            <a:r>
              <a:rPr sz="3200" dirty="0">
                <a:solidFill>
                  <a:prstClr val="black"/>
                </a:solidFill>
                <a:latin typeface="Arial"/>
                <a:cs typeface="Arial"/>
              </a:rPr>
              <a:t>p</a:t>
            </a:r>
            <a:r>
              <a:rPr sz="3200" spc="-10" dirty="0">
                <a:solidFill>
                  <a:prstClr val="black"/>
                </a:solidFill>
                <a:latin typeface="Arial"/>
                <a:cs typeface="Arial"/>
              </a:rPr>
              <a:t>p</a:t>
            </a:r>
            <a:r>
              <a:rPr sz="3200" dirty="0">
                <a:solidFill>
                  <a:prstClr val="black"/>
                </a:solidFill>
                <a:latin typeface="Arial"/>
                <a:cs typeface="Arial"/>
              </a:rPr>
              <a:t>orti</a:t>
            </a:r>
            <a:r>
              <a:rPr sz="3200" spc="-25" dirty="0">
                <a:solidFill>
                  <a:prstClr val="black"/>
                </a:solidFill>
                <a:latin typeface="Arial"/>
                <a:cs typeface="Arial"/>
              </a:rPr>
              <a:t> </a:t>
            </a:r>
            <a:r>
              <a:rPr sz="3200" dirty="0">
                <a:solidFill>
                  <a:prstClr val="black"/>
                </a:solidFill>
                <a:latin typeface="Arial"/>
                <a:cs typeface="Arial"/>
              </a:rPr>
              <a:t>tra</a:t>
            </a:r>
          </a:p>
          <a:p>
            <a:pPr marL="355600" fontAlgn="auto">
              <a:spcBef>
                <a:spcPts val="0"/>
              </a:spcBef>
              <a:spcAft>
                <a:spcPts val="0"/>
              </a:spcAft>
              <a:defRPr/>
            </a:pPr>
            <a:r>
              <a:rPr sz="3200" dirty="0">
                <a:solidFill>
                  <a:prstClr val="black"/>
                </a:solidFill>
                <a:latin typeface="Arial"/>
                <a:cs typeface="Arial"/>
              </a:rPr>
              <a:t>con</a:t>
            </a:r>
            <a:r>
              <a:rPr sz="3200" spc="-15" dirty="0">
                <a:solidFill>
                  <a:prstClr val="black"/>
                </a:solidFill>
                <a:latin typeface="Arial"/>
                <a:cs typeface="Arial"/>
              </a:rPr>
              <a:t>t</a:t>
            </a:r>
            <a:r>
              <a:rPr sz="3200" dirty="0">
                <a:solidFill>
                  <a:prstClr val="black"/>
                </a:solidFill>
                <a:latin typeface="Arial"/>
                <a:cs typeface="Arial"/>
              </a:rPr>
              <a:t>ra</a:t>
            </a:r>
            <a:r>
              <a:rPr sz="3200" spc="-10" dirty="0">
                <a:solidFill>
                  <a:prstClr val="black"/>
                </a:solidFill>
                <a:latin typeface="Arial"/>
                <a:cs typeface="Arial"/>
              </a:rPr>
              <a:t>t</a:t>
            </a:r>
            <a:r>
              <a:rPr sz="3200" dirty="0">
                <a:solidFill>
                  <a:prstClr val="black"/>
                </a:solidFill>
                <a:latin typeface="Arial"/>
                <a:cs typeface="Arial"/>
              </a:rPr>
              <a:t>ti</a:t>
            </a:r>
            <a:r>
              <a:rPr sz="3200" spc="-35" dirty="0">
                <a:solidFill>
                  <a:prstClr val="black"/>
                </a:solidFill>
                <a:latin typeface="Arial"/>
                <a:cs typeface="Arial"/>
              </a:rPr>
              <a:t> </a:t>
            </a:r>
            <a:r>
              <a:rPr sz="3200" dirty="0">
                <a:solidFill>
                  <a:prstClr val="black"/>
                </a:solidFill>
                <a:latin typeface="Arial"/>
                <a:cs typeface="Arial"/>
              </a:rPr>
              <a:t>coll</a:t>
            </a:r>
            <a:r>
              <a:rPr sz="3200" spc="-20" dirty="0">
                <a:solidFill>
                  <a:prstClr val="black"/>
                </a:solidFill>
                <a:latin typeface="Arial"/>
                <a:cs typeface="Arial"/>
              </a:rPr>
              <a:t>e</a:t>
            </a:r>
            <a:r>
              <a:rPr sz="3200" dirty="0">
                <a:solidFill>
                  <a:prstClr val="black"/>
                </a:solidFill>
                <a:latin typeface="Arial"/>
                <a:cs typeface="Arial"/>
              </a:rPr>
              <a:t>tt</a:t>
            </a:r>
            <a:r>
              <a:rPr sz="3200" spc="-10" dirty="0">
                <a:solidFill>
                  <a:prstClr val="black"/>
                </a:solidFill>
                <a:latin typeface="Arial"/>
                <a:cs typeface="Arial"/>
              </a:rPr>
              <a:t>i</a:t>
            </a:r>
            <a:r>
              <a:rPr sz="3200" dirty="0">
                <a:solidFill>
                  <a:prstClr val="black"/>
                </a:solidFill>
                <a:latin typeface="Arial"/>
                <a:cs typeface="Arial"/>
              </a:rPr>
              <a:t>vi:</a:t>
            </a:r>
          </a:p>
          <a:p>
            <a:pPr fontAlgn="auto">
              <a:spcBef>
                <a:spcPts val="28"/>
              </a:spcBef>
              <a:spcAft>
                <a:spcPts val="0"/>
              </a:spcAft>
              <a:defRPr/>
            </a:pPr>
            <a:endParaRPr sz="4650" dirty="0">
              <a:solidFill>
                <a:prstClr val="black"/>
              </a:solidFill>
              <a:latin typeface="Times New Roman"/>
              <a:cs typeface="Times New Roman"/>
            </a:endParaRPr>
          </a:p>
          <a:p>
            <a:pPr marL="483234" indent="-470534" fontAlgn="auto">
              <a:spcBef>
                <a:spcPts val="0"/>
              </a:spcBef>
              <a:spcAft>
                <a:spcPts val="0"/>
              </a:spcAft>
              <a:buFont typeface="Arial"/>
              <a:buAutoNum type="arabicParenR"/>
              <a:tabLst>
                <a:tab pos="483870" algn="l"/>
              </a:tabLst>
              <a:defRPr/>
            </a:pPr>
            <a:r>
              <a:rPr sz="3200" dirty="0">
                <a:solidFill>
                  <a:prstClr val="black"/>
                </a:solidFill>
                <a:latin typeface="Arial"/>
                <a:cs typeface="Arial"/>
              </a:rPr>
              <a:t>criterio</a:t>
            </a:r>
            <a:r>
              <a:rPr sz="3200" spc="-30" dirty="0">
                <a:solidFill>
                  <a:prstClr val="black"/>
                </a:solidFill>
                <a:latin typeface="Arial"/>
                <a:cs typeface="Arial"/>
              </a:rPr>
              <a:t> </a:t>
            </a:r>
            <a:r>
              <a:rPr sz="3200" dirty="0">
                <a:solidFill>
                  <a:prstClr val="black"/>
                </a:solidFill>
                <a:latin typeface="Arial"/>
                <a:cs typeface="Arial"/>
              </a:rPr>
              <a:t>g</a:t>
            </a:r>
            <a:r>
              <a:rPr sz="3200" spc="-10" dirty="0">
                <a:solidFill>
                  <a:prstClr val="black"/>
                </a:solidFill>
                <a:latin typeface="Arial"/>
                <a:cs typeface="Arial"/>
              </a:rPr>
              <a:t>e</a:t>
            </a:r>
            <a:r>
              <a:rPr sz="3200" dirty="0">
                <a:solidFill>
                  <a:prstClr val="black"/>
                </a:solidFill>
                <a:latin typeface="Arial"/>
                <a:cs typeface="Arial"/>
              </a:rPr>
              <a:t>rarchico</a:t>
            </a:r>
          </a:p>
          <a:p>
            <a:pPr marL="483234" indent="-470534" fontAlgn="auto">
              <a:spcBef>
                <a:spcPts val="770"/>
              </a:spcBef>
              <a:spcAft>
                <a:spcPts val="0"/>
              </a:spcAft>
              <a:buFont typeface="Arial"/>
              <a:buAutoNum type="arabicParenR"/>
              <a:tabLst>
                <a:tab pos="483870" algn="l"/>
              </a:tabLst>
              <a:defRPr/>
            </a:pPr>
            <a:r>
              <a:rPr sz="3200" dirty="0">
                <a:solidFill>
                  <a:prstClr val="black"/>
                </a:solidFill>
                <a:latin typeface="Arial"/>
                <a:cs typeface="Arial"/>
              </a:rPr>
              <a:t>criterio</a:t>
            </a:r>
            <a:r>
              <a:rPr sz="3200" spc="-30" dirty="0">
                <a:solidFill>
                  <a:prstClr val="black"/>
                </a:solidFill>
                <a:latin typeface="Arial"/>
                <a:cs typeface="Arial"/>
              </a:rPr>
              <a:t> </a:t>
            </a:r>
            <a:r>
              <a:rPr sz="3200" dirty="0">
                <a:solidFill>
                  <a:prstClr val="black"/>
                </a:solidFill>
                <a:latin typeface="Arial"/>
                <a:cs typeface="Arial"/>
              </a:rPr>
              <a:t>crono</a:t>
            </a:r>
            <a:r>
              <a:rPr sz="3200" spc="-15" dirty="0">
                <a:solidFill>
                  <a:prstClr val="black"/>
                </a:solidFill>
                <a:latin typeface="Arial"/>
                <a:cs typeface="Arial"/>
              </a:rPr>
              <a:t>l</a:t>
            </a:r>
            <a:r>
              <a:rPr sz="3200" dirty="0">
                <a:solidFill>
                  <a:prstClr val="black"/>
                </a:solidFill>
                <a:latin typeface="Arial"/>
                <a:cs typeface="Arial"/>
              </a:rPr>
              <a:t>o</a:t>
            </a:r>
            <a:r>
              <a:rPr sz="3200" spc="-10" dirty="0">
                <a:solidFill>
                  <a:prstClr val="black"/>
                </a:solidFill>
                <a:latin typeface="Arial"/>
                <a:cs typeface="Arial"/>
              </a:rPr>
              <a:t>g</a:t>
            </a:r>
            <a:r>
              <a:rPr sz="3200" dirty="0">
                <a:solidFill>
                  <a:prstClr val="black"/>
                </a:solidFill>
                <a:latin typeface="Arial"/>
                <a:cs typeface="Arial"/>
              </a:rPr>
              <a:t>ico</a:t>
            </a:r>
          </a:p>
          <a:p>
            <a:pPr marL="483234" indent="-470534" fontAlgn="auto">
              <a:spcBef>
                <a:spcPts val="765"/>
              </a:spcBef>
              <a:spcAft>
                <a:spcPts val="0"/>
              </a:spcAft>
              <a:buFont typeface="Arial"/>
              <a:buAutoNum type="arabicParenR"/>
              <a:tabLst>
                <a:tab pos="483870" algn="l"/>
              </a:tabLst>
              <a:defRPr/>
            </a:pPr>
            <a:r>
              <a:rPr sz="3200" dirty="0">
                <a:solidFill>
                  <a:prstClr val="black"/>
                </a:solidFill>
                <a:latin typeface="Arial"/>
                <a:cs typeface="Arial"/>
              </a:rPr>
              <a:t>criterio</a:t>
            </a:r>
            <a:r>
              <a:rPr sz="3200" spc="-30" dirty="0">
                <a:solidFill>
                  <a:prstClr val="black"/>
                </a:solidFill>
                <a:latin typeface="Arial"/>
                <a:cs typeface="Arial"/>
              </a:rPr>
              <a:t> </a:t>
            </a:r>
            <a:r>
              <a:rPr sz="3200" dirty="0">
                <a:solidFill>
                  <a:prstClr val="black"/>
                </a:solidFill>
                <a:latin typeface="Arial"/>
                <a:cs typeface="Arial"/>
              </a:rPr>
              <a:t>d</a:t>
            </a:r>
            <a:r>
              <a:rPr sz="3200" spc="-10" dirty="0">
                <a:solidFill>
                  <a:prstClr val="black"/>
                </a:solidFill>
                <a:latin typeface="Arial"/>
                <a:cs typeface="Arial"/>
              </a:rPr>
              <a:t>e</a:t>
            </a:r>
            <a:r>
              <a:rPr sz="3200" dirty="0">
                <a:solidFill>
                  <a:prstClr val="black"/>
                </a:solidFill>
                <a:latin typeface="Arial"/>
                <a:cs typeface="Arial"/>
              </a:rPr>
              <a:t>lla</a:t>
            </a:r>
            <a:r>
              <a:rPr sz="3200" spc="-15" dirty="0">
                <a:solidFill>
                  <a:prstClr val="black"/>
                </a:solidFill>
                <a:latin typeface="Arial"/>
                <a:cs typeface="Arial"/>
              </a:rPr>
              <a:t> </a:t>
            </a:r>
            <a:r>
              <a:rPr sz="3200" spc="10" dirty="0">
                <a:solidFill>
                  <a:prstClr val="black"/>
                </a:solidFill>
                <a:latin typeface="Arial"/>
                <a:cs typeface="Arial"/>
              </a:rPr>
              <a:t>v</a:t>
            </a:r>
            <a:r>
              <a:rPr sz="3200" dirty="0">
                <a:solidFill>
                  <a:prstClr val="black"/>
                </a:solidFill>
                <a:latin typeface="Arial"/>
                <a:cs typeface="Arial"/>
              </a:rPr>
              <a:t>ol</a:t>
            </a:r>
            <a:r>
              <a:rPr sz="3200" spc="-15" dirty="0">
                <a:solidFill>
                  <a:prstClr val="black"/>
                </a:solidFill>
                <a:latin typeface="Arial"/>
                <a:cs typeface="Arial"/>
              </a:rPr>
              <a:t>o</a:t>
            </a:r>
            <a:r>
              <a:rPr sz="3200" dirty="0">
                <a:solidFill>
                  <a:prstClr val="black"/>
                </a:solidFill>
                <a:latin typeface="Arial"/>
                <a:cs typeface="Arial"/>
              </a:rPr>
              <a:t>ntà</a:t>
            </a:r>
            <a:r>
              <a:rPr sz="3200" spc="-30" dirty="0">
                <a:solidFill>
                  <a:prstClr val="black"/>
                </a:solidFill>
                <a:latin typeface="Arial"/>
                <a:cs typeface="Arial"/>
              </a:rPr>
              <a:t> </a:t>
            </a:r>
            <a:r>
              <a:rPr sz="3200" dirty="0">
                <a:solidFill>
                  <a:prstClr val="black"/>
                </a:solidFill>
                <a:latin typeface="Arial"/>
                <a:cs typeface="Arial"/>
              </a:rPr>
              <a:t>d</a:t>
            </a:r>
            <a:r>
              <a:rPr sz="3200" spc="-10" dirty="0">
                <a:solidFill>
                  <a:prstClr val="black"/>
                </a:solidFill>
                <a:latin typeface="Arial"/>
                <a:cs typeface="Arial"/>
              </a:rPr>
              <a:t>e</a:t>
            </a:r>
            <a:r>
              <a:rPr sz="3200" dirty="0">
                <a:solidFill>
                  <a:prstClr val="black"/>
                </a:solidFill>
                <a:latin typeface="Arial"/>
                <a:cs typeface="Arial"/>
              </a:rPr>
              <a:t>lle</a:t>
            </a:r>
            <a:r>
              <a:rPr sz="3200" spc="-15" dirty="0">
                <a:solidFill>
                  <a:prstClr val="black"/>
                </a:solidFill>
                <a:latin typeface="Arial"/>
                <a:cs typeface="Arial"/>
              </a:rPr>
              <a:t> </a:t>
            </a:r>
            <a:r>
              <a:rPr sz="3200" dirty="0">
                <a:solidFill>
                  <a:prstClr val="black"/>
                </a:solidFill>
                <a:latin typeface="Arial"/>
                <a:cs typeface="Arial"/>
              </a:rPr>
              <a:t>parti</a:t>
            </a:r>
          </a:p>
          <a:p>
            <a:pPr marL="483234" indent="-470534" fontAlgn="auto">
              <a:spcBef>
                <a:spcPts val="685"/>
              </a:spcBef>
              <a:spcAft>
                <a:spcPts val="0"/>
              </a:spcAft>
              <a:buFont typeface="Arial"/>
              <a:buAutoNum type="arabicParenR"/>
              <a:tabLst>
                <a:tab pos="483870" algn="l"/>
              </a:tabLst>
              <a:defRPr/>
            </a:pPr>
            <a:r>
              <a:rPr sz="3200" b="1" dirty="0">
                <a:solidFill>
                  <a:schemeClr val="bg1"/>
                </a:solidFill>
                <a:latin typeface="Arial"/>
                <a:cs typeface="Arial"/>
              </a:rPr>
              <a:t>criter</a:t>
            </a:r>
            <a:r>
              <a:rPr sz="3200" b="1" spc="-15" dirty="0">
                <a:solidFill>
                  <a:schemeClr val="bg1"/>
                </a:solidFill>
                <a:latin typeface="Arial"/>
                <a:cs typeface="Arial"/>
              </a:rPr>
              <a:t>i</a:t>
            </a:r>
            <a:r>
              <a:rPr sz="3200" b="1" dirty="0">
                <a:solidFill>
                  <a:schemeClr val="bg1"/>
                </a:solidFill>
                <a:latin typeface="Arial"/>
                <a:cs typeface="Arial"/>
              </a:rPr>
              <a:t>o</a:t>
            </a:r>
            <a:r>
              <a:rPr sz="3200" b="1" spc="-25" dirty="0">
                <a:solidFill>
                  <a:schemeClr val="bg1"/>
                </a:solidFill>
                <a:latin typeface="Arial"/>
                <a:cs typeface="Arial"/>
              </a:rPr>
              <a:t> </a:t>
            </a:r>
            <a:r>
              <a:rPr sz="3200" b="1" dirty="0">
                <a:solidFill>
                  <a:schemeClr val="bg1"/>
                </a:solidFill>
                <a:latin typeface="Arial"/>
                <a:cs typeface="Arial"/>
              </a:rPr>
              <a:t>d</a:t>
            </a:r>
            <a:r>
              <a:rPr sz="3200" b="1" spc="-15" dirty="0">
                <a:solidFill>
                  <a:schemeClr val="bg1"/>
                </a:solidFill>
                <a:latin typeface="Arial"/>
                <a:cs typeface="Arial"/>
              </a:rPr>
              <a:t>e</a:t>
            </a:r>
            <a:r>
              <a:rPr sz="3200" b="1" dirty="0">
                <a:solidFill>
                  <a:schemeClr val="bg1"/>
                </a:solidFill>
                <a:latin typeface="Arial"/>
                <a:cs typeface="Arial"/>
              </a:rPr>
              <a:t>lla</a:t>
            </a:r>
            <a:r>
              <a:rPr sz="3200" b="1" spc="-15" dirty="0">
                <a:solidFill>
                  <a:schemeClr val="bg1"/>
                </a:solidFill>
                <a:latin typeface="Arial"/>
                <a:cs typeface="Arial"/>
              </a:rPr>
              <a:t> </a:t>
            </a:r>
            <a:r>
              <a:rPr sz="3200" b="1" dirty="0">
                <a:solidFill>
                  <a:schemeClr val="bg1"/>
                </a:solidFill>
                <a:latin typeface="Arial"/>
                <a:cs typeface="Arial"/>
              </a:rPr>
              <a:t>“prossimi</a:t>
            </a:r>
            <a:r>
              <a:rPr sz="3200" b="1" spc="-15" dirty="0">
                <a:solidFill>
                  <a:schemeClr val="bg1"/>
                </a:solidFill>
                <a:latin typeface="Arial"/>
                <a:cs typeface="Arial"/>
              </a:rPr>
              <a:t>t</a:t>
            </a:r>
            <a:r>
              <a:rPr sz="3200" b="1" dirty="0">
                <a:solidFill>
                  <a:schemeClr val="bg1"/>
                </a:solidFill>
                <a:latin typeface="Arial"/>
                <a:cs typeface="Arial"/>
              </a:rPr>
              <a:t>à”</a:t>
            </a:r>
            <a:r>
              <a:rPr sz="3200" b="1" spc="-45" dirty="0">
                <a:solidFill>
                  <a:schemeClr val="bg1"/>
                </a:solidFill>
                <a:latin typeface="Arial"/>
                <a:cs typeface="Arial"/>
              </a:rPr>
              <a:t> </a:t>
            </a:r>
            <a:r>
              <a:rPr sz="3200" b="1" dirty="0">
                <a:solidFill>
                  <a:schemeClr val="bg1"/>
                </a:solidFill>
                <a:latin typeface="Arial"/>
                <a:cs typeface="Arial"/>
              </a:rPr>
              <a:t>(pr</a:t>
            </a:r>
            <a:r>
              <a:rPr sz="3200" b="1" spc="-15" dirty="0">
                <a:solidFill>
                  <a:schemeClr val="bg1"/>
                </a:solidFill>
                <a:latin typeface="Arial"/>
                <a:cs typeface="Arial"/>
              </a:rPr>
              <a:t>e</a:t>
            </a:r>
            <a:r>
              <a:rPr sz="3200" b="1" dirty="0">
                <a:solidFill>
                  <a:schemeClr val="bg1"/>
                </a:solidFill>
                <a:latin typeface="Arial"/>
                <a:cs typeface="Arial"/>
              </a:rPr>
              <a:t>val</a:t>
            </a:r>
            <a:r>
              <a:rPr sz="3200" b="1" spc="-15" dirty="0">
                <a:solidFill>
                  <a:schemeClr val="bg1"/>
                </a:solidFill>
                <a:latin typeface="Arial"/>
                <a:cs typeface="Arial"/>
              </a:rPr>
              <a:t>e</a:t>
            </a:r>
            <a:r>
              <a:rPr sz="3200" b="1" dirty="0">
                <a:solidFill>
                  <a:schemeClr val="bg1"/>
                </a:solidFill>
                <a:latin typeface="Arial"/>
                <a:cs typeface="Arial"/>
              </a:rPr>
              <a:t>n</a:t>
            </a:r>
            <a:r>
              <a:rPr sz="3200" b="1" spc="-10" dirty="0">
                <a:solidFill>
                  <a:schemeClr val="bg1"/>
                </a:solidFill>
                <a:latin typeface="Arial"/>
                <a:cs typeface="Arial"/>
              </a:rPr>
              <a:t>t</a:t>
            </a:r>
            <a:r>
              <a:rPr sz="3200" b="1" dirty="0">
                <a:solidFill>
                  <a:schemeClr val="bg1"/>
                </a:solidFill>
                <a:latin typeface="Arial"/>
                <a:cs typeface="Arial"/>
              </a:rPr>
              <a:t>e</a:t>
            </a:r>
            <a:r>
              <a:rPr sz="3200" b="1" dirty="0">
                <a:solidFill>
                  <a:schemeClr val="bg1"/>
                </a:solidFill>
                <a:latin typeface="Calibri"/>
                <a:cs typeface="Calibri"/>
              </a:rPr>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2CE5B2E-BA18-4537-AF7A-51B977C15795}" type="slidenum">
              <a:rPr lang="it-IT" smtClean="0">
                <a:solidFill>
                  <a:prstClr val="white">
                    <a:tint val="75000"/>
                  </a:prstClr>
                </a:solidFill>
              </a:rPr>
              <a:pPr>
                <a:defRPr/>
              </a:pPr>
              <a:t>74</a:t>
            </a:fld>
            <a:endParaRPr lang="it-IT">
              <a:solidFill>
                <a:prstClr val="white">
                  <a:tint val="75000"/>
                </a:prstClr>
              </a:solidFill>
            </a:endParaRPr>
          </a:p>
        </p:txBody>
      </p:sp>
      <p:pic>
        <p:nvPicPr>
          <p:cNvPr id="9626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object 2"/>
          <p:cNvSpPr txBox="1">
            <a:spLocks/>
          </p:cNvSpPr>
          <p:nvPr/>
        </p:nvSpPr>
        <p:spPr>
          <a:xfrm>
            <a:off x="528638" y="1674813"/>
            <a:ext cx="7981950" cy="922337"/>
          </a:xfrm>
          <a:prstGeom prst="rect">
            <a:avLst/>
          </a:prstGeom>
        </p:spPr>
        <p:txBody>
          <a:bodyPr lIns="0" tIns="254071" rIns="0" bIns="0">
            <a:spAutoFit/>
          </a:bodyPr>
          <a:lstStyle>
            <a:lvl1pPr>
              <a:defRPr sz="3200" b="0" i="0">
                <a:solidFill>
                  <a:srgbClr val="FF0000"/>
                </a:solidFill>
                <a:latin typeface="Arial"/>
                <a:ea typeface="+mj-ea"/>
                <a:cs typeface="Arial"/>
              </a:defRPr>
            </a:lvl1pPr>
          </a:lstStyle>
          <a:p>
            <a:pPr marL="1442085" fontAlgn="auto">
              <a:lnSpc>
                <a:spcPts val="5235"/>
              </a:lnSpc>
              <a:spcBef>
                <a:spcPts val="0"/>
              </a:spcBef>
              <a:spcAft>
                <a:spcPts val="0"/>
              </a:spcAft>
              <a:defRPr/>
            </a:pPr>
            <a:r>
              <a:rPr lang="it-IT" sz="4400" kern="0" dirty="0" smtClean="0">
                <a:solidFill>
                  <a:schemeClr val="bg1"/>
                </a:solidFill>
              </a:rPr>
              <a:t>Criterio</a:t>
            </a:r>
            <a:r>
              <a:rPr lang="it-IT" sz="4400" kern="0" spc="-30" dirty="0" smtClean="0">
                <a:solidFill>
                  <a:schemeClr val="bg1"/>
                </a:solidFill>
              </a:rPr>
              <a:t> </a:t>
            </a:r>
            <a:r>
              <a:rPr lang="it-IT" sz="4400" kern="0" dirty="0" smtClean="0">
                <a:solidFill>
                  <a:schemeClr val="bg1"/>
                </a:solidFill>
              </a:rPr>
              <a:t>di pros</a:t>
            </a:r>
            <a:r>
              <a:rPr lang="it-IT" sz="4400" kern="0" spc="10" dirty="0" smtClean="0">
                <a:solidFill>
                  <a:schemeClr val="bg1"/>
                </a:solidFill>
              </a:rPr>
              <a:t>s</a:t>
            </a:r>
            <a:r>
              <a:rPr lang="it-IT" sz="4400" kern="0" dirty="0" smtClean="0">
                <a:solidFill>
                  <a:schemeClr val="bg1"/>
                </a:solidFill>
              </a:rPr>
              <a:t>im</a:t>
            </a:r>
            <a:r>
              <a:rPr lang="it-IT" sz="4400" kern="0" spc="10" dirty="0" smtClean="0">
                <a:solidFill>
                  <a:schemeClr val="bg1"/>
                </a:solidFill>
              </a:rPr>
              <a:t>i</a:t>
            </a:r>
            <a:r>
              <a:rPr lang="it-IT" sz="4400" kern="0" dirty="0" smtClean="0">
                <a:solidFill>
                  <a:schemeClr val="bg1"/>
                </a:solidFill>
              </a:rPr>
              <a:t>tà</a:t>
            </a:r>
            <a:endParaRPr lang="it-IT" sz="4400" kern="0" dirty="0">
              <a:solidFill>
                <a:schemeClr val="bg1"/>
              </a:solidFill>
            </a:endParaRPr>
          </a:p>
        </p:txBody>
      </p:sp>
      <p:sp>
        <p:nvSpPr>
          <p:cNvPr id="96262" name="object 3"/>
          <p:cNvSpPr txBox="1">
            <a:spLocks noChangeArrowheads="1"/>
          </p:cNvSpPr>
          <p:nvPr/>
        </p:nvSpPr>
        <p:spPr bwMode="auto">
          <a:xfrm>
            <a:off x="484188" y="3038475"/>
            <a:ext cx="8058150" cy="3055938"/>
          </a:xfrm>
          <a:prstGeom prst="rect">
            <a:avLst/>
          </a:prstGeom>
          <a:noFill/>
          <a:ln w="9525">
            <a:noFill/>
            <a:miter lim="800000"/>
            <a:headEnd/>
            <a:tailEnd/>
          </a:ln>
        </p:spPr>
        <p:txBody>
          <a:bodyPr lIns="0" tIns="0" rIns="0" bIns="0">
            <a:spAutoFit/>
          </a:bodyPr>
          <a:lstStyle/>
          <a:p>
            <a:pPr marL="355600" indent="-342900" algn="just">
              <a:buFont typeface="Arial" pitchFamily="34" charset="0"/>
              <a:buChar char="•"/>
              <a:tabLst>
                <a:tab pos="355600" algn="l"/>
              </a:tabLst>
            </a:pPr>
            <a:r>
              <a:rPr lang="it-IT" altLang="it-IT" sz="3200">
                <a:solidFill>
                  <a:srgbClr val="000000"/>
                </a:solidFill>
              </a:rPr>
              <a:t>Tra contratti collettivi non si tiene conto del livello gerarchico (come nella legge) ma si capovolge l’ordine.</a:t>
            </a:r>
          </a:p>
          <a:p>
            <a:pPr marL="355600" indent="-342900">
              <a:spcBef>
                <a:spcPts val="775"/>
              </a:spcBef>
              <a:buFont typeface="Arial" pitchFamily="34" charset="0"/>
              <a:buChar char="•"/>
              <a:tabLst>
                <a:tab pos="355600" algn="l"/>
              </a:tabLst>
            </a:pPr>
            <a:r>
              <a:rPr lang="it-IT" altLang="it-IT" sz="3200" b="1">
                <a:solidFill>
                  <a:srgbClr val="000000"/>
                </a:solidFill>
              </a:rPr>
              <a:t>Il contratto più “vicino” alla realtà aziendale (quindi il CCA) prevale su quelli di livello superiore.</a:t>
            </a:r>
          </a:p>
        </p:txBody>
      </p:sp>
      <p:pic>
        <p:nvPicPr>
          <p:cNvPr id="96263"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659CF888-2795-4B6D-9950-7920430C85BE}" type="slidenum">
              <a:rPr lang="it-IT" smtClean="0">
                <a:solidFill>
                  <a:prstClr val="white">
                    <a:tint val="75000"/>
                  </a:prstClr>
                </a:solidFill>
              </a:rPr>
              <a:pPr>
                <a:defRPr/>
              </a:pPr>
              <a:t>75</a:t>
            </a:fld>
            <a:endParaRPr lang="it-IT">
              <a:solidFill>
                <a:prstClr val="white">
                  <a:tint val="75000"/>
                </a:prstClr>
              </a:solidFill>
            </a:endParaRPr>
          </a:p>
        </p:txBody>
      </p:sp>
      <p:pic>
        <p:nvPicPr>
          <p:cNvPr id="9728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97285" name="table"/>
          <p:cNvPicPr>
            <a:picLocks noChangeAspect="1"/>
          </p:cNvPicPr>
          <p:nvPr/>
        </p:nvPicPr>
        <p:blipFill>
          <a:blip r:embed="rId4" cstate="print"/>
          <a:srcRect/>
          <a:stretch>
            <a:fillRect/>
          </a:stretch>
        </p:blipFill>
        <p:spPr bwMode="auto">
          <a:xfrm>
            <a:off x="608013" y="2060575"/>
            <a:ext cx="7923212" cy="4500563"/>
          </a:xfrm>
          <a:prstGeom prst="rect">
            <a:avLst/>
          </a:prstGeom>
          <a:noFill/>
          <a:ln w="9525">
            <a:noFill/>
            <a:miter lim="800000"/>
            <a:headEnd/>
            <a:tailEnd/>
          </a:ln>
        </p:spPr>
      </p:pic>
      <p:sp>
        <p:nvSpPr>
          <p:cNvPr id="97286" name="CasellaDiTesto 2"/>
          <p:cNvSpPr txBox="1">
            <a:spLocks noChangeArrowheads="1"/>
          </p:cNvSpPr>
          <p:nvPr/>
        </p:nvSpPr>
        <p:spPr bwMode="auto">
          <a:xfrm>
            <a:off x="1674813" y="1517650"/>
            <a:ext cx="5832475" cy="369888"/>
          </a:xfrm>
          <a:prstGeom prst="rect">
            <a:avLst/>
          </a:prstGeom>
          <a:noFill/>
          <a:ln w="9525">
            <a:noFill/>
            <a:miter lim="800000"/>
            <a:headEnd/>
            <a:tailEnd/>
          </a:ln>
        </p:spPr>
        <p:txBody>
          <a:bodyPr>
            <a:spAutoFit/>
          </a:bodyPr>
          <a:lstStyle/>
          <a:p>
            <a:pPr algn="ctr"/>
            <a:r>
              <a:rPr lang="it-IT" altLang="it-IT" b="1">
                <a:solidFill>
                  <a:schemeClr val="bg1"/>
                </a:solidFill>
                <a:latin typeface="Bookman Old Style" pitchFamily="18" charset="0"/>
                <a:cs typeface="Times New Roman" pitchFamily="18" charset="0"/>
              </a:rPr>
              <a:t>Accordo Interconfederale del 28 giugno 2011</a:t>
            </a:r>
            <a:endParaRPr lang="it-IT" altLang="it-IT" b="1">
              <a:solidFill>
                <a:schemeClr val="bg1"/>
              </a:solidFill>
              <a:latin typeface="Bookman Old Style" pitchFamily="18" charset="0"/>
              <a:cs typeface="Tahoma" pitchFamily="34" charset="0"/>
            </a:endParaRPr>
          </a:p>
        </p:txBody>
      </p:sp>
      <p:pic>
        <p:nvPicPr>
          <p:cNvPr id="97287" name="Immagine 7" descr="le-opportunità.png"/>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A804E9F-27D1-4F7E-AB0B-9EF2A129292E}" type="slidenum">
              <a:rPr lang="it-IT" smtClean="0">
                <a:solidFill>
                  <a:prstClr val="white">
                    <a:tint val="75000"/>
                  </a:prstClr>
                </a:solidFill>
              </a:rPr>
              <a:pPr>
                <a:defRPr/>
              </a:pPr>
              <a:t>76</a:t>
            </a:fld>
            <a:endParaRPr lang="it-IT">
              <a:solidFill>
                <a:prstClr val="white">
                  <a:tint val="75000"/>
                </a:prstClr>
              </a:solidFill>
            </a:endParaRPr>
          </a:p>
        </p:txBody>
      </p:sp>
      <p:pic>
        <p:nvPicPr>
          <p:cNvPr id="9830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98309" name="table"/>
          <p:cNvPicPr>
            <a:picLocks noChangeAspect="1"/>
          </p:cNvPicPr>
          <p:nvPr/>
        </p:nvPicPr>
        <p:blipFill>
          <a:blip r:embed="rId4" cstate="print"/>
          <a:srcRect/>
          <a:stretch>
            <a:fillRect/>
          </a:stretch>
        </p:blipFill>
        <p:spPr bwMode="auto">
          <a:xfrm>
            <a:off x="706438" y="2060575"/>
            <a:ext cx="7826375" cy="4530725"/>
          </a:xfrm>
          <a:prstGeom prst="rect">
            <a:avLst/>
          </a:prstGeom>
          <a:noFill/>
          <a:ln w="9525">
            <a:noFill/>
            <a:miter lim="800000"/>
            <a:headEnd/>
            <a:tailEnd/>
          </a:ln>
        </p:spPr>
      </p:pic>
      <p:pic>
        <p:nvPicPr>
          <p:cNvPr id="98310" name="Picture 2"/>
          <p:cNvPicPr>
            <a:picLocks noChangeAspect="1" noChangeArrowheads="1"/>
          </p:cNvPicPr>
          <p:nvPr/>
        </p:nvPicPr>
        <p:blipFill>
          <a:blip r:embed="rId5" cstate="print"/>
          <a:srcRect/>
          <a:stretch>
            <a:fillRect/>
          </a:stretch>
        </p:blipFill>
        <p:spPr bwMode="auto">
          <a:xfrm>
            <a:off x="1504950" y="1487488"/>
            <a:ext cx="5834063" cy="493712"/>
          </a:xfrm>
          <a:prstGeom prst="rect">
            <a:avLst/>
          </a:prstGeom>
          <a:noFill/>
          <a:ln w="9525">
            <a:noFill/>
            <a:miter lim="800000"/>
            <a:headEnd/>
            <a:tailEnd/>
          </a:ln>
        </p:spPr>
      </p:pic>
      <p:pic>
        <p:nvPicPr>
          <p:cNvPr id="98311" name="Immagine 7" descr="le-opportunità.png"/>
          <p:cNvPicPr>
            <a:picLocks noChangeAspect="1"/>
          </p:cNvPicPr>
          <p:nvPr/>
        </p:nvPicPr>
        <p:blipFill>
          <a:blip r:embed="rId6"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CC44DD0-C343-4B75-BC0C-0DB43C7237BA}" type="slidenum">
              <a:rPr lang="it-IT" smtClean="0">
                <a:solidFill>
                  <a:prstClr val="white">
                    <a:tint val="75000"/>
                  </a:prstClr>
                </a:solidFill>
              </a:rPr>
              <a:pPr>
                <a:defRPr/>
              </a:pPr>
              <a:t>77</a:t>
            </a:fld>
            <a:endParaRPr lang="it-IT">
              <a:solidFill>
                <a:prstClr val="white">
                  <a:tint val="75000"/>
                </a:prstClr>
              </a:solidFill>
            </a:endParaRPr>
          </a:p>
        </p:txBody>
      </p:sp>
      <p:pic>
        <p:nvPicPr>
          <p:cNvPr id="9933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99333" name="Sottotitolo 2"/>
          <p:cNvSpPr txBox="1">
            <a:spLocks/>
          </p:cNvSpPr>
          <p:nvPr/>
        </p:nvSpPr>
        <p:spPr bwMode="auto">
          <a:xfrm>
            <a:off x="461963" y="1944688"/>
            <a:ext cx="8151812" cy="414813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200" b="1">
                <a:solidFill>
                  <a:srgbClr val="000000"/>
                </a:solidFill>
                <a:latin typeface="Calibri" pitchFamily="34" charset="0"/>
              </a:rPr>
              <a:t>Relazione fra fonti regolatrici del rapporto</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r>
              <a:rPr lang="it-IT" altLang="it-IT" sz="2400" u="sng">
                <a:solidFill>
                  <a:srgbClr val="000000"/>
                </a:solidFill>
                <a:latin typeface="Calibri" pitchFamily="34" charset="0"/>
              </a:rPr>
              <a:t>Per quanto riguarda il </a:t>
            </a:r>
            <a:r>
              <a:rPr lang="it-IT" altLang="it-IT" sz="2400" b="1" u="sng">
                <a:solidFill>
                  <a:srgbClr val="000000"/>
                </a:solidFill>
                <a:latin typeface="Calibri" pitchFamily="34" charset="0"/>
              </a:rPr>
              <a:t>rapporto fra CCNL e contratti aziendali, </a:t>
            </a:r>
            <a:r>
              <a:rPr lang="it-IT" altLang="it-IT" sz="2400" u="sng">
                <a:solidFill>
                  <a:srgbClr val="000000"/>
                </a:solidFill>
                <a:latin typeface="Calibri" pitchFamily="34" charset="0"/>
              </a:rPr>
              <a:t>quest’ultimi regolano specifiche materie delegate. Nei limiti della delega conferita o per le materie espressamente indicate dalla legge o dagli accordi interconfederali, il contratto aziendale successivo può derogare in senso peggiorativo a quello nazionale, salvi i diritti quesiti</a:t>
            </a:r>
            <a:r>
              <a:rPr lang="it-IT" altLang="it-IT" sz="2400">
                <a:solidFill>
                  <a:srgbClr val="000000"/>
                </a:solidFill>
                <a:latin typeface="Calibri" pitchFamily="34" charset="0"/>
              </a:rPr>
              <a:t>.</a:t>
            </a:r>
            <a:endParaRPr lang="it-IT" altLang="it-IT" sz="2400" b="1">
              <a:solidFill>
                <a:srgbClr val="000000"/>
              </a:solidFill>
              <a:latin typeface="Calibri" pitchFamily="34" charset="0"/>
            </a:endParaRPr>
          </a:p>
        </p:txBody>
      </p:sp>
      <p:pic>
        <p:nvPicPr>
          <p:cNvPr id="9933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4F541AE-C43F-442B-A11E-B66C4591FFE8}" type="slidenum">
              <a:rPr lang="it-IT" smtClean="0">
                <a:solidFill>
                  <a:prstClr val="white">
                    <a:tint val="75000"/>
                  </a:prstClr>
                </a:solidFill>
              </a:rPr>
              <a:pPr>
                <a:defRPr/>
              </a:pPr>
              <a:t>78</a:t>
            </a:fld>
            <a:endParaRPr lang="it-IT">
              <a:solidFill>
                <a:prstClr val="white">
                  <a:tint val="75000"/>
                </a:prstClr>
              </a:solidFill>
            </a:endParaRPr>
          </a:p>
        </p:txBody>
      </p:sp>
      <p:pic>
        <p:nvPicPr>
          <p:cNvPr id="10035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graphicFrame>
        <p:nvGraphicFramePr>
          <p:cNvPr id="7" name="Tabella 6"/>
          <p:cNvGraphicFramePr>
            <a:graphicFrameLocks noGrp="1"/>
          </p:cNvGraphicFramePr>
          <p:nvPr/>
        </p:nvGraphicFramePr>
        <p:xfrm>
          <a:off x="468313" y="1844675"/>
          <a:ext cx="8229600" cy="3641725"/>
        </p:xfrm>
        <a:graphic>
          <a:graphicData uri="http://schemas.openxmlformats.org/drawingml/2006/table">
            <a:tbl>
              <a:tblPr firstRow="1" firstCol="1" bandRow="1"/>
              <a:tblGrid>
                <a:gridCol w="8229600"/>
              </a:tblGrid>
              <a:tr h="3123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it-IT" sz="1800" dirty="0">
                          <a:solidFill>
                            <a:schemeClr val="bg1"/>
                          </a:solidFill>
                          <a:effectLst/>
                        </a:rPr>
                        <a:t>Cassazione: validi gli accordi collettivi aziendali peggiorativi rispetto al CCNL</a:t>
                      </a:r>
                      <a:endParaRPr lang="it-IT" sz="1800" dirty="0">
                        <a:solidFill>
                          <a:schemeClr val="bg1"/>
                        </a:solidFill>
                        <a:effectLst/>
                        <a:latin typeface="Times New Roman"/>
                        <a:ea typeface="Calibri"/>
                      </a:endParaRPr>
                    </a:p>
                  </a:txBody>
                  <a:tcPr marL="19050" marR="19050" marT="19041" marB="1904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75000"/>
                      </a:schemeClr>
                    </a:solidFill>
                  </a:tcPr>
                </a:tc>
              </a:tr>
              <a:tr h="33293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it-IT" sz="1800" dirty="0" smtClean="0">
                        <a:solidFill>
                          <a:schemeClr val="bg1"/>
                        </a:solidFill>
                        <a:effectLst/>
                      </a:endParaRPr>
                    </a:p>
                    <a:p>
                      <a:r>
                        <a:rPr lang="it-IT" sz="1800" dirty="0" smtClean="0">
                          <a:solidFill>
                            <a:schemeClr val="bg1"/>
                          </a:solidFill>
                          <a:effectLst/>
                        </a:rPr>
                        <a:t>La </a:t>
                      </a:r>
                      <a:r>
                        <a:rPr lang="it-IT" sz="1800" dirty="0">
                          <a:solidFill>
                            <a:schemeClr val="bg1"/>
                          </a:solidFill>
                          <a:effectLst/>
                        </a:rPr>
                        <a:t>Corte di Cassazione con la Sentenza n. 19396 del 15 settembre 2014 </a:t>
                      </a:r>
                    </a:p>
                    <a:p>
                      <a:endParaRPr lang="it-IT" sz="1800" dirty="0" smtClean="0">
                        <a:solidFill>
                          <a:schemeClr val="bg1"/>
                        </a:solidFill>
                        <a:effectLst/>
                      </a:endParaRPr>
                    </a:p>
                    <a:p>
                      <a:r>
                        <a:rPr lang="it-IT" sz="1800" dirty="0" smtClean="0">
                          <a:solidFill>
                            <a:schemeClr val="bg1"/>
                          </a:solidFill>
                          <a:effectLst/>
                        </a:rPr>
                        <a:t>A </a:t>
                      </a:r>
                      <a:r>
                        <a:rPr lang="it-IT" sz="1800" dirty="0">
                          <a:solidFill>
                            <a:schemeClr val="bg1"/>
                          </a:solidFill>
                          <a:effectLst/>
                        </a:rPr>
                        <a:t>riguardo la Suprema Corte ha stabilito la legittimità dell'accordo collettivo aziendale, da applicarsi a tutti i dipendenti e non solo a quelli aderenti alle sigle sindacali stipulanti l'intesa aziendale, anche qualora l'Accordo sia retributivamente peggiorativo rispetto alla disciplina del CCNL applicato.</a:t>
                      </a:r>
                    </a:p>
                    <a:p>
                      <a:endParaRPr lang="it-IT" sz="1800" dirty="0" smtClean="0">
                        <a:solidFill>
                          <a:schemeClr val="bg1"/>
                        </a:solidFill>
                        <a:effectLst/>
                      </a:endParaRPr>
                    </a:p>
                    <a:p>
                      <a:r>
                        <a:rPr lang="it-IT" sz="1800" dirty="0" smtClean="0">
                          <a:solidFill>
                            <a:schemeClr val="bg1"/>
                          </a:solidFill>
                          <a:effectLst/>
                        </a:rPr>
                        <a:t>Nel </a:t>
                      </a:r>
                      <a:r>
                        <a:rPr lang="it-IT" sz="1800" dirty="0">
                          <a:solidFill>
                            <a:schemeClr val="bg1"/>
                          </a:solidFill>
                          <a:effectLst/>
                        </a:rPr>
                        <a:t>caso specifico, visto il periodo di crisi economica, l'accordo aziendale prevedeva la mancata corresponsione dell'indennità di trasferta a fronte di una conseguente diminuzione del costo aziendale, che consentiva al datore di evitare tagli di posti di lavoro. </a:t>
                      </a:r>
                      <a:endParaRPr lang="it-IT" sz="1800" dirty="0">
                        <a:solidFill>
                          <a:schemeClr val="bg1"/>
                        </a:solidFill>
                        <a:effectLst/>
                        <a:latin typeface="Times New Roman"/>
                        <a:ea typeface="Calibri"/>
                      </a:endParaRPr>
                    </a:p>
                  </a:txBody>
                  <a:tcPr marL="19050" marR="19050" marT="19041" marB="1904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r>
            </a:tbl>
          </a:graphicData>
        </a:graphic>
      </p:graphicFrame>
      <p:sp>
        <p:nvSpPr>
          <p:cNvPr id="2" name="Rettangolo arrotondato 1"/>
          <p:cNvSpPr/>
          <p:nvPr/>
        </p:nvSpPr>
        <p:spPr>
          <a:xfrm>
            <a:off x="1619250" y="5732463"/>
            <a:ext cx="6121400" cy="7207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il contratto risulta efficace indipendentemente dall’adesione del lavoratore all’organizzazione sindacale firmataria della disciplina collettiva aziendale.</a:t>
            </a:r>
          </a:p>
        </p:txBody>
      </p:sp>
      <p:pic>
        <p:nvPicPr>
          <p:cNvPr id="10036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7CAAEA8-2798-45F7-90D2-3D725BC12231}" type="slidenum">
              <a:rPr lang="it-IT" smtClean="0">
                <a:solidFill>
                  <a:prstClr val="white">
                    <a:tint val="75000"/>
                  </a:prstClr>
                </a:solidFill>
              </a:rPr>
              <a:pPr>
                <a:defRPr/>
              </a:pPr>
              <a:t>79</a:t>
            </a:fld>
            <a:endParaRPr lang="it-IT">
              <a:solidFill>
                <a:prstClr val="white">
                  <a:tint val="75000"/>
                </a:prstClr>
              </a:solidFill>
            </a:endParaRPr>
          </a:p>
        </p:txBody>
      </p:sp>
      <p:pic>
        <p:nvPicPr>
          <p:cNvPr id="10138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01381" name="Sottotitolo 2"/>
          <p:cNvSpPr txBox="1">
            <a:spLocks/>
          </p:cNvSpPr>
          <p:nvPr/>
        </p:nvSpPr>
        <p:spPr bwMode="auto">
          <a:xfrm>
            <a:off x="461963" y="1944688"/>
            <a:ext cx="8151812" cy="414813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800" b="1">
                <a:solidFill>
                  <a:srgbClr val="000000"/>
                </a:solidFill>
                <a:latin typeface="Calibri" pitchFamily="34" charset="0"/>
              </a:rPr>
              <a:t>Validità della Contrattazione aziendale</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r>
              <a:rPr lang="it-IT" altLang="it-IT" sz="2400">
                <a:solidFill>
                  <a:srgbClr val="000000"/>
                </a:solidFill>
                <a:latin typeface="Calibri" pitchFamily="34" charset="0"/>
              </a:rPr>
              <a:t>Ai fini dell'applicazione di un contratto territoriale o aziendale a tutti i lavoratori di una determinata azienda, a prescindere che esso sia stato sottoscritto da sindacati esterni o da loro rappresentanze,</a:t>
            </a:r>
            <a:r>
              <a:rPr lang="it-IT" altLang="it-IT" sz="2400" i="1">
                <a:solidFill>
                  <a:srgbClr val="000000"/>
                </a:solidFill>
                <a:latin typeface="Calibri" pitchFamily="34" charset="0"/>
              </a:rPr>
              <a:t> la legge impone, ai fini dell'efficacia generale del contratto, un </a:t>
            </a:r>
            <a:r>
              <a:rPr lang="it-IT" altLang="it-IT" sz="2400" b="1" i="1">
                <a:solidFill>
                  <a:srgbClr val="000000"/>
                </a:solidFill>
                <a:latin typeface="Calibri" pitchFamily="34" charset="0"/>
              </a:rPr>
              <a:t>criterio maggioritario </a:t>
            </a:r>
            <a:r>
              <a:rPr lang="it-IT" altLang="it-IT" sz="2400" i="1">
                <a:solidFill>
                  <a:srgbClr val="000000"/>
                </a:solidFill>
                <a:latin typeface="Calibri" pitchFamily="34" charset="0"/>
              </a:rPr>
              <a:t>relativo alle rappresentanze sindacali che lo sottoscrivono</a:t>
            </a:r>
            <a:r>
              <a:rPr lang="it-IT" altLang="it-IT" sz="2400">
                <a:solidFill>
                  <a:srgbClr val="000000"/>
                </a:solidFill>
                <a:latin typeface="Calibri" pitchFamily="34" charset="0"/>
              </a:rPr>
              <a:t>.</a:t>
            </a:r>
          </a:p>
          <a:p>
            <a:pPr algn="just">
              <a:spcBef>
                <a:spcPct val="20000"/>
              </a:spcBef>
              <a:buFont typeface="Arial" pitchFamily="34" charset="0"/>
              <a:buNone/>
            </a:pPr>
            <a:endParaRPr lang="it-IT" altLang="it-IT" sz="2400" b="1">
              <a:solidFill>
                <a:srgbClr val="000000"/>
              </a:solidFill>
              <a:latin typeface="Calibri" pitchFamily="34" charset="0"/>
            </a:endParaRPr>
          </a:p>
        </p:txBody>
      </p:sp>
      <p:pic>
        <p:nvPicPr>
          <p:cNvPr id="10138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367F9F2C-26E5-4D93-9886-B2FEC58BEAB5}" type="slidenum">
              <a:rPr lang="it-IT" smtClean="0"/>
              <a:pPr>
                <a:defRPr/>
              </a:pPr>
              <a:t>8</a:t>
            </a:fld>
            <a:endParaRPr lang="it-IT"/>
          </a:p>
        </p:txBody>
      </p:sp>
      <p:pic>
        <p:nvPicPr>
          <p:cNvPr id="2867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989138"/>
            <a:ext cx="8151812" cy="4248150"/>
          </a:xfrm>
          <a:prstGeom prst="rect">
            <a:avLst/>
          </a:prstGeom>
          <a:ln>
            <a:solidFill>
              <a:srgbClr val="1F497D">
                <a:lumMod val="20000"/>
                <a:lumOff val="80000"/>
              </a:srgbClr>
            </a:solidFill>
          </a:ln>
        </p:spPr>
        <p:txBody>
          <a:bodyPr>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smtClean="0">
                <a:solidFill>
                  <a:schemeClr val="bg1"/>
                </a:solidFill>
                <a:ea typeface="Calibri"/>
              </a:rPr>
              <a:t>Durata </a:t>
            </a:r>
            <a:r>
              <a:rPr lang="it-IT" sz="2800" b="1" dirty="0" smtClean="0">
                <a:solidFill>
                  <a:schemeClr val="bg1"/>
                </a:solidFill>
                <a:ea typeface="Calibri"/>
                <a:cs typeface="Times New Roman"/>
              </a:rPr>
              <a:t>del</a:t>
            </a:r>
            <a:r>
              <a:rPr lang="it-IT" sz="2800" b="1" spc="-75" dirty="0" smtClean="0">
                <a:solidFill>
                  <a:schemeClr val="bg1"/>
                </a:solidFill>
                <a:ea typeface="Calibri"/>
                <a:cs typeface="Times New Roman"/>
              </a:rPr>
              <a:t> </a:t>
            </a:r>
            <a:r>
              <a:rPr lang="it-IT" sz="2800" b="1" spc="-5" dirty="0">
                <a:solidFill>
                  <a:schemeClr val="bg1"/>
                </a:solidFill>
                <a:ea typeface="Calibri"/>
                <a:cs typeface="Times New Roman"/>
              </a:rPr>
              <a:t>contr</a:t>
            </a:r>
            <a:r>
              <a:rPr lang="it-IT" sz="2800" b="1" spc="-10" dirty="0">
                <a:solidFill>
                  <a:schemeClr val="bg1"/>
                </a:solidFill>
                <a:ea typeface="Calibri"/>
                <a:cs typeface="Times New Roman"/>
              </a:rPr>
              <a:t>atto</a:t>
            </a:r>
            <a:r>
              <a:rPr lang="it-IT" sz="2800" b="1" spc="-70" dirty="0">
                <a:solidFill>
                  <a:schemeClr val="bg1"/>
                </a:solidFill>
                <a:ea typeface="Calibri"/>
                <a:cs typeface="Times New Roman"/>
              </a:rPr>
              <a:t> </a:t>
            </a:r>
            <a:r>
              <a:rPr lang="it-IT" sz="2800" b="1" dirty="0">
                <a:solidFill>
                  <a:schemeClr val="bg1"/>
                </a:solidFill>
                <a:ea typeface="Calibri"/>
                <a:cs typeface="Times New Roman"/>
              </a:rPr>
              <a:t>collettivo</a:t>
            </a:r>
            <a:endParaRPr lang="it-IT" sz="2400" b="1" dirty="0">
              <a:solidFill>
                <a:schemeClr val="bg1"/>
              </a:solidFill>
              <a:ea typeface="Calibri"/>
              <a:cs typeface="Times New Roman"/>
            </a:endParaRPr>
          </a:p>
          <a:p>
            <a:pPr fontAlgn="auto">
              <a:spcAft>
                <a:spcPts val="0"/>
              </a:spcAft>
              <a:defRPr/>
            </a:pPr>
            <a:endParaRPr lang="it-IT" sz="3000" b="1" dirty="0" smtClean="0">
              <a:solidFill>
                <a:sysClr val="windowText" lastClr="000000"/>
              </a:solidFill>
            </a:endParaRPr>
          </a:p>
          <a:p>
            <a:pPr algn="just" fontAlgn="auto">
              <a:spcAft>
                <a:spcPts val="0"/>
              </a:spcAft>
              <a:defRPr/>
            </a:pPr>
            <a:r>
              <a:rPr lang="it-IT" sz="2000" dirty="0">
                <a:solidFill>
                  <a:sysClr val="windowText" lastClr="000000"/>
                </a:solidFill>
              </a:rPr>
              <a:t>Il </a:t>
            </a:r>
            <a:r>
              <a:rPr lang="it-IT" sz="2000" b="1" i="1" dirty="0">
                <a:solidFill>
                  <a:sysClr val="windowText" lastClr="000000"/>
                </a:solidFill>
              </a:rPr>
              <a:t>Protocollo del luglio 1993 </a:t>
            </a:r>
            <a:r>
              <a:rPr lang="it-IT" sz="2000" dirty="0">
                <a:solidFill>
                  <a:sysClr val="windowText" lastClr="000000"/>
                </a:solidFill>
              </a:rPr>
              <a:t>individua come durata tipica del contratto collettivo (che comunque deve essere fissata dalle parti stipulanti) un periodo di quattro anni per la parte normativa e due anni per la parte economica.</a:t>
            </a:r>
            <a:endParaRPr lang="it-IT" sz="2000" dirty="0" smtClean="0">
              <a:solidFill>
                <a:sysClr val="windowText" lastClr="000000"/>
              </a:solidFill>
            </a:endParaRPr>
          </a:p>
          <a:p>
            <a:pPr fontAlgn="auto">
              <a:spcAft>
                <a:spcPts val="0"/>
              </a:spcAft>
              <a:defRPr/>
            </a:pPr>
            <a:endParaRPr lang="it-IT" sz="2400" b="1" dirty="0" smtClean="0">
              <a:solidFill>
                <a:sysClr val="windowText" lastClr="000000"/>
              </a:solidFill>
            </a:endParaRPr>
          </a:p>
          <a:p>
            <a:pPr fontAlgn="auto">
              <a:spcAft>
                <a:spcPts val="0"/>
              </a:spcAft>
              <a:defRPr/>
            </a:pPr>
            <a:r>
              <a:rPr lang="it-IT" sz="2400" b="1" dirty="0">
                <a:solidFill>
                  <a:sysClr val="windowText" lastClr="000000"/>
                </a:solidFill>
              </a:rPr>
              <a:t>L’accordo interconfederale del 22 gennaio 2009 ha modificato tale </a:t>
            </a:r>
            <a:r>
              <a:rPr lang="it-IT" sz="2400" b="1" dirty="0" smtClean="0">
                <a:solidFill>
                  <a:sysClr val="windowText" lastClr="000000"/>
                </a:solidFill>
              </a:rPr>
              <a:t>previsione</a:t>
            </a:r>
            <a:r>
              <a:rPr lang="it-IT" sz="2400" b="1" dirty="0">
                <a:solidFill>
                  <a:sysClr val="windowText" lastClr="000000"/>
                </a:solidFill>
              </a:rPr>
              <a:t>; secondo l’intesa, i contratti collettivi nazionali devono avere durata triennale sia per la parte normativa, sia per la parte economica.</a:t>
            </a:r>
            <a:endParaRPr lang="it-IT" sz="2400" b="1" dirty="0" smtClean="0">
              <a:solidFill>
                <a:sysClr val="windowText" lastClr="000000"/>
              </a:solidFill>
            </a:endParaRPr>
          </a:p>
          <a:p>
            <a:pPr algn="just" fontAlgn="auto">
              <a:spcAft>
                <a:spcPts val="0"/>
              </a:spcAft>
              <a:defRPr/>
            </a:pPr>
            <a:endParaRPr lang="it-IT" sz="2400" dirty="0">
              <a:solidFill>
                <a:sysClr val="windowText" lastClr="000000"/>
              </a:solidFill>
            </a:endParaRPr>
          </a:p>
        </p:txBody>
      </p:sp>
      <p:cxnSp>
        <p:nvCxnSpPr>
          <p:cNvPr id="3" name="Connettore 2 2"/>
          <p:cNvCxnSpPr/>
          <p:nvPr/>
        </p:nvCxnSpPr>
        <p:spPr>
          <a:xfrm>
            <a:off x="4284663" y="4113213"/>
            <a:ext cx="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679"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Immagine 8" descr="logo.png"/>
          <p:cNvPicPr>
            <a:picLocks noChangeAspect="1"/>
          </p:cNvPicPr>
          <p:nvPr/>
        </p:nvPicPr>
        <p:blipFill>
          <a:blip r:embed="rId2" cstate="print"/>
          <a:srcRect/>
          <a:stretch>
            <a:fillRect/>
          </a:stretch>
        </p:blipFill>
        <p:spPr bwMode="auto">
          <a:xfrm>
            <a:off x="449263" y="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581F0DC6-AABA-4C2C-86E0-627E48EF0509}" type="slidenum">
              <a:rPr lang="it-IT" smtClean="0">
                <a:solidFill>
                  <a:prstClr val="white">
                    <a:tint val="75000"/>
                  </a:prstClr>
                </a:solidFill>
              </a:rPr>
              <a:pPr>
                <a:defRPr/>
              </a:pPr>
              <a:t>80</a:t>
            </a:fld>
            <a:endParaRPr lang="it-IT">
              <a:solidFill>
                <a:prstClr val="white">
                  <a:tint val="75000"/>
                </a:prstClr>
              </a:solidFill>
            </a:endParaRPr>
          </a:p>
        </p:txBody>
      </p:sp>
      <p:pic>
        <p:nvPicPr>
          <p:cNvPr id="10240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02405" name="object 5"/>
          <p:cNvSpPr txBox="1">
            <a:spLocks noChangeArrowheads="1"/>
          </p:cNvSpPr>
          <p:nvPr/>
        </p:nvSpPr>
        <p:spPr bwMode="auto">
          <a:xfrm>
            <a:off x="422275" y="1506538"/>
            <a:ext cx="4581525" cy="4895850"/>
          </a:xfrm>
          <a:prstGeom prst="rect">
            <a:avLst/>
          </a:prstGeom>
          <a:noFill/>
          <a:ln w="9525">
            <a:solidFill>
              <a:schemeClr val="accent1"/>
            </a:solidFill>
            <a:miter lim="800000"/>
            <a:headEnd/>
            <a:tailEnd/>
          </a:ln>
        </p:spPr>
        <p:txBody>
          <a:bodyPr lIns="0" tIns="0" rIns="0" bIns="0">
            <a:spAutoFit/>
          </a:bodyPr>
          <a:lstStyle/>
          <a:p>
            <a:pPr marL="12700">
              <a:lnSpc>
                <a:spcPct val="80000"/>
              </a:lnSpc>
            </a:pPr>
            <a:endParaRPr lang="it-IT" altLang="it-IT" sz="1400">
              <a:solidFill>
                <a:srgbClr val="000000"/>
              </a:solidFill>
            </a:endParaRPr>
          </a:p>
          <a:p>
            <a:pPr marL="12700">
              <a:lnSpc>
                <a:spcPct val="80000"/>
              </a:lnSpc>
            </a:pPr>
            <a:r>
              <a:rPr lang="it-IT" altLang="it-IT" sz="1400">
                <a:solidFill>
                  <a:srgbClr val="000000"/>
                </a:solidFill>
              </a:rPr>
              <a:t>La </a:t>
            </a:r>
            <a:r>
              <a:rPr lang="it-IT" altLang="it-IT" sz="1400" b="1">
                <a:solidFill>
                  <a:srgbClr val="000000"/>
                </a:solidFill>
              </a:rPr>
              <a:t>RSU </a:t>
            </a:r>
            <a:r>
              <a:rPr lang="it-IT" altLang="it-IT" sz="1400">
                <a:solidFill>
                  <a:srgbClr val="000000"/>
                </a:solidFill>
              </a:rPr>
              <a:t>(Rappresentanza Sindacale Unitaria), é un organismo sindacale che esiste in ogni luogo di lavoro pubblico e privato ed è costituito da non meno di tre persone elette da tutti i lavoratori iscritti e non iscritti al sindacato.</a:t>
            </a:r>
          </a:p>
          <a:p>
            <a:pPr marL="12700">
              <a:lnSpc>
                <a:spcPts val="1338"/>
              </a:lnSpc>
              <a:spcBef>
                <a:spcPts val="475"/>
              </a:spcBef>
            </a:pPr>
            <a:r>
              <a:rPr lang="it-IT" altLang="it-IT" sz="1400">
                <a:solidFill>
                  <a:srgbClr val="000000"/>
                </a:solidFill>
              </a:rPr>
              <a:t>La RSU si forma con le elezioni. Le procedure sono regolate principalmente dall’Accordo Quadro e prevedono la partecipazione al voto di almeno il 50%</a:t>
            </a:r>
          </a:p>
          <a:p>
            <a:pPr marL="12700">
              <a:lnSpc>
                <a:spcPts val="1363"/>
              </a:lnSpc>
            </a:pPr>
            <a:r>
              <a:rPr lang="it-IT" altLang="it-IT" sz="1400">
                <a:solidFill>
                  <a:srgbClr val="000000"/>
                </a:solidFill>
              </a:rPr>
              <a:t>+1 degli elettori.</a:t>
            </a:r>
          </a:p>
          <a:p>
            <a:pPr marL="12700">
              <a:lnSpc>
                <a:spcPts val="1338"/>
              </a:lnSpc>
              <a:spcBef>
                <a:spcPts val="800"/>
              </a:spcBef>
            </a:pPr>
            <a:r>
              <a:rPr lang="it-IT" altLang="it-IT" sz="1400">
                <a:solidFill>
                  <a:srgbClr val="000000"/>
                </a:solidFill>
              </a:rPr>
              <a:t>I componenti delle RSU sono eletti su liste del sindacato ma possono anche essere non iscritti a quel sindacato, in ogni caso gli eletti rappresentano tutti i lavoratori, non il sindacato nella cui lista sono stati eletti.</a:t>
            </a:r>
          </a:p>
          <a:p>
            <a:pPr marL="12700">
              <a:lnSpc>
                <a:spcPct val="80000"/>
              </a:lnSpc>
              <a:spcBef>
                <a:spcPts val="488"/>
              </a:spcBef>
            </a:pPr>
            <a:r>
              <a:rPr lang="it-IT" altLang="it-IT" sz="1400">
                <a:solidFill>
                  <a:srgbClr val="000000"/>
                </a:solidFill>
              </a:rPr>
              <a:t>I poteri e le competenze contrattuali nei luoghi di lavoro vengono esercitati dalle RSU e dai rappresentanti delle organizzazioni sindacali di categoria firmatarie del relativo CCNL di comparto.</a:t>
            </a:r>
          </a:p>
          <a:p>
            <a:pPr marL="12700">
              <a:lnSpc>
                <a:spcPct val="80000"/>
              </a:lnSpc>
              <a:spcBef>
                <a:spcPts val="338"/>
              </a:spcBef>
            </a:pPr>
            <a:r>
              <a:rPr lang="it-IT" altLang="it-IT" sz="1400">
                <a:solidFill>
                  <a:srgbClr val="000000"/>
                </a:solidFill>
              </a:rPr>
              <a:t>Chi è eletto nella RSU, tuttavia, non è un funzionario del sindacato, ma un lavoratore che svolge un preciso ruolo: rappresenta le esigenze dei lavoratori senza con ciò diventare un sindacalista di professione.</a:t>
            </a:r>
          </a:p>
          <a:p>
            <a:pPr marL="12700">
              <a:spcBef>
                <a:spcPts val="25"/>
              </a:spcBef>
            </a:pPr>
            <a:endParaRPr lang="it-IT" altLang="it-IT" sz="1100">
              <a:solidFill>
                <a:srgbClr val="000000"/>
              </a:solidFill>
              <a:latin typeface="Times New Roman" pitchFamily="18" charset="0"/>
              <a:cs typeface="Times New Roman" pitchFamily="18" charset="0"/>
            </a:endParaRPr>
          </a:p>
          <a:p>
            <a:pPr marL="12700">
              <a:lnSpc>
                <a:spcPct val="80000"/>
              </a:lnSpc>
            </a:pPr>
            <a:r>
              <a:rPr lang="it-IT" altLang="it-IT" sz="1400">
                <a:solidFill>
                  <a:srgbClr val="000000"/>
                </a:solidFill>
              </a:rPr>
              <a:t>La RSU svolge il suo ruolo a tempo determinato. Infatti, rimane in carica 3 anni, alla scadenza dei quali decade automaticamente e si devono fare nuove elezioni.</a:t>
            </a:r>
          </a:p>
        </p:txBody>
      </p:sp>
      <p:sp>
        <p:nvSpPr>
          <p:cNvPr id="102406" name="object 6"/>
          <p:cNvSpPr txBox="1">
            <a:spLocks noChangeArrowheads="1"/>
          </p:cNvSpPr>
          <p:nvPr/>
        </p:nvSpPr>
        <p:spPr bwMode="auto">
          <a:xfrm>
            <a:off x="5056188" y="1858963"/>
            <a:ext cx="3983037" cy="3789362"/>
          </a:xfrm>
          <a:prstGeom prst="rect">
            <a:avLst/>
          </a:prstGeom>
          <a:noFill/>
          <a:ln w="9525">
            <a:solidFill>
              <a:schemeClr val="accent1"/>
            </a:solidFill>
            <a:miter lim="800000"/>
            <a:headEnd/>
            <a:tailEnd/>
          </a:ln>
        </p:spPr>
        <p:txBody>
          <a:bodyPr lIns="0" tIns="0" rIns="0" bIns="0">
            <a:spAutoFit/>
          </a:bodyPr>
          <a:lstStyle/>
          <a:p>
            <a:pPr marL="12700">
              <a:lnSpc>
                <a:spcPct val="80000"/>
              </a:lnSpc>
            </a:pPr>
            <a:r>
              <a:rPr lang="it-IT" altLang="it-IT" sz="1600">
                <a:solidFill>
                  <a:srgbClr val="000000"/>
                </a:solidFill>
              </a:rPr>
              <a:t>L'</a:t>
            </a:r>
            <a:r>
              <a:rPr lang="it-IT" altLang="it-IT" sz="1600" b="1">
                <a:solidFill>
                  <a:srgbClr val="000000"/>
                </a:solidFill>
              </a:rPr>
              <a:t>RSA, </a:t>
            </a:r>
            <a:r>
              <a:rPr lang="it-IT" altLang="it-IT" sz="1600">
                <a:solidFill>
                  <a:srgbClr val="000000"/>
                </a:solidFill>
              </a:rPr>
              <a:t>prevista dall’art.19 dello Statuto dei Lavoratori,  è invece eletta dagli iscritti del singolo sindacato e/o designata dall'organizzazione sindacale.</a:t>
            </a:r>
          </a:p>
          <a:p>
            <a:pPr marL="12700"/>
            <a:endParaRPr lang="it-IT" altLang="it-IT" sz="1600">
              <a:solidFill>
                <a:srgbClr val="000000"/>
              </a:solidFill>
              <a:latin typeface="Times New Roman" pitchFamily="18" charset="0"/>
              <a:cs typeface="Times New Roman" pitchFamily="18" charset="0"/>
            </a:endParaRPr>
          </a:p>
          <a:p>
            <a:pPr marL="12700">
              <a:spcBef>
                <a:spcPts val="25"/>
              </a:spcBef>
            </a:pPr>
            <a:endParaRPr lang="it-IT" altLang="it-IT" sz="2000">
              <a:solidFill>
                <a:srgbClr val="000000"/>
              </a:solidFill>
              <a:latin typeface="Times New Roman" pitchFamily="18" charset="0"/>
              <a:cs typeface="Times New Roman" pitchFamily="18" charset="0"/>
            </a:endParaRPr>
          </a:p>
          <a:p>
            <a:pPr marL="12700"/>
            <a:r>
              <a:rPr lang="it-IT" altLang="it-IT" sz="1600" b="1">
                <a:solidFill>
                  <a:schemeClr val="bg1"/>
                </a:solidFill>
              </a:rPr>
              <a:t>Gran parte delle funzioni delle due rappresentanze sono simili ma esistono due fondamentali differenze:l'RSU, essendo eletta da tutti i lavoratori, ha la rappresentanza generale dei lavoratori e partecipa alla contrattazione aziendale, l'RSA, essendo eletta soltanto dagli iscritti, tutela soltanto gli iscritti a quel singolo sindacato e non è titolare della contrattazione aziendale</a:t>
            </a:r>
          </a:p>
        </p:txBody>
      </p:sp>
      <p:pic>
        <p:nvPicPr>
          <p:cNvPr id="102407"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351D928-BBF9-44D9-BA19-6EAA36C9CB41}" type="slidenum">
              <a:rPr lang="it-IT" smtClean="0">
                <a:solidFill>
                  <a:prstClr val="white">
                    <a:tint val="75000"/>
                  </a:prstClr>
                </a:solidFill>
              </a:rPr>
              <a:pPr>
                <a:defRPr/>
              </a:pPr>
              <a:t>81</a:t>
            </a:fld>
            <a:endParaRPr lang="it-IT">
              <a:solidFill>
                <a:prstClr val="white">
                  <a:tint val="75000"/>
                </a:prstClr>
              </a:solidFill>
            </a:endParaRPr>
          </a:p>
        </p:txBody>
      </p:sp>
      <p:pic>
        <p:nvPicPr>
          <p:cNvPr id="10342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03429" name="Sottotitolo 2"/>
          <p:cNvSpPr txBox="1">
            <a:spLocks/>
          </p:cNvSpPr>
          <p:nvPr/>
        </p:nvSpPr>
        <p:spPr bwMode="auto">
          <a:xfrm>
            <a:off x="461963" y="1944688"/>
            <a:ext cx="8151812" cy="414813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800" b="1">
                <a:solidFill>
                  <a:srgbClr val="000000"/>
                </a:solidFill>
                <a:latin typeface="Calibri" pitchFamily="34" charset="0"/>
              </a:rPr>
              <a:t>Validità della Contrattazione aziendale</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r>
              <a:rPr lang="it-IT" altLang="it-IT" sz="2400" b="1">
                <a:solidFill>
                  <a:srgbClr val="000000"/>
                </a:solidFill>
                <a:latin typeface="Calibri" pitchFamily="34" charset="0"/>
              </a:rPr>
              <a:t>contratto aziendale</a:t>
            </a:r>
            <a:r>
              <a:rPr lang="it-IT" altLang="it-IT" sz="2400">
                <a:solidFill>
                  <a:srgbClr val="000000"/>
                </a:solidFill>
                <a:latin typeface="Calibri" pitchFamily="34" charset="0"/>
              </a:rPr>
              <a:t>: </a:t>
            </a:r>
            <a:r>
              <a:rPr lang="it-IT" altLang="it-IT" sz="2400" i="1">
                <a:solidFill>
                  <a:srgbClr val="000000"/>
                </a:solidFill>
                <a:latin typeface="Calibri" pitchFamily="34" charset="0"/>
              </a:rPr>
              <a:t>è necessario che il soggetto sindacale firmatario rappresenti la maggioranza dei lavoratori interessati. </a:t>
            </a:r>
          </a:p>
          <a:p>
            <a:pPr algn="just">
              <a:spcBef>
                <a:spcPct val="20000"/>
              </a:spcBef>
              <a:buFont typeface="Arial" pitchFamily="34" charset="0"/>
              <a:buNone/>
            </a:pPr>
            <a:endParaRPr lang="it-IT" altLang="it-IT" sz="2400" i="1">
              <a:solidFill>
                <a:srgbClr val="000000"/>
              </a:solidFill>
              <a:latin typeface="Calibri" pitchFamily="34" charset="0"/>
            </a:endParaRPr>
          </a:p>
          <a:p>
            <a:pPr algn="just">
              <a:spcBef>
                <a:spcPct val="20000"/>
              </a:spcBef>
              <a:buFont typeface="Arial" pitchFamily="34" charset="0"/>
              <a:buNone/>
            </a:pPr>
            <a:r>
              <a:rPr lang="it-IT" altLang="it-IT" sz="2400">
                <a:solidFill>
                  <a:srgbClr val="000000"/>
                </a:solidFill>
                <a:latin typeface="Calibri" pitchFamily="34" charset="0"/>
              </a:rPr>
              <a:t>Pertanto se in azienda:</a:t>
            </a:r>
          </a:p>
          <a:p>
            <a:pPr algn="just">
              <a:spcBef>
                <a:spcPct val="20000"/>
              </a:spcBef>
              <a:buFont typeface="Arial" pitchFamily="34" charset="0"/>
              <a:buNone/>
            </a:pPr>
            <a:endParaRPr lang="it-IT" altLang="it-IT" sz="2400">
              <a:solidFill>
                <a:srgbClr val="000000"/>
              </a:solidFill>
              <a:latin typeface="Calibri" pitchFamily="34" charset="0"/>
            </a:endParaRPr>
          </a:p>
          <a:p>
            <a:pPr algn="ctr">
              <a:spcBef>
                <a:spcPct val="20000"/>
              </a:spcBef>
              <a:buFont typeface="Arial" pitchFamily="34" charset="0"/>
              <a:buNone/>
            </a:pPr>
            <a:r>
              <a:rPr lang="it-IT" altLang="it-IT" sz="2400">
                <a:solidFill>
                  <a:srgbClr val="000000"/>
                </a:solidFill>
                <a:latin typeface="Calibri" pitchFamily="34" charset="0"/>
              </a:rPr>
              <a:t>- </a:t>
            </a:r>
            <a:r>
              <a:rPr lang="it-IT" altLang="it-IT" sz="2400" b="1">
                <a:solidFill>
                  <a:srgbClr val="000000"/>
                </a:solidFill>
                <a:latin typeface="Calibri" pitchFamily="34" charset="0"/>
              </a:rPr>
              <a:t>è presente una RSU </a:t>
            </a:r>
            <a:r>
              <a:rPr lang="it-IT" altLang="it-IT" sz="2400">
                <a:solidFill>
                  <a:srgbClr val="000000"/>
                </a:solidFill>
                <a:latin typeface="Calibri" pitchFamily="34" charset="0"/>
              </a:rPr>
              <a:t>(la cui procedura di elezione coinvolge tutti i lavoratori), questo requisito deve ritenersi implicitamente soddisfatto;</a:t>
            </a:r>
          </a:p>
        </p:txBody>
      </p:sp>
      <p:pic>
        <p:nvPicPr>
          <p:cNvPr id="10343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FD395F9-5E31-4705-8916-663170B0954F}" type="slidenum">
              <a:rPr lang="it-IT" smtClean="0">
                <a:solidFill>
                  <a:prstClr val="white">
                    <a:tint val="75000"/>
                  </a:prstClr>
                </a:solidFill>
              </a:rPr>
              <a:pPr>
                <a:defRPr/>
              </a:pPr>
              <a:t>82</a:t>
            </a:fld>
            <a:endParaRPr lang="it-IT">
              <a:solidFill>
                <a:prstClr val="white">
                  <a:tint val="75000"/>
                </a:prstClr>
              </a:solidFill>
            </a:endParaRPr>
          </a:p>
        </p:txBody>
      </p:sp>
      <p:pic>
        <p:nvPicPr>
          <p:cNvPr id="10445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04453" name="Sottotitolo 2"/>
          <p:cNvSpPr txBox="1">
            <a:spLocks/>
          </p:cNvSpPr>
          <p:nvPr/>
        </p:nvSpPr>
        <p:spPr bwMode="auto">
          <a:xfrm>
            <a:off x="461963" y="1944688"/>
            <a:ext cx="8151812" cy="414813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800" b="1">
                <a:solidFill>
                  <a:srgbClr val="000000"/>
                </a:solidFill>
                <a:latin typeface="Calibri" pitchFamily="34" charset="0"/>
              </a:rPr>
              <a:t>Validità della Contrattazione aziendale</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a:p>
            <a:pPr algn="ctr">
              <a:spcBef>
                <a:spcPct val="20000"/>
              </a:spcBef>
              <a:buFont typeface="Arial" pitchFamily="34" charset="0"/>
              <a:buNone/>
            </a:pPr>
            <a:r>
              <a:rPr lang="it-IT" altLang="it-IT" sz="2400" b="1">
                <a:solidFill>
                  <a:srgbClr val="000000"/>
                </a:solidFill>
                <a:latin typeface="Calibri" pitchFamily="34" charset="0"/>
              </a:rPr>
              <a:t>- sono presenti una o più RSA, </a:t>
            </a:r>
            <a:r>
              <a:rPr lang="it-IT" altLang="it-IT" sz="2400">
                <a:solidFill>
                  <a:srgbClr val="000000"/>
                </a:solidFill>
                <a:latin typeface="Calibri" pitchFamily="34" charset="0"/>
              </a:rPr>
              <a:t>occorre verificare in concreto se chi sottoscrive il contratto rappresenta la maggioranza dei lavoratori. La verifica di rappresentatività va condotta considerando sia i lavoratori aderenti al sindacato sia coloro che, pur non essendo iscritti, abbiano preventivamente conferito un mandato scritto</a:t>
            </a:r>
            <a:r>
              <a:rPr lang="it-IT" altLang="it-IT" sz="2400" b="1">
                <a:solidFill>
                  <a:srgbClr val="000000"/>
                </a:solidFill>
                <a:latin typeface="Calibri" pitchFamily="34" charset="0"/>
              </a:rPr>
              <a:t>;</a:t>
            </a:r>
          </a:p>
        </p:txBody>
      </p:sp>
      <p:pic>
        <p:nvPicPr>
          <p:cNvPr id="10445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6FBFFCA-6F3D-40DC-98B7-4956CCD09FF2}" type="slidenum">
              <a:rPr lang="it-IT" smtClean="0">
                <a:solidFill>
                  <a:prstClr val="white">
                    <a:tint val="75000"/>
                  </a:prstClr>
                </a:solidFill>
              </a:rPr>
              <a:pPr>
                <a:defRPr/>
              </a:pPr>
              <a:t>83</a:t>
            </a:fld>
            <a:endParaRPr lang="it-IT">
              <a:solidFill>
                <a:prstClr val="white">
                  <a:tint val="75000"/>
                </a:prstClr>
              </a:solidFill>
            </a:endParaRPr>
          </a:p>
        </p:txBody>
      </p:sp>
      <p:pic>
        <p:nvPicPr>
          <p:cNvPr id="10547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05477" name="Sottotitolo 2"/>
          <p:cNvSpPr txBox="1">
            <a:spLocks/>
          </p:cNvSpPr>
          <p:nvPr/>
        </p:nvSpPr>
        <p:spPr bwMode="auto">
          <a:xfrm>
            <a:off x="461963" y="1944688"/>
            <a:ext cx="8151812" cy="414813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800" b="1">
                <a:solidFill>
                  <a:srgbClr val="000000"/>
                </a:solidFill>
                <a:latin typeface="Calibri" pitchFamily="34" charset="0"/>
              </a:rPr>
              <a:t>Validità della Contrattazione aziendale</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endParaRPr lang="it-IT" altLang="it-IT" sz="2400">
              <a:solidFill>
                <a:srgbClr val="000000"/>
              </a:solidFill>
              <a:latin typeface="Calibri" pitchFamily="34" charset="0"/>
            </a:endParaRPr>
          </a:p>
          <a:p>
            <a:pPr algn="ctr">
              <a:spcBef>
                <a:spcPct val="20000"/>
              </a:spcBef>
              <a:buFont typeface="Arial" pitchFamily="34" charset="0"/>
              <a:buNone/>
            </a:pPr>
            <a:r>
              <a:rPr lang="it-IT" altLang="it-IT" sz="2400" b="1">
                <a:solidFill>
                  <a:srgbClr val="000000"/>
                </a:solidFill>
                <a:latin typeface="Calibri" pitchFamily="34" charset="0"/>
              </a:rPr>
              <a:t>- non sono presenti né RSA né RSU, </a:t>
            </a:r>
            <a:r>
              <a:rPr lang="it-IT" altLang="it-IT" sz="2400">
                <a:solidFill>
                  <a:srgbClr val="000000"/>
                </a:solidFill>
                <a:latin typeface="Calibri" pitchFamily="34" charset="0"/>
              </a:rPr>
              <a:t>il criterio maggioritario può essere soddisfatto mediante il conferimento di specifico mandato da parte della maggioranza dei lavoratori interessati ad un rappresentante territoriale di una delle associazioni dei lavoratori comparativamente più rappresentative sul piano nazionale o territoriale</a:t>
            </a:r>
          </a:p>
        </p:txBody>
      </p:sp>
      <p:pic>
        <p:nvPicPr>
          <p:cNvPr id="10547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EBCDA7AC-6F7A-4555-8489-E5806911E5EB}" type="slidenum">
              <a:rPr lang="it-IT" smtClean="0">
                <a:solidFill>
                  <a:prstClr val="white">
                    <a:tint val="75000"/>
                  </a:prstClr>
                </a:solidFill>
              </a:rPr>
              <a:pPr>
                <a:defRPr/>
              </a:pPr>
              <a:t>84</a:t>
            </a:fld>
            <a:endParaRPr lang="it-IT">
              <a:solidFill>
                <a:prstClr val="white">
                  <a:tint val="75000"/>
                </a:prstClr>
              </a:solidFill>
            </a:endParaRPr>
          </a:p>
        </p:txBody>
      </p:sp>
      <p:pic>
        <p:nvPicPr>
          <p:cNvPr id="10650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06501" name="Sottotitolo 2"/>
          <p:cNvSpPr txBox="1">
            <a:spLocks/>
          </p:cNvSpPr>
          <p:nvPr/>
        </p:nvSpPr>
        <p:spPr bwMode="auto">
          <a:xfrm>
            <a:off x="461963" y="1944688"/>
            <a:ext cx="8151812" cy="4148137"/>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800" b="1">
                <a:solidFill>
                  <a:srgbClr val="000000"/>
                </a:solidFill>
                <a:latin typeface="Calibri" pitchFamily="34" charset="0"/>
              </a:rPr>
              <a:t>Procedura ed efficacia</a:t>
            </a:r>
          </a:p>
          <a:p>
            <a:pPr algn="just">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r>
              <a:rPr lang="it-IT" altLang="it-IT" sz="2000">
                <a:solidFill>
                  <a:srgbClr val="000000"/>
                </a:solidFill>
                <a:latin typeface="Calibri" pitchFamily="34" charset="0"/>
              </a:rPr>
              <a:t>Il contratto aziendale acquisisce </a:t>
            </a:r>
            <a:r>
              <a:rPr lang="it-IT" altLang="it-IT" sz="2000" b="1">
                <a:solidFill>
                  <a:srgbClr val="000000"/>
                </a:solidFill>
                <a:latin typeface="Calibri" pitchFamily="34" charset="0"/>
              </a:rPr>
              <a:t>efficacia generalizzata </a:t>
            </a:r>
            <a:r>
              <a:rPr lang="it-IT" altLang="it-IT" sz="2000">
                <a:solidFill>
                  <a:srgbClr val="000000"/>
                </a:solidFill>
                <a:latin typeface="Calibri" pitchFamily="34" charset="0"/>
              </a:rPr>
              <a:t>“di fatto” (sia per la parte economica che normativa), nei confronti di tutto il personale in forza ed è vincolante per le Associazioni sindacali firmatarie dell’Accordo interconfederale operanti nell’impresa. Per la sua conclusione è prevista una differente </a:t>
            </a:r>
            <a:r>
              <a:rPr lang="it-IT" altLang="it-IT" sz="2000" b="1">
                <a:solidFill>
                  <a:srgbClr val="000000"/>
                </a:solidFill>
                <a:latin typeface="Calibri" pitchFamily="34" charset="0"/>
              </a:rPr>
              <a:t>procedura</a:t>
            </a:r>
            <a:r>
              <a:rPr lang="it-IT" altLang="it-IT" sz="2000">
                <a:solidFill>
                  <a:srgbClr val="000000"/>
                </a:solidFill>
                <a:latin typeface="Calibri" pitchFamily="34" charset="0"/>
              </a:rPr>
              <a:t> a seconda che siano coinvolte nella stipulazione le:</a:t>
            </a:r>
          </a:p>
          <a:p>
            <a:pPr algn="just">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r>
              <a:rPr lang="it-IT" altLang="it-IT" sz="2000">
                <a:solidFill>
                  <a:srgbClr val="000000"/>
                </a:solidFill>
                <a:latin typeface="Calibri" pitchFamily="34" charset="0"/>
              </a:rPr>
              <a:t>-	Rappresentanze sindacali aziendali </a:t>
            </a:r>
            <a:r>
              <a:rPr lang="it-IT" altLang="it-IT" sz="2000" b="1">
                <a:solidFill>
                  <a:srgbClr val="000000"/>
                </a:solidFill>
                <a:latin typeface="Calibri" pitchFamily="34" charset="0"/>
              </a:rPr>
              <a:t>(RSA);</a:t>
            </a:r>
          </a:p>
          <a:p>
            <a:pPr algn="just">
              <a:spcBef>
                <a:spcPct val="20000"/>
              </a:spcBef>
              <a:buFont typeface="Arial" pitchFamily="34" charset="0"/>
              <a:buNone/>
            </a:pPr>
            <a:r>
              <a:rPr lang="it-IT" altLang="it-IT" sz="2000">
                <a:solidFill>
                  <a:srgbClr val="000000"/>
                </a:solidFill>
                <a:latin typeface="Calibri" pitchFamily="34" charset="0"/>
              </a:rPr>
              <a:t>-	Rappresentanze sindacali unitarie </a:t>
            </a:r>
            <a:r>
              <a:rPr lang="it-IT" altLang="it-IT" sz="2000" b="1">
                <a:solidFill>
                  <a:srgbClr val="000000"/>
                </a:solidFill>
                <a:latin typeface="Calibri" pitchFamily="34" charset="0"/>
              </a:rPr>
              <a:t>(RSU).</a:t>
            </a:r>
          </a:p>
        </p:txBody>
      </p:sp>
      <p:pic>
        <p:nvPicPr>
          <p:cNvPr id="10650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CB96B53-4467-406B-867A-E48D03A21F2A}" type="slidenum">
              <a:rPr lang="it-IT" smtClean="0">
                <a:solidFill>
                  <a:prstClr val="white">
                    <a:tint val="75000"/>
                  </a:prstClr>
                </a:solidFill>
              </a:rPr>
              <a:pPr>
                <a:defRPr/>
              </a:pPr>
              <a:t>85</a:t>
            </a:fld>
            <a:endParaRPr lang="it-IT">
              <a:solidFill>
                <a:prstClr val="white">
                  <a:tint val="75000"/>
                </a:prstClr>
              </a:solidFill>
            </a:endParaRPr>
          </a:p>
        </p:txBody>
      </p:sp>
      <p:pic>
        <p:nvPicPr>
          <p:cNvPr id="10752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07525" name="Sottotitolo 2"/>
          <p:cNvSpPr txBox="1">
            <a:spLocks/>
          </p:cNvSpPr>
          <p:nvPr/>
        </p:nvSpPr>
        <p:spPr bwMode="auto">
          <a:xfrm>
            <a:off x="461963" y="1944688"/>
            <a:ext cx="8151812" cy="4652962"/>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800" b="1">
                <a:solidFill>
                  <a:srgbClr val="000000"/>
                </a:solidFill>
                <a:latin typeface="Calibri" pitchFamily="34" charset="0"/>
              </a:rPr>
              <a:t>Procedura ed efficacia</a:t>
            </a:r>
          </a:p>
          <a:p>
            <a:pPr algn="just">
              <a:spcBef>
                <a:spcPct val="20000"/>
              </a:spcBef>
              <a:buFont typeface="Arial" pitchFamily="34" charset="0"/>
              <a:buNone/>
            </a:pPr>
            <a:r>
              <a:rPr lang="it-IT" altLang="it-IT" sz="2000">
                <a:solidFill>
                  <a:srgbClr val="000000"/>
                </a:solidFill>
                <a:latin typeface="Calibri" pitchFamily="34" charset="0"/>
              </a:rPr>
              <a:t>Quindi, il contratto aziendale può essere approvato da uno o più </a:t>
            </a:r>
            <a:r>
              <a:rPr lang="it-IT" altLang="it-IT" sz="2000" b="1">
                <a:solidFill>
                  <a:srgbClr val="000000"/>
                </a:solidFill>
                <a:latin typeface="Calibri" pitchFamily="34" charset="0"/>
              </a:rPr>
              <a:t>RSA </a:t>
            </a:r>
            <a:r>
              <a:rPr lang="it-IT" altLang="it-IT" sz="2000">
                <a:solidFill>
                  <a:srgbClr val="000000"/>
                </a:solidFill>
                <a:latin typeface="Calibri" pitchFamily="34" charset="0"/>
              </a:rPr>
              <a:t>costituite nell’ambito delle </a:t>
            </a:r>
            <a:r>
              <a:rPr lang="it-IT" altLang="it-IT" sz="2000" b="1">
                <a:solidFill>
                  <a:srgbClr val="000000"/>
                </a:solidFill>
                <a:latin typeface="Calibri" pitchFamily="34" charset="0"/>
              </a:rPr>
              <a:t>Associazioni</a:t>
            </a:r>
            <a:r>
              <a:rPr lang="it-IT" altLang="it-IT" sz="2000">
                <a:solidFill>
                  <a:srgbClr val="000000"/>
                </a:solidFill>
                <a:latin typeface="Calibri" pitchFamily="34" charset="0"/>
              </a:rPr>
              <a:t> destinatarie della </a:t>
            </a:r>
            <a:r>
              <a:rPr lang="it-IT" altLang="it-IT" sz="2000" b="1">
                <a:solidFill>
                  <a:srgbClr val="000000"/>
                </a:solidFill>
                <a:latin typeface="Calibri" pitchFamily="34" charset="0"/>
              </a:rPr>
              <a:t>maggioranza</a:t>
            </a:r>
            <a:r>
              <a:rPr lang="it-IT" altLang="it-IT" sz="2000">
                <a:solidFill>
                  <a:srgbClr val="000000"/>
                </a:solidFill>
                <a:latin typeface="Calibri" pitchFamily="34" charset="0"/>
              </a:rPr>
              <a:t> delle </a:t>
            </a:r>
            <a:r>
              <a:rPr lang="it-IT" altLang="it-IT" sz="2000" b="1">
                <a:solidFill>
                  <a:srgbClr val="000000"/>
                </a:solidFill>
                <a:latin typeface="Calibri" pitchFamily="34" charset="0"/>
              </a:rPr>
              <a:t>deleghe</a:t>
            </a:r>
            <a:r>
              <a:rPr lang="it-IT" altLang="it-IT" sz="2000">
                <a:solidFill>
                  <a:srgbClr val="000000"/>
                </a:solidFill>
                <a:latin typeface="Calibri" pitchFamily="34" charset="0"/>
              </a:rPr>
              <a:t> relative ai contributi sindacali dei lavoratori.</a:t>
            </a:r>
          </a:p>
          <a:p>
            <a:pPr algn="just">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r>
              <a:rPr lang="it-IT" altLang="it-IT" sz="2000">
                <a:solidFill>
                  <a:srgbClr val="000000"/>
                </a:solidFill>
                <a:latin typeface="Calibri" pitchFamily="34" charset="0"/>
              </a:rPr>
              <a:t>Entro 10 giorni dalla conclusione del contratto, è consentito avanzare istanza di referendum</a:t>
            </a:r>
          </a:p>
          <a:p>
            <a:pPr algn="just">
              <a:spcBef>
                <a:spcPct val="20000"/>
              </a:spcBef>
              <a:buFont typeface="Arial" pitchFamily="34" charset="0"/>
              <a:buNone/>
            </a:pPr>
            <a:r>
              <a:rPr lang="it-IT" altLang="it-IT" sz="2000">
                <a:solidFill>
                  <a:srgbClr val="000000"/>
                </a:solidFill>
                <a:latin typeface="Calibri" pitchFamily="34" charset="0"/>
              </a:rPr>
              <a:t>da parte di almeno:</a:t>
            </a:r>
          </a:p>
          <a:p>
            <a:pPr algn="just">
              <a:spcBef>
                <a:spcPct val="20000"/>
              </a:spcBef>
              <a:buFont typeface="Arial" pitchFamily="34" charset="0"/>
              <a:buNone/>
            </a:pPr>
            <a:r>
              <a:rPr lang="it-IT" altLang="it-IT" sz="2000">
                <a:solidFill>
                  <a:srgbClr val="000000"/>
                </a:solidFill>
                <a:latin typeface="Calibri" pitchFamily="34" charset="0"/>
              </a:rPr>
              <a:t>- una delle organizzazioni firmatarie dell’Accordo interconfederale del 2011;</a:t>
            </a:r>
          </a:p>
          <a:p>
            <a:pPr algn="just">
              <a:spcBef>
                <a:spcPct val="20000"/>
              </a:spcBef>
              <a:buFont typeface="Arial" pitchFamily="34" charset="0"/>
              <a:buNone/>
            </a:pPr>
            <a:r>
              <a:rPr lang="it-IT" altLang="it-IT" sz="2000">
                <a:solidFill>
                  <a:srgbClr val="000000"/>
                </a:solidFill>
                <a:latin typeface="Calibri" pitchFamily="34" charset="0"/>
              </a:rPr>
              <a:t>- il 30% dei lavoratori dell’azienda.</a:t>
            </a:r>
          </a:p>
          <a:p>
            <a:pPr algn="just">
              <a:spcBef>
                <a:spcPct val="20000"/>
              </a:spcBef>
              <a:buFont typeface="Arial" pitchFamily="34" charset="0"/>
              <a:buNone/>
            </a:pPr>
            <a:r>
              <a:rPr lang="it-IT" altLang="it-IT" sz="2000">
                <a:solidFill>
                  <a:srgbClr val="000000"/>
                </a:solidFill>
                <a:latin typeface="Calibri" pitchFamily="34" charset="0"/>
              </a:rPr>
              <a:t>Per la validità della consultazione è richiesta la partecipazione del 50% + 1 dei votanti. L’intesa raggiunta viene respinta con il voto della maggioranza semplice dei votanti.</a:t>
            </a:r>
          </a:p>
          <a:p>
            <a:pPr algn="just">
              <a:spcBef>
                <a:spcPct val="20000"/>
              </a:spcBef>
              <a:buFont typeface="Arial" pitchFamily="34" charset="0"/>
              <a:buNone/>
            </a:pPr>
            <a:endParaRPr lang="it-IT" altLang="it-IT" sz="2000">
              <a:solidFill>
                <a:srgbClr val="000000"/>
              </a:solidFill>
              <a:latin typeface="Calibri" pitchFamily="34" charset="0"/>
            </a:endParaRPr>
          </a:p>
        </p:txBody>
      </p:sp>
      <p:pic>
        <p:nvPicPr>
          <p:cNvPr id="107526"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40482BD6-2DDF-4D97-9520-1D6590E7BF24}" type="slidenum">
              <a:rPr lang="it-IT" smtClean="0">
                <a:solidFill>
                  <a:prstClr val="white">
                    <a:tint val="75000"/>
                  </a:prstClr>
                </a:solidFill>
              </a:rPr>
              <a:pPr>
                <a:defRPr/>
              </a:pPr>
              <a:t>86</a:t>
            </a:fld>
            <a:endParaRPr lang="it-IT">
              <a:solidFill>
                <a:prstClr val="white">
                  <a:tint val="75000"/>
                </a:prstClr>
              </a:solidFill>
            </a:endParaRPr>
          </a:p>
        </p:txBody>
      </p:sp>
      <p:pic>
        <p:nvPicPr>
          <p:cNvPr id="10854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08549" name="Sottotitolo 2"/>
          <p:cNvSpPr txBox="1">
            <a:spLocks/>
          </p:cNvSpPr>
          <p:nvPr/>
        </p:nvSpPr>
        <p:spPr bwMode="auto">
          <a:xfrm>
            <a:off x="461963" y="1944688"/>
            <a:ext cx="8151812" cy="4652962"/>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800" b="1">
                <a:solidFill>
                  <a:srgbClr val="000000"/>
                </a:solidFill>
                <a:latin typeface="Calibri" pitchFamily="34" charset="0"/>
              </a:rPr>
              <a:t>Procedura ed efficacia</a:t>
            </a:r>
          </a:p>
          <a:p>
            <a:pPr algn="just">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endParaRPr lang="it-IT" altLang="it-IT" sz="2000">
              <a:solidFill>
                <a:srgbClr val="000000"/>
              </a:solidFill>
              <a:latin typeface="Calibri" pitchFamily="34" charset="0"/>
            </a:endParaRPr>
          </a:p>
          <a:p>
            <a:pPr algn="just">
              <a:spcBef>
                <a:spcPct val="20000"/>
              </a:spcBef>
              <a:buFont typeface="Arial" pitchFamily="34" charset="0"/>
              <a:buNone/>
            </a:pPr>
            <a:r>
              <a:rPr lang="it-IT" altLang="it-IT" sz="2000">
                <a:solidFill>
                  <a:srgbClr val="000000"/>
                </a:solidFill>
                <a:latin typeface="Calibri" pitchFamily="34" charset="0"/>
              </a:rPr>
              <a:t>Qualora il contratto aziendale venga sottoscritto dalle </a:t>
            </a:r>
            <a:r>
              <a:rPr lang="it-IT" altLang="it-IT" sz="2000" b="1">
                <a:solidFill>
                  <a:srgbClr val="000000"/>
                </a:solidFill>
                <a:latin typeface="Calibri" pitchFamily="34" charset="0"/>
              </a:rPr>
              <a:t>RSU</a:t>
            </a:r>
            <a:r>
              <a:rPr lang="it-IT" altLang="it-IT" sz="2000">
                <a:solidFill>
                  <a:srgbClr val="000000"/>
                </a:solidFill>
                <a:latin typeface="Calibri" pitchFamily="34" charset="0"/>
              </a:rPr>
              <a:t>, per la sua efficacia generalizzata risulta sufficiente il consenso della </a:t>
            </a:r>
            <a:r>
              <a:rPr lang="it-IT" altLang="it-IT" sz="2000" b="1">
                <a:solidFill>
                  <a:srgbClr val="000000"/>
                </a:solidFill>
                <a:latin typeface="Calibri" pitchFamily="34" charset="0"/>
              </a:rPr>
              <a:t>maggioranza</a:t>
            </a:r>
            <a:r>
              <a:rPr lang="it-IT" altLang="it-IT" sz="2000">
                <a:solidFill>
                  <a:srgbClr val="000000"/>
                </a:solidFill>
                <a:latin typeface="Calibri" pitchFamily="34" charset="0"/>
              </a:rPr>
              <a:t> dei </a:t>
            </a:r>
            <a:r>
              <a:rPr lang="it-IT" altLang="it-IT" sz="2000" b="1">
                <a:solidFill>
                  <a:srgbClr val="000000"/>
                </a:solidFill>
                <a:latin typeface="Calibri" pitchFamily="34" charset="0"/>
              </a:rPr>
              <a:t>componenti</a:t>
            </a:r>
            <a:r>
              <a:rPr lang="it-IT" altLang="it-IT" sz="2000">
                <a:solidFill>
                  <a:srgbClr val="000000"/>
                </a:solidFill>
                <a:latin typeface="Calibri" pitchFamily="34" charset="0"/>
              </a:rPr>
              <a:t> delle stesse rappresentanze e non viene prevista la possibilità di ricorso al referendum.</a:t>
            </a:r>
          </a:p>
        </p:txBody>
      </p:sp>
      <p:pic>
        <p:nvPicPr>
          <p:cNvPr id="10855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3211943-AC21-4A15-8249-D2BE38BA9D37}" type="slidenum">
              <a:rPr lang="it-IT" smtClean="0">
                <a:solidFill>
                  <a:prstClr val="white">
                    <a:tint val="75000"/>
                  </a:prstClr>
                </a:solidFill>
              </a:rPr>
              <a:pPr>
                <a:defRPr/>
              </a:pPr>
              <a:t>87</a:t>
            </a:fld>
            <a:endParaRPr lang="it-IT">
              <a:solidFill>
                <a:prstClr val="white">
                  <a:tint val="75000"/>
                </a:prstClr>
              </a:solidFill>
            </a:endParaRPr>
          </a:p>
        </p:txBody>
      </p:sp>
      <p:pic>
        <p:nvPicPr>
          <p:cNvPr id="10957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09573" name="Sottotitolo 2"/>
          <p:cNvSpPr txBox="1">
            <a:spLocks/>
          </p:cNvSpPr>
          <p:nvPr/>
        </p:nvSpPr>
        <p:spPr bwMode="auto">
          <a:xfrm>
            <a:off x="206375" y="1806575"/>
            <a:ext cx="8829675" cy="5006975"/>
          </a:xfrm>
          <a:prstGeom prst="rect">
            <a:avLst/>
          </a:prstGeom>
          <a:noFill/>
          <a:ln w="9525">
            <a:solidFill>
              <a:srgbClr val="C6D9F1"/>
            </a:solidFill>
            <a:miter lim="800000"/>
            <a:headEnd/>
            <a:tailEnd/>
          </a:ln>
        </p:spPr>
        <p:txBody>
          <a:bodyPr/>
          <a:lstStyle/>
          <a:p>
            <a:pPr algn="ctr">
              <a:spcBef>
                <a:spcPct val="20000"/>
              </a:spcBef>
              <a:buFont typeface="Arial" pitchFamily="34" charset="0"/>
              <a:buNone/>
            </a:pPr>
            <a:r>
              <a:rPr lang="it-IT" altLang="it-IT" sz="2800" b="1">
                <a:solidFill>
                  <a:srgbClr val="000000"/>
                </a:solidFill>
                <a:latin typeface="Calibri" pitchFamily="34" charset="0"/>
              </a:rPr>
              <a:t>Procedura ed efficacia</a:t>
            </a:r>
          </a:p>
          <a:p>
            <a:pPr algn="just">
              <a:spcBef>
                <a:spcPct val="20000"/>
              </a:spcBef>
              <a:buFont typeface="Arial" pitchFamily="34" charset="0"/>
              <a:buNone/>
            </a:pPr>
            <a:endParaRPr lang="it-IT" altLang="it-IT" sz="2000">
              <a:solidFill>
                <a:srgbClr val="000000"/>
              </a:solidFill>
              <a:latin typeface="Calibri" pitchFamily="34" charset="0"/>
            </a:endParaRPr>
          </a:p>
          <a:p>
            <a:pPr algn="ctr">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r>
              <a:rPr lang="it-IT" altLang="it-IT" sz="2000">
                <a:solidFill>
                  <a:srgbClr val="000000"/>
                </a:solidFill>
                <a:latin typeface="Calibri" pitchFamily="34" charset="0"/>
              </a:rPr>
              <a:t> </a:t>
            </a:r>
          </a:p>
        </p:txBody>
      </p:sp>
      <p:sp>
        <p:nvSpPr>
          <p:cNvPr id="2" name="Rettangolo 1"/>
          <p:cNvSpPr/>
          <p:nvPr/>
        </p:nvSpPr>
        <p:spPr>
          <a:xfrm>
            <a:off x="3276600" y="2492375"/>
            <a:ext cx="2374900" cy="792163"/>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CONTRATTO AZIENDALE</a:t>
            </a:r>
          </a:p>
        </p:txBody>
      </p:sp>
      <p:sp>
        <p:nvSpPr>
          <p:cNvPr id="3" name="Rettangolo 2"/>
          <p:cNvSpPr/>
          <p:nvPr/>
        </p:nvSpPr>
        <p:spPr>
          <a:xfrm>
            <a:off x="6227763" y="2708275"/>
            <a:ext cx="1304925" cy="433388"/>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Efficacia</a:t>
            </a:r>
          </a:p>
          <a:p>
            <a:pPr algn="ctr">
              <a:defRPr/>
            </a:pPr>
            <a:r>
              <a:rPr lang="it-IT" sz="1400" dirty="0">
                <a:solidFill>
                  <a:schemeClr val="bg1"/>
                </a:solidFill>
              </a:rPr>
              <a:t>generalizzata</a:t>
            </a:r>
          </a:p>
        </p:txBody>
      </p:sp>
      <p:sp>
        <p:nvSpPr>
          <p:cNvPr id="4" name="Rettangolo 3"/>
          <p:cNvSpPr/>
          <p:nvPr/>
        </p:nvSpPr>
        <p:spPr>
          <a:xfrm>
            <a:off x="985838" y="3816350"/>
            <a:ext cx="1282700" cy="72072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RSA</a:t>
            </a:r>
          </a:p>
        </p:txBody>
      </p:sp>
      <p:sp>
        <p:nvSpPr>
          <p:cNvPr id="5" name="Rettangolo 4"/>
          <p:cNvSpPr/>
          <p:nvPr/>
        </p:nvSpPr>
        <p:spPr>
          <a:xfrm>
            <a:off x="6011863" y="3789363"/>
            <a:ext cx="1081087" cy="647700"/>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RSU</a:t>
            </a:r>
          </a:p>
        </p:txBody>
      </p:sp>
      <p:sp>
        <p:nvSpPr>
          <p:cNvPr id="7" name="Rettangolo 6"/>
          <p:cNvSpPr/>
          <p:nvPr/>
        </p:nvSpPr>
        <p:spPr>
          <a:xfrm>
            <a:off x="2808288" y="3971925"/>
            <a:ext cx="1838325" cy="409575"/>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Associazioni sindacali con magg. deleghe</a:t>
            </a:r>
          </a:p>
        </p:txBody>
      </p:sp>
      <p:sp>
        <p:nvSpPr>
          <p:cNvPr id="8" name="Rettangolo 7"/>
          <p:cNvSpPr/>
          <p:nvPr/>
        </p:nvSpPr>
        <p:spPr>
          <a:xfrm>
            <a:off x="982663" y="4738688"/>
            <a:ext cx="1281112" cy="719137"/>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Richiesta Referendum</a:t>
            </a:r>
          </a:p>
        </p:txBody>
      </p:sp>
      <p:sp>
        <p:nvSpPr>
          <p:cNvPr id="9" name="Rettangolo 8"/>
          <p:cNvSpPr/>
          <p:nvPr/>
        </p:nvSpPr>
        <p:spPr>
          <a:xfrm>
            <a:off x="206375" y="5805488"/>
            <a:ext cx="1295400" cy="79216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Organizzazione Accordo </a:t>
            </a:r>
            <a:r>
              <a:rPr lang="it-IT" sz="1400" dirty="0" err="1">
                <a:solidFill>
                  <a:schemeClr val="bg1"/>
                </a:solidFill>
              </a:rPr>
              <a:t>interconfed</a:t>
            </a:r>
            <a:r>
              <a:rPr lang="it-IT" sz="1400" dirty="0">
                <a:solidFill>
                  <a:schemeClr val="bg1"/>
                </a:solidFill>
              </a:rPr>
              <a:t>.</a:t>
            </a:r>
          </a:p>
        </p:txBody>
      </p:sp>
      <p:sp>
        <p:nvSpPr>
          <p:cNvPr id="10" name="Rettangolo 9"/>
          <p:cNvSpPr/>
          <p:nvPr/>
        </p:nvSpPr>
        <p:spPr>
          <a:xfrm>
            <a:off x="1673225" y="5805488"/>
            <a:ext cx="1081088" cy="79216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30% lavoratori impresa</a:t>
            </a:r>
          </a:p>
        </p:txBody>
      </p:sp>
      <p:sp>
        <p:nvSpPr>
          <p:cNvPr id="11" name="Rettangolo 10"/>
          <p:cNvSpPr/>
          <p:nvPr/>
        </p:nvSpPr>
        <p:spPr>
          <a:xfrm>
            <a:off x="2805113" y="4537075"/>
            <a:ext cx="1841500" cy="47625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Entro 10 gg. da conclusione contratto</a:t>
            </a:r>
          </a:p>
        </p:txBody>
      </p:sp>
      <p:sp>
        <p:nvSpPr>
          <p:cNvPr id="12" name="Rettangolo 11"/>
          <p:cNvSpPr/>
          <p:nvPr/>
        </p:nvSpPr>
        <p:spPr>
          <a:xfrm>
            <a:off x="2805113" y="5187950"/>
            <a:ext cx="1476375" cy="4318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Partecipazione 50% + 1 votanti</a:t>
            </a:r>
          </a:p>
        </p:txBody>
      </p:sp>
      <p:sp>
        <p:nvSpPr>
          <p:cNvPr id="13" name="Rettangolo 12"/>
          <p:cNvSpPr/>
          <p:nvPr/>
        </p:nvSpPr>
        <p:spPr>
          <a:xfrm>
            <a:off x="5795963" y="4738688"/>
            <a:ext cx="1512887" cy="36036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NO Referendum</a:t>
            </a:r>
          </a:p>
        </p:txBody>
      </p:sp>
      <p:sp>
        <p:nvSpPr>
          <p:cNvPr id="14" name="Rettangolo 13"/>
          <p:cNvSpPr/>
          <p:nvPr/>
        </p:nvSpPr>
        <p:spPr>
          <a:xfrm>
            <a:off x="5111750" y="5187950"/>
            <a:ext cx="2881313" cy="43180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Contratto respinto con voto maggioranza semplice dei votanti</a:t>
            </a:r>
          </a:p>
        </p:txBody>
      </p:sp>
      <p:sp>
        <p:nvSpPr>
          <p:cNvPr id="15" name="Rettangolo 14"/>
          <p:cNvSpPr/>
          <p:nvPr/>
        </p:nvSpPr>
        <p:spPr>
          <a:xfrm>
            <a:off x="7532688" y="3816350"/>
            <a:ext cx="1503362" cy="620713"/>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Consenso Maggioranza componenti</a:t>
            </a:r>
          </a:p>
        </p:txBody>
      </p:sp>
      <p:cxnSp>
        <p:nvCxnSpPr>
          <p:cNvPr id="17" name="Connettore 1 16"/>
          <p:cNvCxnSpPr/>
          <p:nvPr/>
        </p:nvCxnSpPr>
        <p:spPr>
          <a:xfrm>
            <a:off x="4464050" y="3284538"/>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1627188" y="3573463"/>
            <a:ext cx="4924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a:endCxn id="4" idx="0"/>
          </p:cNvCxnSpPr>
          <p:nvPr/>
        </p:nvCxnSpPr>
        <p:spPr>
          <a:xfrm>
            <a:off x="1627188" y="3573463"/>
            <a:ext cx="0" cy="242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a:stCxn id="5" idx="0"/>
          </p:cNvCxnSpPr>
          <p:nvPr/>
        </p:nvCxnSpPr>
        <p:spPr>
          <a:xfrm flipV="1">
            <a:off x="6551613" y="3573463"/>
            <a:ext cx="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835" name="Connettore 2 77834"/>
          <p:cNvCxnSpPr/>
          <p:nvPr/>
        </p:nvCxnSpPr>
        <p:spPr>
          <a:xfrm>
            <a:off x="1627188" y="4537075"/>
            <a:ext cx="0" cy="201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837" name="Connettore 1 77836"/>
          <p:cNvCxnSpPr/>
          <p:nvPr/>
        </p:nvCxnSpPr>
        <p:spPr>
          <a:xfrm>
            <a:off x="1627188" y="5457825"/>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839" name="Connettore 1 77838"/>
          <p:cNvCxnSpPr/>
          <p:nvPr/>
        </p:nvCxnSpPr>
        <p:spPr>
          <a:xfrm>
            <a:off x="960438" y="5619750"/>
            <a:ext cx="1308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841" name="Connettore 2 77840"/>
          <p:cNvCxnSpPr/>
          <p:nvPr/>
        </p:nvCxnSpPr>
        <p:spPr>
          <a:xfrm>
            <a:off x="960438" y="5619750"/>
            <a:ext cx="0" cy="185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843" name="Connettore 2 77842"/>
          <p:cNvCxnSpPr/>
          <p:nvPr/>
        </p:nvCxnSpPr>
        <p:spPr>
          <a:xfrm>
            <a:off x="2268538" y="571341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845" name="Connettore 2 77844"/>
          <p:cNvCxnSpPr/>
          <p:nvPr/>
        </p:nvCxnSpPr>
        <p:spPr>
          <a:xfrm>
            <a:off x="2268538" y="5619750"/>
            <a:ext cx="0" cy="185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847" name="Connettore 1 77846"/>
          <p:cNvCxnSpPr/>
          <p:nvPr/>
        </p:nvCxnSpPr>
        <p:spPr>
          <a:xfrm flipH="1">
            <a:off x="2268538" y="5099050"/>
            <a:ext cx="215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850" name="Connettore 1 77849"/>
          <p:cNvCxnSpPr/>
          <p:nvPr/>
        </p:nvCxnSpPr>
        <p:spPr>
          <a:xfrm>
            <a:off x="2490788" y="4784725"/>
            <a:ext cx="0" cy="628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853" name="Connettore 2 77852"/>
          <p:cNvCxnSpPr/>
          <p:nvPr/>
        </p:nvCxnSpPr>
        <p:spPr>
          <a:xfrm>
            <a:off x="2490788" y="4775200"/>
            <a:ext cx="31750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855" name="Connettore 2 77854"/>
          <p:cNvCxnSpPr>
            <a:endCxn id="12" idx="1"/>
          </p:cNvCxnSpPr>
          <p:nvPr/>
        </p:nvCxnSpPr>
        <p:spPr>
          <a:xfrm>
            <a:off x="2487613" y="5403850"/>
            <a:ext cx="317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857" name="Connettore 2 77856"/>
          <p:cNvCxnSpPr>
            <a:stCxn id="4" idx="3"/>
          </p:cNvCxnSpPr>
          <p:nvPr/>
        </p:nvCxnSpPr>
        <p:spPr>
          <a:xfrm>
            <a:off x="2268538" y="4176713"/>
            <a:ext cx="539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861" name="Connettore 1 77860"/>
          <p:cNvCxnSpPr/>
          <p:nvPr/>
        </p:nvCxnSpPr>
        <p:spPr>
          <a:xfrm>
            <a:off x="4464050" y="3429000"/>
            <a:ext cx="241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863" name="Connettore 1 77862"/>
          <p:cNvCxnSpPr/>
          <p:nvPr/>
        </p:nvCxnSpPr>
        <p:spPr>
          <a:xfrm flipV="1">
            <a:off x="6880225" y="3141663"/>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7865" name="Connettore 2 77864"/>
          <p:cNvCxnSpPr>
            <a:endCxn id="3" idx="1"/>
          </p:cNvCxnSpPr>
          <p:nvPr/>
        </p:nvCxnSpPr>
        <p:spPr>
          <a:xfrm>
            <a:off x="5672138" y="2924175"/>
            <a:ext cx="555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867" name="Connettore 2 77866"/>
          <p:cNvCxnSpPr/>
          <p:nvPr/>
        </p:nvCxnSpPr>
        <p:spPr>
          <a:xfrm flipV="1">
            <a:off x="7124700" y="4102100"/>
            <a:ext cx="366713" cy="11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869" name="Connettore 2 77868"/>
          <p:cNvCxnSpPr/>
          <p:nvPr/>
        </p:nvCxnSpPr>
        <p:spPr>
          <a:xfrm>
            <a:off x="6551613" y="4437063"/>
            <a:ext cx="0"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872" name="Connettore 2 77871"/>
          <p:cNvCxnSpPr/>
          <p:nvPr/>
        </p:nvCxnSpPr>
        <p:spPr>
          <a:xfrm>
            <a:off x="4464050" y="5403850"/>
            <a:ext cx="53975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960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05F9C845-FAEA-4785-94E6-FB1C712F4C0D}" type="slidenum">
              <a:rPr lang="it-IT" smtClean="0">
                <a:solidFill>
                  <a:prstClr val="white">
                    <a:tint val="75000"/>
                  </a:prstClr>
                </a:solidFill>
              </a:rPr>
              <a:pPr>
                <a:defRPr/>
              </a:pPr>
              <a:t>88</a:t>
            </a:fld>
            <a:endParaRPr lang="it-IT">
              <a:solidFill>
                <a:prstClr val="white">
                  <a:tint val="75000"/>
                </a:prstClr>
              </a:solidFill>
            </a:endParaRPr>
          </a:p>
        </p:txBody>
      </p:sp>
      <p:pic>
        <p:nvPicPr>
          <p:cNvPr id="11059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10597" name="Segnaposto contenuto 2"/>
          <p:cNvSpPr txBox="1">
            <a:spLocks/>
          </p:cNvSpPr>
          <p:nvPr/>
        </p:nvSpPr>
        <p:spPr bwMode="auto">
          <a:xfrm>
            <a:off x="269875" y="2276475"/>
            <a:ext cx="8785225" cy="3878263"/>
          </a:xfrm>
          <a:prstGeom prst="rect">
            <a:avLst/>
          </a:prstGeom>
          <a:noFill/>
          <a:ln w="9525">
            <a:noFill/>
            <a:miter lim="800000"/>
            <a:headEnd/>
            <a:tailEnd/>
          </a:ln>
        </p:spPr>
        <p:txBody>
          <a:bodyPr/>
          <a:lstStyle/>
          <a:p>
            <a:pPr algn="ctr">
              <a:spcBef>
                <a:spcPct val="20000"/>
              </a:spcBef>
              <a:buFont typeface="Arial" pitchFamily="34" charset="0"/>
              <a:buNone/>
            </a:pPr>
            <a:r>
              <a:rPr lang="it-IT" altLang="it-IT" sz="2400" b="1" i="1">
                <a:solidFill>
                  <a:srgbClr val="000000"/>
                </a:solidFill>
                <a:latin typeface="Calibri" pitchFamily="34" charset="0"/>
              </a:rPr>
              <a:t>Premio di presenza</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r>
              <a:rPr lang="it-IT" altLang="it-IT" sz="2400">
                <a:solidFill>
                  <a:srgbClr val="000000"/>
                </a:solidFill>
                <a:latin typeface="Calibri" pitchFamily="34" charset="0"/>
              </a:rPr>
              <a:t>Accordo di livello aziendale, a tempo determinato, ratificato dalle Rsu e da una Os, riferito ad un’impresa monolocalizzata con 104 dipendenti (di cui 21 dirigenti/quadri/impiegati), dedita alla  produzione di bulloneria.</a:t>
            </a:r>
          </a:p>
          <a:p>
            <a:pPr algn="just">
              <a:spcBef>
                <a:spcPct val="20000"/>
              </a:spcBef>
              <a:buFont typeface="Arial" pitchFamily="34" charset="0"/>
              <a:buNone/>
            </a:pPr>
            <a:endParaRPr lang="it-IT" altLang="it-IT" sz="2400">
              <a:solidFill>
                <a:srgbClr val="000000"/>
              </a:solidFill>
              <a:latin typeface="Calibri" pitchFamily="34" charset="0"/>
            </a:endParaRPr>
          </a:p>
          <a:p>
            <a:pPr algn="just">
              <a:spcBef>
                <a:spcPct val="20000"/>
              </a:spcBef>
              <a:buFont typeface="Arial" pitchFamily="34" charset="0"/>
              <a:buNone/>
            </a:pPr>
            <a:r>
              <a:rPr lang="it-IT" altLang="it-IT" sz="2400">
                <a:solidFill>
                  <a:srgbClr val="000000"/>
                </a:solidFill>
                <a:latin typeface="Calibri" pitchFamily="34" charset="0"/>
              </a:rPr>
              <a:t>Ccnl per l’Industria Metalmeccanica del 5 dicembre 2012.</a:t>
            </a:r>
          </a:p>
        </p:txBody>
      </p:sp>
      <p:pic>
        <p:nvPicPr>
          <p:cNvPr id="11059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2863C635-86F7-461D-B02E-A8AC7CB23418}" type="slidenum">
              <a:rPr lang="it-IT" smtClean="0">
                <a:solidFill>
                  <a:prstClr val="white">
                    <a:tint val="75000"/>
                  </a:prstClr>
                </a:solidFill>
              </a:rPr>
              <a:pPr>
                <a:defRPr/>
              </a:pPr>
              <a:t>89</a:t>
            </a:fld>
            <a:endParaRPr lang="it-IT">
              <a:solidFill>
                <a:prstClr val="white">
                  <a:tint val="75000"/>
                </a:prstClr>
              </a:solidFill>
            </a:endParaRPr>
          </a:p>
        </p:txBody>
      </p:sp>
      <p:pic>
        <p:nvPicPr>
          <p:cNvPr id="11162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7829" name="Sottotitolo 2"/>
          <p:cNvSpPr txBox="1">
            <a:spLocks/>
          </p:cNvSpPr>
          <p:nvPr/>
        </p:nvSpPr>
        <p:spPr bwMode="auto">
          <a:xfrm>
            <a:off x="461963" y="1944688"/>
            <a:ext cx="8151812" cy="4652962"/>
          </a:xfrm>
          <a:prstGeom prst="rect">
            <a:avLst/>
          </a:prstGeom>
          <a:noFill/>
          <a:ln w="9525">
            <a:solidFill>
              <a:srgbClr val="C6D9F1"/>
            </a:solidFill>
            <a:miter lim="800000"/>
            <a:headEnd/>
            <a:tailEnd/>
          </a:ln>
          <a:extLst/>
        </p:spPr>
        <p:txBody>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eaLnBrk="0" hangingPunct="0">
              <a:spcBef>
                <a:spcPct val="20000"/>
              </a:spcBef>
              <a:buFont typeface="Arial" charset="0"/>
              <a:buChar char="•"/>
              <a:defRPr sz="2400">
                <a:solidFill>
                  <a:schemeClr val="tx1"/>
                </a:solidFill>
                <a:latin typeface="Calibri" pitchFamily="34" charset="0"/>
              </a:defRPr>
            </a:lvl3pPr>
            <a:lvl4pPr eaLnBrk="0" hangingPunct="0">
              <a:spcBef>
                <a:spcPct val="20000"/>
              </a:spcBef>
              <a:buFont typeface="Arial" charset="0"/>
              <a:buChar char="–"/>
              <a:defRPr sz="2000">
                <a:solidFill>
                  <a:schemeClr val="tx1"/>
                </a:solidFill>
                <a:latin typeface="Calibri" pitchFamily="34" charset="0"/>
              </a:defRPr>
            </a:lvl4pPr>
            <a:lvl5pPr eaLnBrk="0" hangingPunct="0">
              <a:spcBef>
                <a:spcPct val="20000"/>
              </a:spcBef>
              <a:buFont typeface="Arial" charset="0"/>
              <a:buChar char="»"/>
              <a:defRPr sz="2000">
                <a:solidFill>
                  <a:schemeClr val="tx1"/>
                </a:solidFill>
                <a:latin typeface="Calibri" pitchFamily="34" charset="0"/>
              </a:defRPr>
            </a:lvl5pPr>
            <a:lvl6pPr eaLnBrk="0" fontAlgn="base" hangingPunct="0">
              <a:spcBef>
                <a:spcPct val="20000"/>
              </a:spcBef>
              <a:spcAft>
                <a:spcPct val="0"/>
              </a:spcAft>
              <a:buFont typeface="Arial" charset="0"/>
              <a:buChar char="»"/>
              <a:defRPr sz="2000">
                <a:solidFill>
                  <a:schemeClr val="tx1"/>
                </a:solidFill>
                <a:latin typeface="Calibri" pitchFamily="34" charset="0"/>
              </a:defRPr>
            </a:lvl6pPr>
            <a:lvl7pPr eaLnBrk="0" fontAlgn="base" hangingPunct="0">
              <a:spcBef>
                <a:spcPct val="20000"/>
              </a:spcBef>
              <a:spcAft>
                <a:spcPct val="0"/>
              </a:spcAft>
              <a:buFont typeface="Arial" charset="0"/>
              <a:buChar char="»"/>
              <a:defRPr sz="2000">
                <a:solidFill>
                  <a:schemeClr val="tx1"/>
                </a:solidFill>
                <a:latin typeface="Calibri" pitchFamily="34" charset="0"/>
              </a:defRPr>
            </a:lvl7pPr>
            <a:lvl8pPr eaLnBrk="0" fontAlgn="base" hangingPunct="0">
              <a:spcBef>
                <a:spcPct val="20000"/>
              </a:spcBef>
              <a:spcAft>
                <a:spcPct val="0"/>
              </a:spcAft>
              <a:buFont typeface="Arial" charset="0"/>
              <a:buChar char="»"/>
              <a:defRPr sz="2000">
                <a:solidFill>
                  <a:schemeClr val="tx1"/>
                </a:solidFill>
                <a:latin typeface="Calibri" pitchFamily="34" charset="0"/>
              </a:defRPr>
            </a:lvl8pPr>
            <a:lvl9pPr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0" indent="-285750" algn="just" eaLnBrk="1" hangingPunct="1">
              <a:defRPr/>
            </a:pPr>
            <a:r>
              <a:rPr lang="it-IT" altLang="it-IT" sz="1800" dirty="0" smtClean="0">
                <a:solidFill>
                  <a:srgbClr val="000000"/>
                </a:solidFill>
                <a:cs typeface="Arial" charset="0"/>
              </a:rPr>
              <a:t>La valorizzazione dell’impegno dei lavoratori nel perseguimento degli obiettivi condivisi </a:t>
            </a:r>
            <a:r>
              <a:rPr lang="it-IT" altLang="it-IT" sz="1800" dirty="0" err="1" smtClean="0">
                <a:solidFill>
                  <a:srgbClr val="000000"/>
                </a:solidFill>
                <a:cs typeface="Arial" charset="0"/>
              </a:rPr>
              <a:t>e`</a:t>
            </a:r>
            <a:r>
              <a:rPr lang="it-IT" altLang="it-IT" sz="1800" dirty="0" smtClean="0">
                <a:solidFill>
                  <a:srgbClr val="000000"/>
                </a:solidFill>
                <a:cs typeface="Arial" charset="0"/>
              </a:rPr>
              <a:t> stata correlata al riconoscimento di un </a:t>
            </a:r>
            <a:r>
              <a:rPr lang="it-IT" altLang="it-IT" sz="1800" dirty="0" err="1" smtClean="0">
                <a:solidFill>
                  <a:srgbClr val="000000"/>
                </a:solidFill>
                <a:cs typeface="Arial" charset="0"/>
              </a:rPr>
              <a:t>extracompenso</a:t>
            </a:r>
            <a:r>
              <a:rPr lang="it-IT" altLang="it-IT" sz="1800" dirty="0" smtClean="0">
                <a:solidFill>
                  <a:srgbClr val="000000"/>
                </a:solidFill>
                <a:cs typeface="Arial" charset="0"/>
              </a:rPr>
              <a:t> direttamente proporzionato alla presenza/assenza individuale dal lavoro nell’anno di maturazione del premio di risultato.</a:t>
            </a:r>
          </a:p>
          <a:p>
            <a:pPr marL="285750" indent="-285750" algn="just" eaLnBrk="1" hangingPunct="1">
              <a:defRPr/>
            </a:pPr>
            <a:endParaRPr lang="it-IT" altLang="it-IT" sz="1800" dirty="0" smtClean="0">
              <a:solidFill>
                <a:srgbClr val="000000"/>
              </a:solidFill>
              <a:cs typeface="Arial" charset="0"/>
            </a:endParaRPr>
          </a:p>
          <a:p>
            <a:pPr marL="285750" indent="-285750" algn="just" eaLnBrk="1" hangingPunct="1">
              <a:defRPr/>
            </a:pPr>
            <a:r>
              <a:rPr lang="it-IT" altLang="it-IT" sz="1800" dirty="0" smtClean="0">
                <a:solidFill>
                  <a:srgbClr val="000000"/>
                </a:solidFill>
                <a:cs typeface="Arial" charset="0"/>
              </a:rPr>
              <a:t>Il sistema di incentivazione, finalizzato anche a ridurre eventuali fenomeni di assenteismo anomalo, </a:t>
            </a:r>
            <a:r>
              <a:rPr lang="it-IT" altLang="it-IT" sz="1800" dirty="0" err="1" smtClean="0">
                <a:solidFill>
                  <a:srgbClr val="000000"/>
                </a:solidFill>
                <a:cs typeface="Arial" charset="0"/>
              </a:rPr>
              <a:t>e`</a:t>
            </a:r>
            <a:r>
              <a:rPr lang="it-IT" altLang="it-IT" sz="1800" dirty="0" smtClean="0">
                <a:solidFill>
                  <a:srgbClr val="000000"/>
                </a:solidFill>
                <a:cs typeface="Arial" charset="0"/>
              </a:rPr>
              <a:t> stato impostato prevedendo una erogazione aggiuntiva in caso di partecipazione effettiva individuale al lavoro pari all’orario teorico individuale, computando quali assenze un novero tassativo di ipotesi di mancata partecipazione al lavoro consistenti nella malattia, nel congedo di </a:t>
            </a:r>
            <a:r>
              <a:rPr lang="it-IT" altLang="it-IT" sz="1800" dirty="0" err="1" smtClean="0">
                <a:solidFill>
                  <a:srgbClr val="000000"/>
                </a:solidFill>
                <a:cs typeface="Arial" charset="0"/>
              </a:rPr>
              <a:t>maternita`</a:t>
            </a:r>
            <a:r>
              <a:rPr lang="it-IT" altLang="it-IT" sz="1800" dirty="0" smtClean="0">
                <a:solidFill>
                  <a:srgbClr val="000000"/>
                </a:solidFill>
                <a:cs typeface="Arial" charset="0"/>
              </a:rPr>
              <a:t> o parentale, nelle aspettative o permessi non retribuiti, nelle mancate prestazioni di lavoro ingiustificate o imputabili a sciopero. </a:t>
            </a:r>
          </a:p>
          <a:p>
            <a:pPr marL="285750" indent="-285750" algn="just" eaLnBrk="1" hangingPunct="1">
              <a:defRPr/>
            </a:pPr>
            <a:endParaRPr lang="it-IT" altLang="it-IT" sz="1800" dirty="0" smtClean="0">
              <a:solidFill>
                <a:srgbClr val="000000"/>
              </a:solidFill>
              <a:cs typeface="Arial" charset="0"/>
            </a:endParaRPr>
          </a:p>
          <a:p>
            <a:pPr marL="285750" indent="-285750" algn="just" eaLnBrk="1" hangingPunct="1">
              <a:defRPr/>
            </a:pPr>
            <a:r>
              <a:rPr lang="it-IT" altLang="it-IT" sz="1800" dirty="0" smtClean="0">
                <a:solidFill>
                  <a:srgbClr val="000000"/>
                </a:solidFill>
                <a:cs typeface="Arial" charset="0"/>
              </a:rPr>
              <a:t>Oltre il 5º giorno di assenza nell’anno di maturazione del premio la riduzione dell’</a:t>
            </a:r>
            <a:r>
              <a:rPr lang="it-IT" altLang="it-IT" sz="1800" dirty="0" err="1" smtClean="0">
                <a:solidFill>
                  <a:srgbClr val="000000"/>
                </a:solidFill>
                <a:cs typeface="Arial" charset="0"/>
              </a:rPr>
              <a:t>extracompenso</a:t>
            </a:r>
            <a:r>
              <a:rPr lang="it-IT" altLang="it-IT" sz="1800" dirty="0" smtClean="0">
                <a:solidFill>
                  <a:srgbClr val="000000"/>
                </a:solidFill>
                <a:cs typeface="Arial" charset="0"/>
              </a:rPr>
              <a:t> </a:t>
            </a:r>
            <a:r>
              <a:rPr lang="it-IT" altLang="it-IT" sz="1800" dirty="0" err="1" smtClean="0">
                <a:solidFill>
                  <a:srgbClr val="000000"/>
                </a:solidFill>
                <a:cs typeface="Arial" charset="0"/>
              </a:rPr>
              <a:t>e`</a:t>
            </a:r>
            <a:r>
              <a:rPr lang="it-IT" altLang="it-IT" sz="1800" dirty="0" smtClean="0">
                <a:solidFill>
                  <a:srgbClr val="000000"/>
                </a:solidFill>
                <a:cs typeface="Arial" charset="0"/>
              </a:rPr>
              <a:t> determinata da una decurtazione pari a 1/220 del premio di risultato per ogni giorno di assenza. </a:t>
            </a:r>
          </a:p>
          <a:p>
            <a:pPr algn="just" eaLnBrk="1" hangingPunct="1">
              <a:buFont typeface="Arial" charset="0"/>
              <a:buNone/>
              <a:defRPr/>
            </a:pPr>
            <a:endParaRPr lang="it-IT" altLang="it-IT" sz="2000" dirty="0" smtClean="0">
              <a:solidFill>
                <a:srgbClr val="000000"/>
              </a:solidFill>
              <a:cs typeface="Arial" charset="0"/>
            </a:endParaRPr>
          </a:p>
        </p:txBody>
      </p:sp>
      <p:pic>
        <p:nvPicPr>
          <p:cNvPr id="11162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CD23D14-9F6E-4110-A31B-F197D1598D43}" type="slidenum">
              <a:rPr lang="it-IT" smtClean="0"/>
              <a:pPr>
                <a:defRPr/>
              </a:pPr>
              <a:t>9</a:t>
            </a:fld>
            <a:endParaRPr lang="it-IT"/>
          </a:p>
        </p:txBody>
      </p:sp>
      <p:pic>
        <p:nvPicPr>
          <p:cNvPr id="2970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7" name="Sottotitolo 2"/>
          <p:cNvSpPr txBox="1">
            <a:spLocks/>
          </p:cNvSpPr>
          <p:nvPr/>
        </p:nvSpPr>
        <p:spPr>
          <a:xfrm>
            <a:off x="468313" y="1989138"/>
            <a:ext cx="8151812" cy="4248150"/>
          </a:xfrm>
          <a:prstGeom prst="rect">
            <a:avLst/>
          </a:prstGeom>
          <a:ln>
            <a:solidFill>
              <a:srgbClr val="1F497D">
                <a:lumMod val="20000"/>
                <a:lumOff val="80000"/>
              </a:srgbClr>
            </a:solidFill>
          </a:ln>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it-IT" sz="2400" dirty="0" smtClean="0">
                <a:solidFill>
                  <a:sysClr val="windowText" lastClr="000000"/>
                </a:solidFill>
              </a:rPr>
              <a:t> </a:t>
            </a:r>
            <a:endParaRPr lang="it-IT" sz="2000" dirty="0" smtClean="0">
              <a:solidFill>
                <a:sysClr val="windowText" lastClr="000000"/>
              </a:solidFill>
            </a:endParaRPr>
          </a:p>
          <a:p>
            <a:pPr marL="118110">
              <a:lnSpc>
                <a:spcPts val="1705"/>
              </a:lnSpc>
              <a:spcBef>
                <a:spcPts val="275"/>
              </a:spcBef>
              <a:spcAft>
                <a:spcPts val="0"/>
              </a:spcAft>
              <a:defRPr/>
            </a:pPr>
            <a:r>
              <a:rPr lang="it-IT" sz="2800" b="1" spc="-10" dirty="0">
                <a:solidFill>
                  <a:schemeClr val="bg1"/>
                </a:solidFill>
                <a:ea typeface="Calibri"/>
              </a:rPr>
              <a:t>Il Recesso </a:t>
            </a:r>
            <a:r>
              <a:rPr lang="it-IT" sz="2800" b="1" spc="-10" dirty="0" smtClean="0">
                <a:solidFill>
                  <a:schemeClr val="bg1"/>
                </a:solidFill>
                <a:ea typeface="Calibri"/>
              </a:rPr>
              <a:t>e la disdetta dal </a:t>
            </a:r>
            <a:r>
              <a:rPr lang="it-IT" sz="2800" b="1" spc="-10" dirty="0">
                <a:solidFill>
                  <a:schemeClr val="bg1"/>
                </a:solidFill>
                <a:ea typeface="Calibri"/>
              </a:rPr>
              <a:t>Contratto collettivo</a:t>
            </a:r>
          </a:p>
          <a:p>
            <a:pPr fontAlgn="auto">
              <a:spcAft>
                <a:spcPts val="0"/>
              </a:spcAft>
              <a:defRPr/>
            </a:pPr>
            <a:endParaRPr lang="it-IT" sz="3000" b="1" dirty="0" smtClean="0">
              <a:solidFill>
                <a:sysClr val="windowText" lastClr="000000"/>
              </a:solidFill>
            </a:endParaRPr>
          </a:p>
          <a:p>
            <a:pPr fontAlgn="auto">
              <a:spcAft>
                <a:spcPts val="0"/>
              </a:spcAft>
              <a:defRPr/>
            </a:pPr>
            <a:r>
              <a:rPr lang="it-IT" sz="2000" dirty="0">
                <a:solidFill>
                  <a:sysClr val="windowText" lastClr="000000"/>
                </a:solidFill>
              </a:rPr>
              <a:t>Se una </a:t>
            </a:r>
            <a:r>
              <a:rPr lang="it-IT" sz="2000" b="1" dirty="0">
                <a:solidFill>
                  <a:sysClr val="windowText" lastClr="000000"/>
                </a:solidFill>
              </a:rPr>
              <a:t>parte firmataria </a:t>
            </a:r>
            <a:r>
              <a:rPr lang="it-IT" sz="2000" dirty="0">
                <a:solidFill>
                  <a:sysClr val="windowText" lastClr="000000"/>
                </a:solidFill>
              </a:rPr>
              <a:t>decide di </a:t>
            </a:r>
            <a:r>
              <a:rPr lang="it-IT" sz="2000" b="1" dirty="0">
                <a:solidFill>
                  <a:sysClr val="windowText" lastClr="000000"/>
                </a:solidFill>
              </a:rPr>
              <a:t>recedere</a:t>
            </a:r>
            <a:r>
              <a:rPr lang="it-IT" sz="2000" dirty="0">
                <a:solidFill>
                  <a:sysClr val="windowText" lastClr="000000"/>
                </a:solidFill>
              </a:rPr>
              <a:t> da un contratto collettivo </a:t>
            </a:r>
            <a:r>
              <a:rPr lang="it-IT" sz="2000" b="1" dirty="0">
                <a:solidFill>
                  <a:sysClr val="windowText" lastClr="000000"/>
                </a:solidFill>
              </a:rPr>
              <a:t>prima</a:t>
            </a:r>
            <a:r>
              <a:rPr lang="it-IT" sz="2000" dirty="0">
                <a:solidFill>
                  <a:sysClr val="windowText" lastClr="000000"/>
                </a:solidFill>
              </a:rPr>
              <a:t> della sua scadenza si configura un </a:t>
            </a:r>
            <a:r>
              <a:rPr lang="it-IT" sz="2000" b="1" dirty="0">
                <a:solidFill>
                  <a:sysClr val="windowText" lastClr="000000"/>
                </a:solidFill>
              </a:rPr>
              <a:t>inadempimento contrattuale</a:t>
            </a:r>
            <a:r>
              <a:rPr lang="it-IT" sz="2000" b="1" dirty="0" smtClean="0">
                <a:solidFill>
                  <a:sysClr val="windowText" lastClr="000000"/>
                </a:solidFill>
              </a:rPr>
              <a:t>.</a:t>
            </a:r>
          </a:p>
          <a:p>
            <a:pPr fontAlgn="auto">
              <a:spcAft>
                <a:spcPts val="0"/>
              </a:spcAft>
              <a:defRPr/>
            </a:pPr>
            <a:endParaRPr lang="it-IT" sz="2000" b="1" dirty="0" smtClean="0">
              <a:solidFill>
                <a:sysClr val="windowText" lastClr="000000"/>
              </a:solidFill>
            </a:endParaRPr>
          </a:p>
          <a:p>
            <a:pPr fontAlgn="auto">
              <a:spcAft>
                <a:spcPts val="0"/>
              </a:spcAft>
              <a:defRPr/>
            </a:pPr>
            <a:endParaRPr lang="it-IT" sz="2000" b="1" dirty="0">
              <a:solidFill>
                <a:sysClr val="windowText" lastClr="000000"/>
              </a:solidFill>
            </a:endParaRPr>
          </a:p>
          <a:p>
            <a:pPr fontAlgn="auto">
              <a:spcAft>
                <a:spcPts val="0"/>
              </a:spcAft>
              <a:defRPr/>
            </a:pPr>
            <a:r>
              <a:rPr lang="it-IT" sz="2000" b="1" dirty="0">
                <a:solidFill>
                  <a:sysClr val="windowText" lastClr="000000"/>
                </a:solidFill>
              </a:rPr>
              <a:t>Se</a:t>
            </a:r>
            <a:r>
              <a:rPr lang="it-IT" sz="2000" dirty="0">
                <a:solidFill>
                  <a:sysClr val="windowText" lastClr="000000"/>
                </a:solidFill>
              </a:rPr>
              <a:t> il </a:t>
            </a:r>
            <a:r>
              <a:rPr lang="it-IT" sz="2000" b="1" dirty="0">
                <a:solidFill>
                  <a:sysClr val="windowText" lastClr="000000"/>
                </a:solidFill>
              </a:rPr>
              <a:t>recesso</a:t>
            </a:r>
            <a:r>
              <a:rPr lang="it-IT" sz="2000" dirty="0">
                <a:solidFill>
                  <a:sysClr val="windowText" lastClr="000000"/>
                </a:solidFill>
              </a:rPr>
              <a:t> viene operato dal </a:t>
            </a:r>
            <a:r>
              <a:rPr lang="it-IT" sz="2000" b="1" dirty="0">
                <a:solidFill>
                  <a:sysClr val="windowText" lastClr="000000"/>
                </a:solidFill>
              </a:rPr>
              <a:t>datore di lavoro</a:t>
            </a:r>
            <a:r>
              <a:rPr lang="it-IT" sz="2000" dirty="0">
                <a:solidFill>
                  <a:sysClr val="windowText" lastClr="000000"/>
                </a:solidFill>
              </a:rPr>
              <a:t>, tale condotta può integrare le condizioni di una </a:t>
            </a:r>
            <a:r>
              <a:rPr lang="it-IT" sz="2000" b="1" dirty="0">
                <a:solidFill>
                  <a:sysClr val="windowText" lastClr="000000"/>
                </a:solidFill>
              </a:rPr>
              <a:t>vera e propria condotta antisindacale</a:t>
            </a:r>
            <a:r>
              <a:rPr lang="it-IT" sz="2400" dirty="0">
                <a:solidFill>
                  <a:sysClr val="windowText" lastClr="000000"/>
                </a:solidFill>
              </a:rPr>
              <a:t>.</a:t>
            </a:r>
          </a:p>
        </p:txBody>
      </p:sp>
      <p:pic>
        <p:nvPicPr>
          <p:cNvPr id="2970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008A659-CEC6-43DB-8EAB-0A25E74A1BF6}" type="slidenum">
              <a:rPr lang="it-IT" smtClean="0">
                <a:solidFill>
                  <a:prstClr val="white">
                    <a:tint val="75000"/>
                  </a:prstClr>
                </a:solidFill>
              </a:rPr>
              <a:pPr>
                <a:defRPr/>
              </a:pPr>
              <a:t>90</a:t>
            </a:fld>
            <a:endParaRPr lang="it-IT">
              <a:solidFill>
                <a:prstClr val="white">
                  <a:tint val="75000"/>
                </a:prstClr>
              </a:solidFill>
            </a:endParaRPr>
          </a:p>
        </p:txBody>
      </p:sp>
      <p:pic>
        <p:nvPicPr>
          <p:cNvPr id="11264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112645" name="Picture 2"/>
          <p:cNvPicPr>
            <a:picLocks noChangeAspect="1" noChangeArrowheads="1"/>
          </p:cNvPicPr>
          <p:nvPr/>
        </p:nvPicPr>
        <p:blipFill>
          <a:blip r:embed="rId4" cstate="print"/>
          <a:srcRect/>
          <a:stretch>
            <a:fillRect/>
          </a:stretch>
        </p:blipFill>
        <p:spPr bwMode="auto">
          <a:xfrm>
            <a:off x="1685925" y="1981200"/>
            <a:ext cx="5772150" cy="2895600"/>
          </a:xfrm>
          <a:prstGeom prst="rect">
            <a:avLst/>
          </a:prstGeom>
          <a:noFill/>
          <a:ln w="9525">
            <a:noFill/>
            <a:miter lim="800000"/>
            <a:headEnd/>
            <a:tailEnd/>
          </a:ln>
        </p:spPr>
      </p:pic>
      <p:pic>
        <p:nvPicPr>
          <p:cNvPr id="112646" name="Immagine 7" descr="le-opportunità.png"/>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6EFB9DB-1208-4F8C-A0A4-DCBB5424C97D}" type="slidenum">
              <a:rPr lang="it-IT" smtClean="0">
                <a:solidFill>
                  <a:prstClr val="white">
                    <a:tint val="75000"/>
                  </a:prstClr>
                </a:solidFill>
              </a:rPr>
              <a:pPr>
                <a:defRPr/>
              </a:pPr>
              <a:t>91</a:t>
            </a:fld>
            <a:endParaRPr lang="it-IT">
              <a:solidFill>
                <a:prstClr val="white">
                  <a:tint val="75000"/>
                </a:prstClr>
              </a:solidFill>
            </a:endParaRPr>
          </a:p>
        </p:txBody>
      </p:sp>
      <p:pic>
        <p:nvPicPr>
          <p:cNvPr id="11366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13669" name="Segnaposto contenuto 2"/>
          <p:cNvSpPr txBox="1">
            <a:spLocks/>
          </p:cNvSpPr>
          <p:nvPr/>
        </p:nvSpPr>
        <p:spPr bwMode="auto">
          <a:xfrm>
            <a:off x="250825" y="2589213"/>
            <a:ext cx="8785225" cy="3878262"/>
          </a:xfrm>
          <a:prstGeom prst="rect">
            <a:avLst/>
          </a:prstGeom>
          <a:noFill/>
          <a:ln w="9525">
            <a:noFill/>
            <a:miter lim="800000"/>
            <a:headEnd/>
            <a:tailEnd/>
          </a:ln>
        </p:spPr>
        <p:txBody>
          <a:bodyPr/>
          <a:lstStyle/>
          <a:p>
            <a:pPr algn="ctr">
              <a:spcBef>
                <a:spcPct val="20000"/>
              </a:spcBef>
              <a:buFont typeface="Arial" pitchFamily="34" charset="0"/>
              <a:buNone/>
            </a:pPr>
            <a:r>
              <a:rPr lang="it-IT" altLang="it-IT" sz="2400" b="1" i="1">
                <a:solidFill>
                  <a:srgbClr val="000000"/>
                </a:solidFill>
                <a:latin typeface="Calibri" pitchFamily="34" charset="0"/>
              </a:rPr>
              <a:t>Trattamento economico e normativo migliorativo</a:t>
            </a:r>
          </a:p>
          <a:p>
            <a:pPr algn="ctr">
              <a:spcBef>
                <a:spcPct val="20000"/>
              </a:spcBef>
              <a:buFont typeface="Arial" pitchFamily="34" charset="0"/>
              <a:buNone/>
            </a:pPr>
            <a:endParaRPr lang="it-IT" altLang="it-IT" sz="2400" b="1" i="1">
              <a:solidFill>
                <a:srgbClr val="000000"/>
              </a:solidFill>
              <a:latin typeface="Calibri" pitchFamily="34" charset="0"/>
            </a:endParaRPr>
          </a:p>
          <a:p>
            <a:pPr algn="just">
              <a:spcBef>
                <a:spcPct val="20000"/>
              </a:spcBef>
              <a:buFont typeface="Arial" pitchFamily="34" charset="0"/>
              <a:buNone/>
            </a:pPr>
            <a:r>
              <a:rPr lang="it-IT" altLang="it-IT" sz="2400" b="1">
                <a:solidFill>
                  <a:srgbClr val="000000"/>
                </a:solidFill>
                <a:latin typeface="Calibri" pitchFamily="34" charset="0"/>
              </a:rPr>
              <a:t>Caso: </a:t>
            </a:r>
            <a:r>
              <a:rPr lang="it-IT" altLang="it-IT" sz="2000" i="1">
                <a:solidFill>
                  <a:srgbClr val="000000"/>
                </a:solidFill>
                <a:latin typeface="Calibri" pitchFamily="34" charset="0"/>
              </a:rPr>
              <a:t>La societa`, intenzionata a riconoscere ai lavoratori un trattamento economico e normativo migliorativo rispetto alle condizioni contrattuali nazionali, ha sottoscritto un accordo collettivo aziendale di durata triennale, avente ad oggetto sia l’erogazione di un premio variabile di risultato, sia la disciplina di vari altri compensi e tutele.</a:t>
            </a:r>
          </a:p>
          <a:p>
            <a:pPr algn="just">
              <a:spcBef>
                <a:spcPct val="20000"/>
              </a:spcBef>
              <a:buFont typeface="Arial" pitchFamily="34" charset="0"/>
              <a:buNone/>
            </a:pPr>
            <a:endParaRPr lang="it-IT" altLang="it-IT" sz="2000" i="1">
              <a:solidFill>
                <a:srgbClr val="000000"/>
              </a:solidFill>
              <a:latin typeface="Calibri" pitchFamily="34" charset="0"/>
            </a:endParaRPr>
          </a:p>
          <a:p>
            <a:pPr algn="just">
              <a:spcBef>
                <a:spcPct val="20000"/>
              </a:spcBef>
              <a:buFont typeface="Arial" pitchFamily="34" charset="0"/>
              <a:buNone/>
            </a:pPr>
            <a:r>
              <a:rPr lang="it-IT" altLang="it-IT" sz="2000" i="1">
                <a:solidFill>
                  <a:srgbClr val="000000"/>
                </a:solidFill>
                <a:latin typeface="Calibri" pitchFamily="34" charset="0"/>
              </a:rPr>
              <a:t>In particolare la soluzione ha consentito:</a:t>
            </a:r>
          </a:p>
          <a:p>
            <a:pPr algn="just">
              <a:spcBef>
                <a:spcPct val="20000"/>
              </a:spcBef>
              <a:buFont typeface="Arial" pitchFamily="34" charset="0"/>
              <a:buNone/>
            </a:pPr>
            <a:endParaRPr lang="it-IT" altLang="it-IT" sz="2400">
              <a:solidFill>
                <a:srgbClr val="000000"/>
              </a:solidFill>
              <a:latin typeface="Calibri" pitchFamily="34" charset="0"/>
            </a:endParaRPr>
          </a:p>
        </p:txBody>
      </p:sp>
      <p:pic>
        <p:nvPicPr>
          <p:cNvPr id="11367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FD6DEB52-FD6E-4639-BCC4-050E768A05D9}" type="slidenum">
              <a:rPr lang="it-IT" smtClean="0">
                <a:solidFill>
                  <a:prstClr val="white">
                    <a:tint val="75000"/>
                  </a:prstClr>
                </a:solidFill>
              </a:rPr>
              <a:pPr>
                <a:defRPr/>
              </a:pPr>
              <a:t>92</a:t>
            </a:fld>
            <a:endParaRPr lang="it-IT">
              <a:solidFill>
                <a:prstClr val="white">
                  <a:tint val="75000"/>
                </a:prstClr>
              </a:solidFill>
            </a:endParaRPr>
          </a:p>
        </p:txBody>
      </p:sp>
      <p:pic>
        <p:nvPicPr>
          <p:cNvPr id="11469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egnaposto contenuto 2"/>
          <p:cNvSpPr txBox="1">
            <a:spLocks/>
          </p:cNvSpPr>
          <p:nvPr/>
        </p:nvSpPr>
        <p:spPr>
          <a:xfrm>
            <a:off x="250825" y="2205038"/>
            <a:ext cx="8785225" cy="3878262"/>
          </a:xfrm>
          <a:prstGeom prst="rect">
            <a:avLst/>
          </a:prstGeom>
          <a:ln>
            <a:no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endParaRPr lang="it-IT" sz="2400" dirty="0" smtClean="0">
              <a:solidFill>
                <a:sysClr val="windowText" lastClr="000000"/>
              </a:solidFill>
            </a:endParaRPr>
          </a:p>
          <a:p>
            <a:pPr algn="just" fontAlgn="auto">
              <a:spcAft>
                <a:spcPts val="0"/>
              </a:spcAft>
              <a:defRPr/>
            </a:pPr>
            <a:r>
              <a:rPr lang="it-IT" sz="2000" i="1" dirty="0" smtClean="0">
                <a:solidFill>
                  <a:sysClr val="windowText" lastClr="000000"/>
                </a:solidFill>
              </a:rPr>
              <a:t>la </a:t>
            </a:r>
            <a:r>
              <a:rPr lang="it-IT" sz="2000" i="1" dirty="0">
                <a:solidFill>
                  <a:sysClr val="windowText" lastClr="000000"/>
                </a:solidFill>
              </a:rPr>
              <a:t>piena applicazione del regime di detassazione e decontribuzione </a:t>
            </a:r>
          </a:p>
          <a:p>
            <a:pPr marL="0" indent="0" algn="just" fontAlgn="auto">
              <a:spcAft>
                <a:spcPts val="0"/>
              </a:spcAft>
              <a:buFont typeface="Arial" panose="020B0604020202020204" pitchFamily="34" charset="0"/>
              <a:buNone/>
              <a:defRPr/>
            </a:pPr>
            <a:endParaRPr lang="it-IT" sz="2000" i="1" dirty="0">
              <a:solidFill>
                <a:sysClr val="windowText" lastClr="000000"/>
              </a:solidFill>
            </a:endParaRPr>
          </a:p>
          <a:p>
            <a:pPr algn="just" fontAlgn="auto">
              <a:spcAft>
                <a:spcPts val="0"/>
              </a:spcAft>
              <a:defRPr/>
            </a:pPr>
            <a:r>
              <a:rPr lang="it-IT" sz="2000" i="1" dirty="0">
                <a:solidFill>
                  <a:sysClr val="windowText" lastClr="000000"/>
                </a:solidFill>
              </a:rPr>
              <a:t>il conseguimento di uno sconto sul valore commerciale dei beni acquistati dai lavoratori con l’utilizzo dei buoni, in ragione sia dell’elevato numero di lavoratori coinvolti, prospettato in sede di definizione della convenzione, sia </a:t>
            </a:r>
            <a:r>
              <a:rPr lang="it-IT" sz="2000" i="1" dirty="0" smtClean="0">
                <a:solidFill>
                  <a:sysClr val="windowText" lastClr="000000"/>
                </a:solidFill>
              </a:rPr>
              <a:t>dell’ esclusività </a:t>
            </a:r>
            <a:r>
              <a:rPr lang="it-IT" sz="2000" i="1" dirty="0">
                <a:solidFill>
                  <a:sysClr val="windowText" lastClr="000000"/>
                </a:solidFill>
              </a:rPr>
              <a:t>del loro utilizzo presso il distributore prescelto. Si è</a:t>
            </a:r>
            <a:r>
              <a:rPr lang="it-IT" sz="2000" i="1" dirty="0" smtClean="0">
                <a:solidFill>
                  <a:sysClr val="windowText" lastClr="000000"/>
                </a:solidFill>
              </a:rPr>
              <a:t> </a:t>
            </a:r>
            <a:r>
              <a:rPr lang="it-IT" sz="2000" i="1" dirty="0">
                <a:solidFill>
                  <a:sysClr val="windowText" lastClr="000000"/>
                </a:solidFill>
              </a:rPr>
              <a:t>infatti concordato «lo sconto del 5% per la spesa effettuata nel periodo ... presso l’esercizio commerciale ...»</a:t>
            </a:r>
          </a:p>
        </p:txBody>
      </p:sp>
      <p:pic>
        <p:nvPicPr>
          <p:cNvPr id="114694"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8FB7897C-E414-440D-9801-66A766EC6232}" type="slidenum">
              <a:rPr lang="it-IT" smtClean="0">
                <a:solidFill>
                  <a:prstClr val="white">
                    <a:tint val="75000"/>
                  </a:prstClr>
                </a:solidFill>
              </a:rPr>
              <a:pPr>
                <a:defRPr/>
              </a:pPr>
              <a:t>93</a:t>
            </a:fld>
            <a:endParaRPr lang="it-IT">
              <a:solidFill>
                <a:prstClr val="white">
                  <a:tint val="75000"/>
                </a:prstClr>
              </a:solidFill>
            </a:endParaRPr>
          </a:p>
        </p:txBody>
      </p:sp>
      <p:pic>
        <p:nvPicPr>
          <p:cNvPr id="11571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egnaposto contenuto 2"/>
          <p:cNvSpPr txBox="1">
            <a:spLocks/>
          </p:cNvSpPr>
          <p:nvPr/>
        </p:nvSpPr>
        <p:spPr>
          <a:xfrm>
            <a:off x="250825" y="1844675"/>
            <a:ext cx="8785225" cy="4321175"/>
          </a:xfrm>
          <a:prstGeom prst="rect">
            <a:avLst/>
          </a:prstGeom>
          <a:ln>
            <a:noFill/>
          </a:ln>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it-IT" sz="2800" b="1" dirty="0" smtClean="0">
                <a:solidFill>
                  <a:sysClr val="windowText" lastClr="000000"/>
                </a:solidFill>
              </a:rPr>
              <a:t>Art. 8 del D.L. 138/2011 convertito, con modificazioni nella L. 148 del 14/09/2011</a:t>
            </a:r>
            <a:endParaRPr lang="it-IT" sz="3000" b="1" dirty="0" smtClean="0">
              <a:solidFill>
                <a:sysClr val="windowText" lastClr="000000"/>
              </a:solidFill>
            </a:endParaRPr>
          </a:p>
          <a:p>
            <a:pPr marL="0" indent="0" algn="just" fontAlgn="auto">
              <a:spcAft>
                <a:spcPts val="0"/>
              </a:spcAft>
              <a:buFont typeface="Arial" panose="020B0604020202020204" pitchFamily="34" charset="0"/>
              <a:buNone/>
              <a:defRPr/>
            </a:pPr>
            <a:endParaRPr lang="it-IT" sz="2400" dirty="0">
              <a:solidFill>
                <a:sysClr val="windowText" lastClr="000000"/>
              </a:solidFill>
            </a:endParaRPr>
          </a:p>
          <a:p>
            <a:pPr marL="0" indent="0" algn="just" fontAlgn="auto">
              <a:spcAft>
                <a:spcPts val="0"/>
              </a:spcAft>
              <a:buFont typeface="Arial" panose="020B0604020202020204" pitchFamily="34" charset="0"/>
              <a:buNone/>
              <a:defRPr/>
            </a:pPr>
            <a:r>
              <a:rPr lang="it-IT" sz="2400" dirty="0" smtClean="0">
                <a:solidFill>
                  <a:sysClr val="windowText" lastClr="000000"/>
                </a:solidFill>
              </a:rPr>
              <a:t>Il </a:t>
            </a:r>
            <a:r>
              <a:rPr lang="it-IT" sz="2400" dirty="0">
                <a:solidFill>
                  <a:sysClr val="windowText" lastClr="000000"/>
                </a:solidFill>
              </a:rPr>
              <a:t>rapporto tra legge e contratto collettivo cambia ancora, e in maniera radicale, con la firma dell’accordo interconfederale del 28 giugno 2011 e, in seguito, con l’approvazione dell’art. 8 della legge n. 148/2011</a:t>
            </a:r>
            <a:r>
              <a:rPr lang="it-IT" sz="2400" dirty="0" smtClean="0">
                <a:solidFill>
                  <a:sysClr val="windowText" lastClr="000000"/>
                </a:solidFill>
              </a:rPr>
              <a:t>.</a:t>
            </a:r>
          </a:p>
          <a:p>
            <a:pPr marL="0" indent="0" algn="just" fontAlgn="auto">
              <a:spcAft>
                <a:spcPts val="0"/>
              </a:spcAft>
              <a:buFont typeface="Arial" panose="020B0604020202020204" pitchFamily="34" charset="0"/>
              <a:buNone/>
              <a:defRPr/>
            </a:pPr>
            <a:endParaRPr lang="it-IT" sz="2400" dirty="0">
              <a:solidFill>
                <a:sysClr val="windowText" lastClr="000000"/>
              </a:solidFill>
            </a:endParaRPr>
          </a:p>
          <a:p>
            <a:pPr marL="0" indent="0" algn="just" fontAlgn="auto">
              <a:spcAft>
                <a:spcPts val="0"/>
              </a:spcAft>
              <a:buFont typeface="Arial" panose="020B0604020202020204" pitchFamily="34" charset="0"/>
              <a:buNone/>
              <a:defRPr/>
            </a:pPr>
            <a:r>
              <a:rPr lang="it-IT" sz="2400" dirty="0">
                <a:solidFill>
                  <a:sysClr val="windowText" lastClr="000000"/>
                </a:solidFill>
              </a:rPr>
              <a:t>L’introduzione dei cd. contratti di prossimità, con l’art. 8 della legge n. 148/2011, altera in parte la tradizionale gerarchia delle fonti del diritto del lavoro, in quanto il contratto di prossimità diventa fonte che prevale sulla legge e sui contratti collettivi nazionali almeno con riferimento alle materie elencate dall’articolo 8.</a:t>
            </a:r>
          </a:p>
        </p:txBody>
      </p:sp>
      <p:pic>
        <p:nvPicPr>
          <p:cNvPr id="115718"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96975" y="6350"/>
            <a:ext cx="6672263" cy="381000"/>
          </a:xfrm>
          <a:prstGeom prst="rect">
            <a:avLst/>
          </a:prstGeom>
        </p:spPr>
        <p:txBody>
          <a:bodyPr lIns="0" tIns="0" rIns="0" bIns="0">
            <a:spAutoFit/>
          </a:bodyPr>
          <a:lstStyle/>
          <a:p>
            <a:pPr marL="12700" fontAlgn="auto">
              <a:spcBef>
                <a:spcPts val="0"/>
              </a:spcBef>
              <a:spcAft>
                <a:spcPts val="0"/>
              </a:spcAft>
              <a:defRPr/>
            </a:pPr>
            <a:r>
              <a:rPr sz="2800" spc="-15" dirty="0">
                <a:solidFill>
                  <a:prstClr val="black"/>
                </a:solidFill>
                <a:latin typeface="Arial"/>
                <a:cs typeface="Arial"/>
              </a:rPr>
              <a:t>Mis</a:t>
            </a:r>
            <a:r>
              <a:rPr sz="2800" spc="-10" dirty="0">
                <a:solidFill>
                  <a:prstClr val="black"/>
                </a:solidFill>
                <a:latin typeface="Arial"/>
                <a:cs typeface="Arial"/>
              </a:rPr>
              <a:t>u</a:t>
            </a:r>
            <a:r>
              <a:rPr sz="2800" spc="-15" dirty="0">
                <a:solidFill>
                  <a:prstClr val="black"/>
                </a:solidFill>
                <a:latin typeface="Arial"/>
                <a:cs typeface="Arial"/>
              </a:rPr>
              <a:t>re</a:t>
            </a:r>
            <a:r>
              <a:rPr sz="2800" spc="5" dirty="0">
                <a:solidFill>
                  <a:prstClr val="black"/>
                </a:solidFill>
                <a:latin typeface="Arial"/>
                <a:cs typeface="Arial"/>
              </a:rPr>
              <a:t> </a:t>
            </a:r>
            <a:r>
              <a:rPr sz="2800" spc="-20" dirty="0">
                <a:solidFill>
                  <a:prstClr val="black"/>
                </a:solidFill>
                <a:latin typeface="Arial"/>
                <a:cs typeface="Arial"/>
              </a:rPr>
              <a:t>a</a:t>
            </a:r>
            <a:r>
              <a:rPr sz="2800" spc="-5" dirty="0">
                <a:solidFill>
                  <a:prstClr val="black"/>
                </a:solidFill>
                <a:latin typeface="Arial"/>
                <a:cs typeface="Arial"/>
              </a:rPr>
              <a:t> </a:t>
            </a:r>
            <a:r>
              <a:rPr sz="2800" spc="-15" dirty="0">
                <a:solidFill>
                  <a:prstClr val="black"/>
                </a:solidFill>
                <a:latin typeface="Arial"/>
                <a:cs typeface="Arial"/>
              </a:rPr>
              <a:t>sos</a:t>
            </a:r>
            <a:r>
              <a:rPr sz="2800" spc="-5" dirty="0">
                <a:solidFill>
                  <a:prstClr val="black"/>
                </a:solidFill>
                <a:latin typeface="Arial"/>
                <a:cs typeface="Arial"/>
              </a:rPr>
              <a:t>t</a:t>
            </a:r>
            <a:r>
              <a:rPr sz="2800" spc="-20" dirty="0">
                <a:solidFill>
                  <a:prstClr val="black"/>
                </a:solidFill>
                <a:latin typeface="Arial"/>
                <a:cs typeface="Arial"/>
              </a:rPr>
              <a:t>e</a:t>
            </a:r>
            <a:r>
              <a:rPr sz="2800" spc="-15" dirty="0">
                <a:solidFill>
                  <a:prstClr val="black"/>
                </a:solidFill>
                <a:latin typeface="Arial"/>
                <a:cs typeface="Arial"/>
              </a:rPr>
              <a:t>g</a:t>
            </a:r>
            <a:r>
              <a:rPr sz="2800" spc="-20" dirty="0">
                <a:solidFill>
                  <a:prstClr val="black"/>
                </a:solidFill>
                <a:latin typeface="Arial"/>
                <a:cs typeface="Arial"/>
              </a:rPr>
              <a:t>no</a:t>
            </a:r>
            <a:r>
              <a:rPr sz="2800" spc="5" dirty="0">
                <a:solidFill>
                  <a:prstClr val="black"/>
                </a:solidFill>
                <a:latin typeface="Arial"/>
                <a:cs typeface="Arial"/>
              </a:rPr>
              <a:t> </a:t>
            </a:r>
            <a:r>
              <a:rPr sz="2800" spc="-20" dirty="0">
                <a:solidFill>
                  <a:prstClr val="black"/>
                </a:solidFill>
                <a:latin typeface="Arial"/>
                <a:cs typeface="Arial"/>
              </a:rPr>
              <a:t>d</a:t>
            </a:r>
            <a:r>
              <a:rPr sz="2800" spc="-10" dirty="0">
                <a:solidFill>
                  <a:prstClr val="black"/>
                </a:solidFill>
                <a:latin typeface="Arial"/>
                <a:cs typeface="Arial"/>
              </a:rPr>
              <a:t>ell</a:t>
            </a:r>
            <a:r>
              <a:rPr sz="2800" spc="-5" dirty="0">
                <a:solidFill>
                  <a:prstClr val="black"/>
                </a:solidFill>
                <a:latin typeface="Arial"/>
                <a:cs typeface="Arial"/>
              </a:rPr>
              <a:t>’</a:t>
            </a:r>
            <a:r>
              <a:rPr sz="2800" spc="-20" dirty="0">
                <a:solidFill>
                  <a:prstClr val="black"/>
                </a:solidFill>
                <a:latin typeface="Arial"/>
                <a:cs typeface="Arial"/>
              </a:rPr>
              <a:t>o</a:t>
            </a:r>
            <a:r>
              <a:rPr sz="2800" spc="-10" dirty="0">
                <a:solidFill>
                  <a:prstClr val="black"/>
                </a:solidFill>
                <a:latin typeface="Arial"/>
                <a:cs typeface="Arial"/>
              </a:rPr>
              <a:t>c</a:t>
            </a:r>
            <a:r>
              <a:rPr sz="2800" spc="-15" dirty="0">
                <a:solidFill>
                  <a:prstClr val="black"/>
                </a:solidFill>
                <a:latin typeface="Arial"/>
                <a:cs typeface="Arial"/>
              </a:rPr>
              <a:t>cu</a:t>
            </a:r>
            <a:r>
              <a:rPr sz="2800" spc="-20" dirty="0">
                <a:solidFill>
                  <a:prstClr val="black"/>
                </a:solidFill>
                <a:latin typeface="Arial"/>
                <a:cs typeface="Arial"/>
              </a:rPr>
              <a:t>p</a:t>
            </a:r>
            <a:r>
              <a:rPr sz="2800" spc="-15" dirty="0">
                <a:solidFill>
                  <a:prstClr val="black"/>
                </a:solidFill>
                <a:latin typeface="Arial"/>
                <a:cs typeface="Arial"/>
              </a:rPr>
              <a:t>az</a:t>
            </a:r>
            <a:r>
              <a:rPr sz="2800" spc="-5" dirty="0">
                <a:solidFill>
                  <a:prstClr val="black"/>
                </a:solidFill>
                <a:latin typeface="Arial"/>
                <a:cs typeface="Arial"/>
              </a:rPr>
              <a:t>i</a:t>
            </a:r>
            <a:r>
              <a:rPr sz="2800" spc="-20" dirty="0">
                <a:solidFill>
                  <a:prstClr val="black"/>
                </a:solidFill>
                <a:latin typeface="Arial"/>
                <a:cs typeface="Arial"/>
              </a:rPr>
              <a:t>o</a:t>
            </a:r>
            <a:r>
              <a:rPr sz="2800" spc="-15" dirty="0">
                <a:solidFill>
                  <a:prstClr val="black"/>
                </a:solidFill>
                <a:latin typeface="Arial"/>
                <a:cs typeface="Arial"/>
              </a:rPr>
              <a:t>ne:</a:t>
            </a:r>
            <a:r>
              <a:rPr sz="2800" spc="5" dirty="0">
                <a:solidFill>
                  <a:prstClr val="black"/>
                </a:solidFill>
                <a:latin typeface="Arial"/>
                <a:cs typeface="Arial"/>
              </a:rPr>
              <a:t> </a:t>
            </a:r>
            <a:r>
              <a:rPr sz="2800" spc="-20" dirty="0">
                <a:solidFill>
                  <a:prstClr val="black"/>
                </a:solidFill>
                <a:latin typeface="Arial"/>
                <a:cs typeface="Arial"/>
              </a:rPr>
              <a:t>a</a:t>
            </a:r>
            <a:r>
              <a:rPr sz="2800" spc="-5" dirty="0">
                <a:solidFill>
                  <a:prstClr val="black"/>
                </a:solidFill>
                <a:latin typeface="Arial"/>
                <a:cs typeface="Arial"/>
              </a:rPr>
              <a:t>r</a:t>
            </a:r>
            <a:r>
              <a:rPr sz="2800" spc="-10" dirty="0">
                <a:solidFill>
                  <a:prstClr val="black"/>
                </a:solidFill>
                <a:latin typeface="Arial"/>
                <a:cs typeface="Arial"/>
              </a:rPr>
              <a:t>t.</a:t>
            </a:r>
            <a:r>
              <a:rPr sz="2800" spc="-5" dirty="0">
                <a:solidFill>
                  <a:prstClr val="black"/>
                </a:solidFill>
                <a:latin typeface="Arial"/>
                <a:cs typeface="Arial"/>
              </a:rPr>
              <a:t> </a:t>
            </a:r>
            <a:r>
              <a:rPr sz="2800" spc="-20" dirty="0">
                <a:solidFill>
                  <a:prstClr val="black"/>
                </a:solidFill>
                <a:latin typeface="Arial"/>
                <a:cs typeface="Arial"/>
              </a:rPr>
              <a:t>8</a:t>
            </a:r>
            <a:endParaRPr sz="2800">
              <a:solidFill>
                <a:prstClr val="black"/>
              </a:solidFill>
              <a:latin typeface="Arial"/>
              <a:cs typeface="Arial"/>
            </a:endParaRPr>
          </a:p>
        </p:txBody>
      </p:sp>
      <p:sp>
        <p:nvSpPr>
          <p:cNvPr id="116739" name="object 3"/>
          <p:cNvSpPr txBox="1">
            <a:spLocks noChangeArrowheads="1"/>
          </p:cNvSpPr>
          <p:nvPr/>
        </p:nvSpPr>
        <p:spPr bwMode="auto">
          <a:xfrm>
            <a:off x="401638" y="646113"/>
            <a:ext cx="8613775" cy="5880100"/>
          </a:xfrm>
          <a:prstGeom prst="rect">
            <a:avLst/>
          </a:prstGeom>
          <a:noFill/>
          <a:ln w="9525">
            <a:noFill/>
            <a:miter lim="800000"/>
            <a:headEnd/>
            <a:tailEnd/>
          </a:ln>
        </p:spPr>
        <p:txBody>
          <a:bodyPr lIns="0" tIns="0" rIns="0" bIns="0">
            <a:spAutoFit/>
          </a:bodyPr>
          <a:lstStyle/>
          <a:p>
            <a:pPr marL="12700" algn="just">
              <a:lnSpc>
                <a:spcPct val="80000"/>
              </a:lnSpc>
              <a:buFontTx/>
              <a:buAutoNum type="arabicPeriod"/>
              <a:tabLst>
                <a:tab pos="333375" algn="l"/>
              </a:tabLst>
            </a:pPr>
            <a:r>
              <a:rPr lang="it-IT" altLang="it-IT" sz="1400">
                <a:solidFill>
                  <a:srgbClr val="000000"/>
                </a:solidFill>
              </a:rPr>
              <a:t>I  contratti  collettivi  di  lavoro  sottoscritti  a  livello  aziendale  o  territoriale  da  associazioni  dei  lavoratori comparativamente  più  rappresentative  sul  piano  nazionale  o  territoriale  ovvero  dalle  loro  rappresentanze sindacali  operanti  in  azienda  ai  sensi  della  normativa  di  legge  e  degli  accordi  interconfederali  vigenti, compreso l'accordo interconfederale del 28 giugno 2011, possono realizzare specifiche intese con efficacia nei  confronti  di  tutti  i  lavoratori  interessati  a  condizione  di  essere  sottoscritte  sulla  base  di  un  criterio maggioritario  relativo  alle  predette  rappresentanze  sindacali,  finalizzate  alla  maggiore  occupazione,  alla qualità dei contratti di lavoro, all'adozione di forme di partecipazione dei lavoratori, alla emersione del lavoro irregolare, agli incrementi di competitività e di salario, alla gestione delle crisi aziendali e occupazionali, agli investimenti e all'avvio di nuove attività.</a:t>
            </a:r>
          </a:p>
          <a:p>
            <a:pPr marL="12700" algn="just">
              <a:lnSpc>
                <a:spcPts val="1338"/>
              </a:lnSpc>
              <a:spcBef>
                <a:spcPts val="325"/>
              </a:spcBef>
              <a:buFontTx/>
              <a:buAutoNum type="arabicPeriod"/>
              <a:tabLst>
                <a:tab pos="333375" algn="l"/>
              </a:tabLst>
            </a:pPr>
            <a:r>
              <a:rPr lang="it-IT" altLang="it-IT" sz="1400">
                <a:solidFill>
                  <a:srgbClr val="000000"/>
                </a:solidFill>
              </a:rPr>
              <a:t>Le  specifiche  intese  di  cui  al  comma  1  possono  riguardare  la  regolazione  delle  materie  inerenti l'organizzazione del lavoro e della produzione con riferimento:</a:t>
            </a:r>
          </a:p>
          <a:p>
            <a:pPr marL="12700" algn="just">
              <a:spcBef>
                <a:spcPts val="13"/>
              </a:spcBef>
              <a:buFontTx/>
              <a:buAutoNum type="alphaLcParenR"/>
              <a:tabLst>
                <a:tab pos="333375" algn="l"/>
              </a:tabLst>
            </a:pPr>
            <a:r>
              <a:rPr lang="it-IT" altLang="it-IT" sz="1400">
                <a:solidFill>
                  <a:srgbClr val="000000"/>
                </a:solidFill>
              </a:rPr>
              <a:t>agli impianti audiovisivi e alla introduzione di nuove tecnologie;</a:t>
            </a:r>
          </a:p>
          <a:p>
            <a:pPr marL="12700" algn="just">
              <a:buFontTx/>
              <a:buAutoNum type="alphaLcParenR"/>
              <a:tabLst>
                <a:tab pos="333375" algn="l"/>
              </a:tabLst>
            </a:pPr>
            <a:r>
              <a:rPr lang="it-IT" altLang="it-IT" sz="1400">
                <a:solidFill>
                  <a:srgbClr val="000000"/>
                </a:solidFill>
              </a:rPr>
              <a:t>alle mansioni del lavoratore, alla classificazione e inquadramento del personale;</a:t>
            </a:r>
          </a:p>
          <a:p>
            <a:pPr marL="12700" algn="just">
              <a:lnSpc>
                <a:spcPts val="1513"/>
              </a:lnSpc>
              <a:buFontTx/>
              <a:buAutoNum type="alphaLcParenR"/>
              <a:tabLst>
                <a:tab pos="333375" algn="l"/>
              </a:tabLst>
            </a:pPr>
            <a:r>
              <a:rPr lang="it-IT" altLang="it-IT" sz="1400">
                <a:solidFill>
                  <a:srgbClr val="000000"/>
                </a:solidFill>
              </a:rPr>
              <a:t>ai contratti a termine, ai contratti a orario ridotto, modulato o flessibile, al regime della solidarietà negli</a:t>
            </a:r>
          </a:p>
          <a:p>
            <a:pPr marL="12700" algn="just">
              <a:lnSpc>
                <a:spcPts val="1513"/>
              </a:lnSpc>
              <a:tabLst>
                <a:tab pos="333375" algn="l"/>
              </a:tabLst>
            </a:pPr>
            <a:r>
              <a:rPr lang="it-IT" altLang="it-IT" sz="1400">
                <a:solidFill>
                  <a:srgbClr val="000000"/>
                </a:solidFill>
              </a:rPr>
              <a:t>appalti e ai casi di ricorso alla somministrazione di lavoro;</a:t>
            </a:r>
          </a:p>
          <a:p>
            <a:pPr marL="12700" algn="just">
              <a:buFontTx/>
              <a:buAutoNum type="alphaLcParenR" startAt="4"/>
              <a:tabLst>
                <a:tab pos="333375" algn="l"/>
              </a:tabLst>
            </a:pPr>
            <a:r>
              <a:rPr lang="it-IT" altLang="it-IT" sz="1400">
                <a:solidFill>
                  <a:srgbClr val="000000"/>
                </a:solidFill>
              </a:rPr>
              <a:t>alla disciplina dell'orario di lavoro;</a:t>
            </a:r>
          </a:p>
          <a:p>
            <a:pPr marL="12700" algn="just">
              <a:lnSpc>
                <a:spcPct val="80000"/>
              </a:lnSpc>
              <a:spcBef>
                <a:spcPts val="338"/>
              </a:spcBef>
              <a:buFontTx/>
              <a:buAutoNum type="alphaLcParenR" startAt="4"/>
              <a:tabLst>
                <a:tab pos="333375" algn="l"/>
              </a:tabLst>
            </a:pPr>
            <a:r>
              <a:rPr lang="it-IT" altLang="it-IT" sz="1400">
                <a:solidFill>
                  <a:srgbClr val="000000"/>
                </a:solidFill>
              </a:rPr>
              <a:t>alle modalità di assunzione e disciplina del rapporto di lavoro, comprese le collaborazioni coordinate e continuative  a  progetto  e  le  partite  IVA,  alla  trasformazione  e  conversione  dei  contratti  di  lavoro  e  alle conseguenze  del  recesso  dal  rapporto  di  lavoro,  fatta  eccezione  per  il  licenziamento  discriminatorio,  il licenziamento della lavoratrice in concomitanza del matrimonio, il licenziamento della lavoratrice dall'inizio del periodo di gravidanza fino al termine dei periodi di interdizione al lavoro, nonché fino ad un anno di età del bambino, il licenziamento causato dalla domanda o dalla fruizione del congedo parentale e per la malattia del bambino da parte della lavoratrice o del lavoratore ed il licenziamento in caso di adozione o affidamento.</a:t>
            </a:r>
          </a:p>
          <a:p>
            <a:pPr marL="12700">
              <a:tabLst>
                <a:tab pos="333375" algn="l"/>
              </a:tabLst>
            </a:pPr>
            <a:endParaRPr lang="it-IT" altLang="it-IT" sz="1700">
              <a:solidFill>
                <a:srgbClr val="000000"/>
              </a:solidFill>
              <a:latin typeface="Times New Roman" pitchFamily="18" charset="0"/>
              <a:cs typeface="Times New Roman" pitchFamily="18" charset="0"/>
            </a:endParaRPr>
          </a:p>
          <a:p>
            <a:pPr marL="12700" algn="just">
              <a:lnSpc>
                <a:spcPct val="80000"/>
              </a:lnSpc>
              <a:tabLst>
                <a:tab pos="333375" algn="l"/>
              </a:tabLst>
            </a:pPr>
            <a:r>
              <a:rPr lang="it-IT" altLang="it-IT" sz="1400" b="1">
                <a:solidFill>
                  <a:srgbClr val="000000"/>
                </a:solidFill>
              </a:rPr>
              <a:t>2-bis</a:t>
            </a:r>
            <a:r>
              <a:rPr lang="it-IT" altLang="it-IT" sz="1400">
                <a:solidFill>
                  <a:srgbClr val="000000"/>
                </a:solidFill>
              </a:rPr>
              <a:t>.  Fermo restando il rispetto della Costituzione, nonché i vincoli derivanti dalle normative comunitarie e dalle convenzioni internazionali sul lavoro, le specifiche intese di cui al comma 1 operano anche in deroga alle disposizioni di legge che disciplinano le materie richiamate dal comma 2 ed alle relative regolamentazioni contenute nei contratti collettivi nazionali di lavoro.</a:t>
            </a:r>
          </a:p>
          <a:p>
            <a:pPr marL="12700" algn="just">
              <a:lnSpc>
                <a:spcPts val="1338"/>
              </a:lnSpc>
              <a:spcBef>
                <a:spcPts val="325"/>
              </a:spcBef>
              <a:tabLst>
                <a:tab pos="333375" algn="l"/>
              </a:tabLst>
            </a:pPr>
            <a:r>
              <a:rPr lang="it-IT" altLang="it-IT" sz="1400" b="1">
                <a:solidFill>
                  <a:srgbClr val="000000"/>
                </a:solidFill>
              </a:rPr>
              <a:t>3.   </a:t>
            </a:r>
            <a:r>
              <a:rPr lang="it-IT" altLang="it-IT" sz="1400">
                <a:solidFill>
                  <a:srgbClr val="000000"/>
                </a:solidFill>
              </a:rPr>
              <a:t>Le disposizioni contenute in contratti collettivi aziendali vigenti, approvati e sottoscritti prima dell'accordo interconfederale del 28 giugno 2011 tra le parti sociali, sono efficaci nei confronti di tutto il personale delle unità  produttive  cui  il  contratto  stesso  si  riferisce  a  condizione  che  sia  stato  approvato  con  votazione  a maggioranza dei lavoratori.</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C907BCCA-12E8-4C4E-B944-E478B0EB9E51}" type="slidenum">
              <a:rPr lang="it-IT" smtClean="0">
                <a:solidFill>
                  <a:prstClr val="white">
                    <a:tint val="75000"/>
                  </a:prstClr>
                </a:solidFill>
              </a:rPr>
              <a:pPr>
                <a:defRPr/>
              </a:pPr>
              <a:t>95</a:t>
            </a:fld>
            <a:endParaRPr lang="it-IT">
              <a:solidFill>
                <a:prstClr val="white">
                  <a:tint val="75000"/>
                </a:prstClr>
              </a:solidFill>
            </a:endParaRPr>
          </a:p>
        </p:txBody>
      </p:sp>
      <p:pic>
        <p:nvPicPr>
          <p:cNvPr id="117764"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5" name="object 2"/>
          <p:cNvSpPr txBox="1"/>
          <p:nvPr/>
        </p:nvSpPr>
        <p:spPr>
          <a:xfrm>
            <a:off x="684213" y="1751013"/>
            <a:ext cx="3230562" cy="2108200"/>
          </a:xfrm>
          <a:prstGeom prst="rect">
            <a:avLst/>
          </a:prstGeom>
          <a:ln>
            <a:solidFill>
              <a:schemeClr val="tx1">
                <a:lumMod val="75000"/>
              </a:schemeClr>
            </a:solidFill>
          </a:ln>
        </p:spPr>
        <p:txBody>
          <a:bodyPr lIns="0" tIns="0" rIns="0" bIns="0">
            <a:spAutoFit/>
          </a:bodyPr>
          <a:lstStyle>
            <a:lvl1pPr marL="12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it-IT" sz="2000" b="1" smtClean="0">
                <a:solidFill>
                  <a:srgbClr val="000000"/>
                </a:solidFill>
              </a:rPr>
              <a:t>Requisiti soggettivi:</a:t>
            </a:r>
            <a:endParaRPr lang="it-IT" altLang="it-IT" sz="2000" smtClean="0">
              <a:solidFill>
                <a:srgbClr val="000000"/>
              </a:solidFill>
            </a:endParaRPr>
          </a:p>
          <a:p>
            <a:pPr eaLnBrk="1" hangingPunct="1">
              <a:defRPr/>
            </a:pPr>
            <a:r>
              <a:rPr lang="it-IT" altLang="it-IT" sz="2000" smtClean="0">
                <a:solidFill>
                  <a:srgbClr val="000000"/>
                </a:solidFill>
              </a:rPr>
              <a:t>i soggetti legittimati a stipulare in rappresentanza dei lavoratori devono avere determinate caratteristiche e soddisfare requisiti di rappresentatività.</a:t>
            </a:r>
          </a:p>
        </p:txBody>
      </p:sp>
      <p:sp>
        <p:nvSpPr>
          <p:cNvPr id="7" name="object 3"/>
          <p:cNvSpPr txBox="1"/>
          <p:nvPr/>
        </p:nvSpPr>
        <p:spPr>
          <a:xfrm>
            <a:off x="4838700" y="1916113"/>
            <a:ext cx="3271838" cy="889000"/>
          </a:xfrm>
          <a:prstGeom prst="rect">
            <a:avLst/>
          </a:prstGeom>
          <a:ln>
            <a:solidFill>
              <a:schemeClr val="tx1">
                <a:lumMod val="75000"/>
              </a:schemeClr>
            </a:solidFill>
          </a:ln>
        </p:spPr>
        <p:txBody>
          <a:bodyPr lIns="0" tIns="0" rIns="0" bIns="0">
            <a:spAutoFit/>
          </a:bodyPr>
          <a:lstStyle>
            <a:lvl1pPr marL="12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it-IT" sz="2000" b="1" smtClean="0">
                <a:solidFill>
                  <a:srgbClr val="000000"/>
                </a:solidFill>
              </a:rPr>
              <a:t>Requisiti finalistici: </a:t>
            </a:r>
            <a:r>
              <a:rPr lang="it-IT" altLang="it-IT" sz="2000" smtClean="0">
                <a:solidFill>
                  <a:srgbClr val="000000"/>
                </a:solidFill>
              </a:rPr>
              <a:t>gli accordi di prossimità devono perseguire particolari finalità.</a:t>
            </a:r>
          </a:p>
        </p:txBody>
      </p:sp>
      <p:sp>
        <p:nvSpPr>
          <p:cNvPr id="8" name="object 4"/>
          <p:cNvSpPr txBox="1"/>
          <p:nvPr/>
        </p:nvSpPr>
        <p:spPr>
          <a:xfrm>
            <a:off x="4910138" y="4529138"/>
            <a:ext cx="3257550" cy="1193800"/>
          </a:xfrm>
          <a:prstGeom prst="rect">
            <a:avLst/>
          </a:prstGeom>
          <a:ln>
            <a:solidFill>
              <a:schemeClr val="tx1">
                <a:lumMod val="75000"/>
              </a:schemeClr>
            </a:solidFill>
          </a:ln>
        </p:spPr>
        <p:txBody>
          <a:bodyPr lIns="0" tIns="0" rIns="0" bIns="0">
            <a:spAutoFit/>
          </a:bodyPr>
          <a:lstStyle>
            <a:lvl1pPr marL="12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it-IT" sz="2000" b="1" smtClean="0">
                <a:solidFill>
                  <a:srgbClr val="000000"/>
                </a:solidFill>
              </a:rPr>
              <a:t>Limite materiale: </a:t>
            </a:r>
            <a:r>
              <a:rPr lang="it-IT" altLang="it-IT" sz="2000" smtClean="0">
                <a:solidFill>
                  <a:srgbClr val="000000"/>
                </a:solidFill>
              </a:rPr>
              <a:t>gli accordi di prossimità possono riguardare solo determinate materie.</a:t>
            </a:r>
          </a:p>
        </p:txBody>
      </p:sp>
      <p:sp>
        <p:nvSpPr>
          <p:cNvPr id="9" name="object 5"/>
          <p:cNvSpPr txBox="1"/>
          <p:nvPr/>
        </p:nvSpPr>
        <p:spPr>
          <a:xfrm>
            <a:off x="684213" y="4557713"/>
            <a:ext cx="3357562" cy="1498600"/>
          </a:xfrm>
          <a:prstGeom prst="rect">
            <a:avLst/>
          </a:prstGeom>
          <a:ln>
            <a:solidFill>
              <a:schemeClr val="tx1">
                <a:lumMod val="75000"/>
              </a:schemeClr>
            </a:solidFill>
          </a:ln>
        </p:spPr>
        <p:txBody>
          <a:bodyPr lIns="0" tIns="0" rIns="0" bIns="0">
            <a:spAutoFit/>
          </a:bodyPr>
          <a:lstStyle>
            <a:lvl1pPr marL="12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it-IT" sz="2000" b="1" smtClean="0">
                <a:solidFill>
                  <a:srgbClr val="000000"/>
                </a:solidFill>
              </a:rPr>
              <a:t>Limite ordinamentale: </a:t>
            </a:r>
            <a:r>
              <a:rPr lang="it-IT" altLang="it-IT" sz="2000" smtClean="0">
                <a:solidFill>
                  <a:srgbClr val="000000"/>
                </a:solidFill>
              </a:rPr>
              <a:t>non possono disporre in contrasto con la Costituzione, il diritto comunitario, le norme internazionali.</a:t>
            </a:r>
          </a:p>
        </p:txBody>
      </p:sp>
      <p:cxnSp>
        <p:nvCxnSpPr>
          <p:cNvPr id="13" name="Connettore 1 12"/>
          <p:cNvCxnSpPr/>
          <p:nvPr/>
        </p:nvCxnSpPr>
        <p:spPr>
          <a:xfrm>
            <a:off x="4140200" y="2389188"/>
            <a:ext cx="576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6443663" y="3284538"/>
            <a:ext cx="0" cy="720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a:off x="4284663" y="5126038"/>
            <a:ext cx="431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777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7E4902A3-58A1-436A-A1A8-4397F28A5196}" type="slidenum">
              <a:rPr lang="it-IT" smtClean="0">
                <a:solidFill>
                  <a:prstClr val="white">
                    <a:tint val="75000"/>
                  </a:prstClr>
                </a:solidFill>
              </a:rPr>
              <a:pPr>
                <a:defRPr/>
              </a:pPr>
              <a:t>96</a:t>
            </a:fld>
            <a:endParaRPr lang="it-IT">
              <a:solidFill>
                <a:prstClr val="white">
                  <a:tint val="75000"/>
                </a:prstClr>
              </a:solidFill>
            </a:endParaRPr>
          </a:p>
        </p:txBody>
      </p:sp>
      <p:pic>
        <p:nvPicPr>
          <p:cNvPr id="11878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8" name="Segnaposto contenuto 2"/>
          <p:cNvSpPr txBox="1">
            <a:spLocks/>
          </p:cNvSpPr>
          <p:nvPr/>
        </p:nvSpPr>
        <p:spPr>
          <a:xfrm>
            <a:off x="250825" y="1844675"/>
            <a:ext cx="8785225" cy="4321175"/>
          </a:xfrm>
          <a:prstGeom prst="rect">
            <a:avLst/>
          </a:prstGeom>
          <a:ln>
            <a:no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it-IT" sz="2400" dirty="0">
                <a:solidFill>
                  <a:sysClr val="windowText" lastClr="000000"/>
                </a:solidFill>
              </a:rPr>
              <a:t>LE FINALITÀ DELLA DEROGA SONO MOLTO AMPIE</a:t>
            </a:r>
          </a:p>
          <a:p>
            <a:pPr marL="0" indent="0" algn="just" fontAlgn="auto">
              <a:spcAft>
                <a:spcPts val="0"/>
              </a:spcAft>
              <a:buFont typeface="Arial" panose="020B0604020202020204" pitchFamily="34" charset="0"/>
              <a:buNone/>
              <a:defRPr/>
            </a:pPr>
            <a:endParaRPr lang="it-IT" sz="2400" dirty="0">
              <a:solidFill>
                <a:sysClr val="windowText" lastClr="000000"/>
              </a:solidFill>
            </a:endParaRPr>
          </a:p>
          <a:p>
            <a:pPr algn="just" fontAlgn="auto">
              <a:spcAft>
                <a:spcPts val="0"/>
              </a:spcAft>
              <a:defRPr/>
            </a:pPr>
            <a:r>
              <a:rPr lang="it-IT" sz="2400" dirty="0">
                <a:solidFill>
                  <a:sysClr val="windowText" lastClr="000000"/>
                </a:solidFill>
              </a:rPr>
              <a:t>maggiore occupazione</a:t>
            </a:r>
          </a:p>
          <a:p>
            <a:pPr algn="just" fontAlgn="auto">
              <a:spcAft>
                <a:spcPts val="0"/>
              </a:spcAft>
              <a:defRPr/>
            </a:pPr>
            <a:r>
              <a:rPr lang="it-IT" sz="2400" dirty="0">
                <a:solidFill>
                  <a:sysClr val="windowText" lastClr="000000"/>
                </a:solidFill>
              </a:rPr>
              <a:t>qualità dei contratti di lavoro</a:t>
            </a:r>
          </a:p>
          <a:p>
            <a:pPr algn="just" fontAlgn="auto">
              <a:spcAft>
                <a:spcPts val="0"/>
              </a:spcAft>
              <a:defRPr/>
            </a:pPr>
            <a:r>
              <a:rPr lang="it-IT" sz="2400" dirty="0">
                <a:solidFill>
                  <a:sysClr val="windowText" lastClr="000000"/>
                </a:solidFill>
              </a:rPr>
              <a:t>adozione di forme di partecipazione dei lavoratori</a:t>
            </a:r>
          </a:p>
          <a:p>
            <a:pPr algn="just" fontAlgn="auto">
              <a:spcAft>
                <a:spcPts val="0"/>
              </a:spcAft>
              <a:defRPr/>
            </a:pPr>
            <a:r>
              <a:rPr lang="it-IT" sz="2400" dirty="0">
                <a:solidFill>
                  <a:sysClr val="windowText" lastClr="000000"/>
                </a:solidFill>
              </a:rPr>
              <a:t>emersione del lavoro irregolare</a:t>
            </a:r>
          </a:p>
          <a:p>
            <a:pPr algn="just" fontAlgn="auto">
              <a:spcAft>
                <a:spcPts val="0"/>
              </a:spcAft>
              <a:defRPr/>
            </a:pPr>
            <a:r>
              <a:rPr lang="it-IT" sz="2400" dirty="0">
                <a:solidFill>
                  <a:sysClr val="windowText" lastClr="000000"/>
                </a:solidFill>
              </a:rPr>
              <a:t>incrementi di competitività e salario</a:t>
            </a:r>
          </a:p>
          <a:p>
            <a:pPr algn="just" fontAlgn="auto">
              <a:spcAft>
                <a:spcPts val="0"/>
              </a:spcAft>
              <a:defRPr/>
            </a:pPr>
            <a:r>
              <a:rPr lang="it-IT" sz="2400" dirty="0">
                <a:solidFill>
                  <a:sysClr val="windowText" lastClr="000000"/>
                </a:solidFill>
              </a:rPr>
              <a:t>gestione delle crisi aziendali e occupazionali</a:t>
            </a:r>
          </a:p>
          <a:p>
            <a:pPr algn="just" fontAlgn="auto">
              <a:spcAft>
                <a:spcPts val="0"/>
              </a:spcAft>
              <a:defRPr/>
            </a:pPr>
            <a:r>
              <a:rPr lang="it-IT" sz="2400" dirty="0">
                <a:solidFill>
                  <a:sysClr val="windowText" lastClr="000000"/>
                </a:solidFill>
              </a:rPr>
              <a:t>investimenti e avvio di nuove attività</a:t>
            </a:r>
            <a:endParaRPr lang="it-IT" sz="2400" dirty="0" smtClean="0">
              <a:solidFill>
                <a:sysClr val="windowText" lastClr="000000"/>
              </a:solidFill>
            </a:endParaRPr>
          </a:p>
        </p:txBody>
      </p:sp>
      <p:pic>
        <p:nvPicPr>
          <p:cNvPr id="118790"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B157F4B0-8454-4D54-B62F-CA4B7EC584E1}" type="slidenum">
              <a:rPr lang="it-IT" smtClean="0">
                <a:solidFill>
                  <a:prstClr val="white">
                    <a:tint val="75000"/>
                  </a:prstClr>
                </a:solidFill>
              </a:rPr>
              <a:pPr>
                <a:defRPr/>
              </a:pPr>
              <a:t>97</a:t>
            </a:fld>
            <a:endParaRPr lang="it-IT">
              <a:solidFill>
                <a:prstClr val="white">
                  <a:tint val="75000"/>
                </a:prstClr>
              </a:solidFill>
            </a:endParaRPr>
          </a:p>
        </p:txBody>
      </p:sp>
      <p:pic>
        <p:nvPicPr>
          <p:cNvPr id="11981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19813" name="Segnaposto contenuto 2"/>
          <p:cNvSpPr txBox="1">
            <a:spLocks/>
          </p:cNvSpPr>
          <p:nvPr/>
        </p:nvSpPr>
        <p:spPr bwMode="auto">
          <a:xfrm>
            <a:off x="250825" y="1844675"/>
            <a:ext cx="8785225" cy="4321175"/>
          </a:xfrm>
          <a:prstGeom prst="rect">
            <a:avLst/>
          </a:prstGeom>
          <a:noFill/>
          <a:ln w="9525">
            <a:noFill/>
            <a:miter lim="800000"/>
            <a:headEnd/>
            <a:tailEnd/>
          </a:ln>
        </p:spPr>
        <p:txBody>
          <a:bodyPr/>
          <a:lstStyle/>
          <a:p>
            <a:pPr algn="just">
              <a:spcBef>
                <a:spcPct val="20000"/>
              </a:spcBef>
              <a:buFont typeface="Arial" pitchFamily="34" charset="0"/>
              <a:buNone/>
            </a:pPr>
            <a:endParaRPr lang="it-IT" altLang="it-IT" sz="2400">
              <a:solidFill>
                <a:srgbClr val="000000"/>
              </a:solidFill>
              <a:latin typeface="Calibri" pitchFamily="34" charset="0"/>
            </a:endParaRPr>
          </a:p>
        </p:txBody>
      </p:sp>
      <p:sp>
        <p:nvSpPr>
          <p:cNvPr id="119814" name="object 3"/>
          <p:cNvSpPr txBox="1">
            <a:spLocks noChangeArrowheads="1"/>
          </p:cNvSpPr>
          <p:nvPr/>
        </p:nvSpPr>
        <p:spPr bwMode="auto">
          <a:xfrm>
            <a:off x="395288" y="1387475"/>
            <a:ext cx="8456612" cy="5861050"/>
          </a:xfrm>
          <a:prstGeom prst="rect">
            <a:avLst/>
          </a:prstGeom>
          <a:noFill/>
          <a:ln w="9525">
            <a:noFill/>
            <a:miter lim="800000"/>
            <a:headEnd/>
            <a:tailEnd/>
          </a:ln>
        </p:spPr>
        <p:txBody>
          <a:bodyPr lIns="0" tIns="0" rIns="0" bIns="0">
            <a:spAutoFit/>
          </a:bodyPr>
          <a:lstStyle/>
          <a:p>
            <a:pPr algn="ctr"/>
            <a:r>
              <a:rPr lang="it-IT" altLang="it-IT" b="1">
                <a:solidFill>
                  <a:srgbClr val="000000"/>
                </a:solidFill>
              </a:rPr>
              <a:t> </a:t>
            </a:r>
            <a:endParaRPr lang="it-IT" altLang="it-IT">
              <a:solidFill>
                <a:srgbClr val="000000"/>
              </a:solidFill>
            </a:endParaRPr>
          </a:p>
          <a:p>
            <a:pPr>
              <a:spcBef>
                <a:spcPts val="38"/>
              </a:spcBef>
            </a:pPr>
            <a:endParaRPr lang="it-IT" altLang="it-IT">
              <a:solidFill>
                <a:srgbClr val="000000"/>
              </a:solidFill>
              <a:latin typeface="Times New Roman" pitchFamily="18" charset="0"/>
              <a:cs typeface="Times New Roman" pitchFamily="18" charset="0"/>
            </a:endParaRPr>
          </a:p>
          <a:p>
            <a:endParaRPr lang="it-IT" altLang="it-IT">
              <a:solidFill>
                <a:srgbClr val="000000"/>
              </a:solidFill>
            </a:endParaRPr>
          </a:p>
          <a:p>
            <a:endParaRPr lang="it-IT" altLang="it-IT">
              <a:solidFill>
                <a:srgbClr val="000000"/>
              </a:solidFill>
            </a:endParaRPr>
          </a:p>
          <a:p>
            <a:endParaRPr lang="it-IT" altLang="it-IT">
              <a:solidFill>
                <a:srgbClr val="000000"/>
              </a:solidFill>
            </a:endParaRPr>
          </a:p>
          <a:p>
            <a:endParaRPr lang="it-IT" altLang="it-IT">
              <a:solidFill>
                <a:srgbClr val="000000"/>
              </a:solidFill>
            </a:endParaRPr>
          </a:p>
          <a:p>
            <a:endParaRPr lang="it-IT" altLang="it-IT">
              <a:solidFill>
                <a:srgbClr val="000000"/>
              </a:solidFill>
            </a:endParaRPr>
          </a:p>
          <a:p>
            <a:r>
              <a:rPr lang="it-IT" altLang="it-IT">
                <a:solidFill>
                  <a:srgbClr val="000000"/>
                </a:solidFill>
              </a:rPr>
              <a:t>OTTENIMENTO DI CONDIZIONI AGEVOLATE PER L’ASSUNZIONE DI NUOVO PERSONALE:</a:t>
            </a:r>
          </a:p>
          <a:p>
            <a:pPr>
              <a:spcBef>
                <a:spcPts val="25"/>
              </a:spcBef>
            </a:pPr>
            <a:endParaRPr lang="it-IT" altLang="it-IT" sz="2400">
              <a:solidFill>
                <a:srgbClr val="000000"/>
              </a:solidFill>
              <a:latin typeface="Times New Roman" pitchFamily="18" charset="0"/>
              <a:cs typeface="Times New Roman" pitchFamily="18" charset="0"/>
            </a:endParaRPr>
          </a:p>
          <a:p>
            <a:r>
              <a:rPr lang="it-IT" altLang="it-IT" b="1">
                <a:solidFill>
                  <a:schemeClr val="bg1"/>
                </a:solidFill>
              </a:rPr>
              <a:t>ES.</a:t>
            </a:r>
            <a:r>
              <a:rPr lang="it-IT" altLang="it-IT" b="1">
                <a:solidFill>
                  <a:srgbClr val="FF0000"/>
                </a:solidFill>
              </a:rPr>
              <a:t>	</a:t>
            </a:r>
            <a:r>
              <a:rPr lang="it-IT" altLang="it-IT">
                <a:solidFill>
                  <a:srgbClr val="000000"/>
                </a:solidFill>
              </a:rPr>
              <a:t>RETRIBUZIONE	D’INGRESSO	FAVOREVOLE	RISPETTO	AI	MINIMI</a:t>
            </a:r>
          </a:p>
          <a:p>
            <a:pPr>
              <a:lnSpc>
                <a:spcPct val="150000"/>
              </a:lnSpc>
            </a:pPr>
            <a:r>
              <a:rPr lang="it-IT" altLang="it-IT">
                <a:solidFill>
                  <a:srgbClr val="000000"/>
                </a:solidFill>
              </a:rPr>
              <a:t>IMPOSTI DAL CCNL	attenzione alla relazione con art. 36 Costituzione e con le regole di deroga contrattuale (secondo gli accordi interconfederali)</a:t>
            </a:r>
          </a:p>
          <a:p>
            <a:pPr>
              <a:spcBef>
                <a:spcPts val="1075"/>
              </a:spcBef>
            </a:pPr>
            <a:r>
              <a:rPr lang="it-IT" altLang="it-IT" b="1">
                <a:solidFill>
                  <a:schemeClr val="bg1"/>
                </a:solidFill>
              </a:rPr>
              <a:t>ES. </a:t>
            </a:r>
            <a:r>
              <a:rPr lang="it-IT" altLang="it-IT">
                <a:solidFill>
                  <a:srgbClr val="000000"/>
                </a:solidFill>
              </a:rPr>
              <a:t>RIDUZIONE ORARIO DI LAVORO DEI DIPENDENTI IN FORZA AL FINE DI</a:t>
            </a:r>
          </a:p>
          <a:p>
            <a:pPr>
              <a:lnSpc>
                <a:spcPct val="150000"/>
              </a:lnSpc>
            </a:pPr>
            <a:r>
              <a:rPr lang="it-IT" altLang="it-IT">
                <a:solidFill>
                  <a:srgbClr val="000000"/>
                </a:solidFill>
              </a:rPr>
              <a:t>POTER ASSUMERE NUOVO PERSONALE		esperienza negativa	dei contratti di solidarietà espansivi</a:t>
            </a:r>
          </a:p>
          <a:p>
            <a:pPr>
              <a:lnSpc>
                <a:spcPct val="150000"/>
              </a:lnSpc>
            </a:pPr>
            <a:endParaRPr lang="it-IT" altLang="it-IT">
              <a:solidFill>
                <a:srgbClr val="000000"/>
              </a:solidFill>
            </a:endParaRPr>
          </a:p>
        </p:txBody>
      </p:sp>
      <p:sp>
        <p:nvSpPr>
          <p:cNvPr id="3" name="Freccia a destra 2"/>
          <p:cNvSpPr/>
          <p:nvPr/>
        </p:nvSpPr>
        <p:spPr>
          <a:xfrm>
            <a:off x="2555875" y="4884738"/>
            <a:ext cx="576263" cy="241300"/>
          </a:xfrm>
          <a:prstGeom prst="right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19816" name="Picture 2"/>
          <p:cNvPicPr>
            <a:picLocks noChangeAspect="1" noChangeArrowheads="1"/>
          </p:cNvPicPr>
          <p:nvPr/>
        </p:nvPicPr>
        <p:blipFill>
          <a:blip r:embed="rId4" cstate="print"/>
          <a:srcRect/>
          <a:stretch>
            <a:fillRect/>
          </a:stretch>
        </p:blipFill>
        <p:spPr bwMode="auto">
          <a:xfrm>
            <a:off x="5076825" y="6157913"/>
            <a:ext cx="603250" cy="298450"/>
          </a:xfrm>
          <a:prstGeom prst="rect">
            <a:avLst/>
          </a:prstGeom>
          <a:noFill/>
          <a:ln w="9525">
            <a:noFill/>
            <a:miter lim="800000"/>
            <a:headEnd/>
            <a:tailEnd/>
          </a:ln>
        </p:spPr>
      </p:pic>
      <p:sp>
        <p:nvSpPr>
          <p:cNvPr id="13" name="Rettangolo arrotondato 12"/>
          <p:cNvSpPr/>
          <p:nvPr/>
        </p:nvSpPr>
        <p:spPr>
          <a:xfrm>
            <a:off x="1223963" y="1989138"/>
            <a:ext cx="6840537" cy="130333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1. incrementare l’occupazione </a:t>
            </a:r>
          </a:p>
          <a:p>
            <a:pPr algn="ctr">
              <a:defRPr/>
            </a:pPr>
            <a:r>
              <a:rPr lang="it-IT" dirty="0">
                <a:solidFill>
                  <a:schemeClr val="bg1"/>
                </a:solidFill>
              </a:rPr>
              <a:t>questa finalità può essere soddisfatta con l’impegno da parte datoriale a effettuare un certo numero di nuove assunzioni, non necessariamente con contratto a tempo indeterminato.</a:t>
            </a:r>
          </a:p>
        </p:txBody>
      </p:sp>
      <p:pic>
        <p:nvPicPr>
          <p:cNvPr id="119818" name="Immagine 7" descr="le-opportunità.png"/>
          <p:cNvPicPr>
            <a:picLocks noChangeAspect="1"/>
          </p:cNvPicPr>
          <p:nvPr/>
        </p:nvPicPr>
        <p:blipFill>
          <a:blip r:embed="rId5"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19B2BBA4-151C-4ED5-B250-6952B3DE86CF}" type="slidenum">
              <a:rPr lang="it-IT" smtClean="0">
                <a:solidFill>
                  <a:prstClr val="white">
                    <a:tint val="75000"/>
                  </a:prstClr>
                </a:solidFill>
              </a:rPr>
              <a:pPr>
                <a:defRPr/>
              </a:pPr>
              <a:t>98</a:t>
            </a:fld>
            <a:endParaRPr lang="it-IT">
              <a:solidFill>
                <a:prstClr val="white">
                  <a:tint val="75000"/>
                </a:prstClr>
              </a:solidFill>
            </a:endParaRPr>
          </a:p>
        </p:txBody>
      </p:sp>
      <p:pic>
        <p:nvPicPr>
          <p:cNvPr id="120836"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120837" name="object 4"/>
          <p:cNvSpPr txBox="1">
            <a:spLocks noChangeArrowheads="1"/>
          </p:cNvSpPr>
          <p:nvPr/>
        </p:nvSpPr>
        <p:spPr bwMode="auto">
          <a:xfrm>
            <a:off x="407988" y="3825875"/>
            <a:ext cx="2797175" cy="528638"/>
          </a:xfrm>
          <a:prstGeom prst="rect">
            <a:avLst/>
          </a:prstGeom>
          <a:noFill/>
          <a:ln w="9525">
            <a:noFill/>
            <a:miter lim="800000"/>
            <a:headEnd/>
            <a:tailEnd/>
          </a:ln>
        </p:spPr>
        <p:txBody>
          <a:bodyPr lIns="0" tIns="0" rIns="0" bIns="0">
            <a:spAutoFit/>
          </a:bodyPr>
          <a:lstStyle/>
          <a:p>
            <a:pPr marL="12700">
              <a:tabLst>
                <a:tab pos="1844675" algn="l"/>
              </a:tabLst>
            </a:pPr>
            <a:r>
              <a:rPr lang="it-IT" altLang="it-IT">
                <a:solidFill>
                  <a:srgbClr val="000000"/>
                </a:solidFill>
              </a:rPr>
              <a:t>LIMITAZIONE	ALL’USO PSEUDOAUTONOMI:</a:t>
            </a:r>
          </a:p>
        </p:txBody>
      </p:sp>
      <p:sp>
        <p:nvSpPr>
          <p:cNvPr id="8" name="object 5"/>
          <p:cNvSpPr txBox="1"/>
          <p:nvPr/>
        </p:nvSpPr>
        <p:spPr>
          <a:xfrm>
            <a:off x="3597275" y="3825875"/>
            <a:ext cx="4676775" cy="254000"/>
          </a:xfrm>
          <a:prstGeom prst="rect">
            <a:avLst/>
          </a:prstGeom>
        </p:spPr>
        <p:txBody>
          <a:bodyPr lIns="0" tIns="0" rIns="0" bIns="0">
            <a:spAutoFit/>
          </a:bodyPr>
          <a:lstStyle/>
          <a:p>
            <a:pPr marL="12700" fontAlgn="auto">
              <a:spcBef>
                <a:spcPts val="0"/>
              </a:spcBef>
              <a:spcAft>
                <a:spcPts val="0"/>
              </a:spcAft>
              <a:tabLst>
                <a:tab pos="807720" algn="l"/>
                <a:tab pos="2515235" algn="l"/>
              </a:tabLst>
              <a:defRPr/>
            </a:pPr>
            <a:r>
              <a:rPr dirty="0">
                <a:solidFill>
                  <a:prstClr val="black"/>
                </a:solidFill>
                <a:latin typeface="Arial"/>
                <a:cs typeface="Arial"/>
              </a:rPr>
              <a:t>DEI	CON</a:t>
            </a:r>
            <a:r>
              <a:rPr spc="10" dirty="0">
                <a:solidFill>
                  <a:prstClr val="black"/>
                </a:solidFill>
                <a:latin typeface="Arial"/>
                <a:cs typeface="Arial"/>
              </a:rPr>
              <a:t>T</a:t>
            </a:r>
            <a:r>
              <a:rPr dirty="0">
                <a:solidFill>
                  <a:prstClr val="black"/>
                </a:solidFill>
                <a:latin typeface="Arial"/>
                <a:cs typeface="Arial"/>
              </a:rPr>
              <a:t>R</a:t>
            </a:r>
            <a:r>
              <a:rPr spc="-150" dirty="0">
                <a:solidFill>
                  <a:prstClr val="black"/>
                </a:solidFill>
                <a:latin typeface="Arial"/>
                <a:cs typeface="Arial"/>
              </a:rPr>
              <a:t>A</a:t>
            </a:r>
            <a:r>
              <a:rPr dirty="0">
                <a:solidFill>
                  <a:prstClr val="black"/>
                </a:solidFill>
                <a:latin typeface="Arial"/>
                <a:cs typeface="Arial"/>
              </a:rPr>
              <a:t>T</a:t>
            </a:r>
            <a:r>
              <a:rPr spc="5" dirty="0">
                <a:solidFill>
                  <a:prstClr val="black"/>
                </a:solidFill>
                <a:latin typeface="Arial"/>
                <a:cs typeface="Arial"/>
              </a:rPr>
              <a:t>T</a:t>
            </a:r>
            <a:r>
              <a:rPr dirty="0">
                <a:solidFill>
                  <a:prstClr val="black"/>
                </a:solidFill>
                <a:latin typeface="Arial"/>
                <a:cs typeface="Arial"/>
              </a:rPr>
              <a:t>I	</a:t>
            </a:r>
            <a:r>
              <a:rPr spc="-145" dirty="0">
                <a:solidFill>
                  <a:prstClr val="black"/>
                </a:solidFill>
                <a:latin typeface="Arial"/>
                <a:cs typeface="Arial"/>
              </a:rPr>
              <a:t>P</a:t>
            </a:r>
            <a:r>
              <a:rPr dirty="0">
                <a:solidFill>
                  <a:prstClr val="black"/>
                </a:solidFill>
                <a:latin typeface="Arial"/>
                <a:cs typeface="Arial"/>
              </a:rPr>
              <a:t>ARA</a:t>
            </a:r>
            <a:r>
              <a:rPr spc="-10" dirty="0">
                <a:solidFill>
                  <a:prstClr val="black"/>
                </a:solidFill>
                <a:latin typeface="Arial"/>
                <a:cs typeface="Arial"/>
              </a:rPr>
              <a:t>S</a:t>
            </a:r>
            <a:r>
              <a:rPr dirty="0">
                <a:solidFill>
                  <a:prstClr val="black"/>
                </a:solidFill>
                <a:latin typeface="Arial"/>
                <a:cs typeface="Arial"/>
              </a:rPr>
              <a:t>UBOR</a:t>
            </a:r>
            <a:r>
              <a:rPr spc="-10" dirty="0">
                <a:solidFill>
                  <a:prstClr val="black"/>
                </a:solidFill>
                <a:latin typeface="Arial"/>
                <a:cs typeface="Arial"/>
              </a:rPr>
              <a:t>D</a:t>
            </a:r>
            <a:r>
              <a:rPr spc="10" dirty="0">
                <a:solidFill>
                  <a:prstClr val="black"/>
                </a:solidFill>
                <a:latin typeface="Arial"/>
                <a:cs typeface="Arial"/>
              </a:rPr>
              <a:t>I</a:t>
            </a:r>
            <a:r>
              <a:rPr dirty="0">
                <a:solidFill>
                  <a:prstClr val="black"/>
                </a:solidFill>
                <a:latin typeface="Arial"/>
                <a:cs typeface="Arial"/>
              </a:rPr>
              <a:t>N</a:t>
            </a:r>
            <a:r>
              <a:rPr spc="-140" dirty="0">
                <a:solidFill>
                  <a:prstClr val="black"/>
                </a:solidFill>
                <a:latin typeface="Arial"/>
                <a:cs typeface="Arial"/>
              </a:rPr>
              <a:t>A</a:t>
            </a:r>
            <a:r>
              <a:rPr dirty="0">
                <a:solidFill>
                  <a:prstClr val="black"/>
                </a:solidFill>
                <a:latin typeface="Arial"/>
                <a:cs typeface="Arial"/>
              </a:rPr>
              <a:t>TI</a:t>
            </a:r>
          </a:p>
        </p:txBody>
      </p:sp>
      <p:sp>
        <p:nvSpPr>
          <p:cNvPr id="120839" name="object 7"/>
          <p:cNvSpPr txBox="1">
            <a:spLocks noChangeArrowheads="1"/>
          </p:cNvSpPr>
          <p:nvPr/>
        </p:nvSpPr>
        <p:spPr bwMode="auto">
          <a:xfrm>
            <a:off x="407988" y="4735513"/>
            <a:ext cx="8469312" cy="1662112"/>
          </a:xfrm>
          <a:prstGeom prst="rect">
            <a:avLst/>
          </a:prstGeom>
          <a:noFill/>
          <a:ln w="9525">
            <a:noFill/>
            <a:miter lim="800000"/>
            <a:headEnd/>
            <a:tailEnd/>
          </a:ln>
        </p:spPr>
        <p:txBody>
          <a:bodyPr lIns="0" tIns="0" rIns="0" bIns="0">
            <a:spAutoFit/>
          </a:bodyPr>
          <a:lstStyle/>
          <a:p>
            <a:pPr marL="12700" algn="just">
              <a:lnSpc>
                <a:spcPct val="150000"/>
              </a:lnSpc>
              <a:tabLst>
                <a:tab pos="3155950" algn="l"/>
              </a:tabLst>
            </a:pPr>
            <a:r>
              <a:rPr lang="it-IT" altLang="it-IT" b="1">
                <a:solidFill>
                  <a:schemeClr val="bg1"/>
                </a:solidFill>
              </a:rPr>
              <a:t>ES. </a:t>
            </a:r>
            <a:r>
              <a:rPr lang="it-IT" altLang="it-IT">
                <a:solidFill>
                  <a:srgbClr val="000000"/>
                </a:solidFill>
              </a:rPr>
              <a:t>RIQUALIFICAZIONE GUIDATA E PROGRESSIVA DAL PARASUBORDINATO AL SUBORDINATO	CHE  EFFETTO  OTTERREBBE  QUESTA  INTESA NEI CONFRONTI DELL’AZIONE ISPETTIVA?</a:t>
            </a:r>
          </a:p>
          <a:p>
            <a:pPr marL="12700" algn="just">
              <a:lnSpc>
                <a:spcPct val="150000"/>
              </a:lnSpc>
              <a:tabLst>
                <a:tab pos="3155950" algn="l"/>
              </a:tabLst>
            </a:pPr>
            <a:endParaRPr lang="it-IT" altLang="it-IT">
              <a:solidFill>
                <a:srgbClr val="000000"/>
              </a:solidFill>
            </a:endParaRPr>
          </a:p>
        </p:txBody>
      </p:sp>
      <p:sp>
        <p:nvSpPr>
          <p:cNvPr id="2" name="Rettangolo arrotondato 1"/>
          <p:cNvSpPr/>
          <p:nvPr/>
        </p:nvSpPr>
        <p:spPr>
          <a:xfrm>
            <a:off x="531813" y="2193925"/>
            <a:ext cx="7920037" cy="1306513"/>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2. Migliorare la “qualità dei contratti di lavoro” </a:t>
            </a:r>
          </a:p>
          <a:p>
            <a:pPr algn="ctr">
              <a:defRPr/>
            </a:pPr>
            <a:r>
              <a:rPr lang="it-IT" dirty="0">
                <a:solidFill>
                  <a:schemeClr val="bg1"/>
                </a:solidFill>
              </a:rPr>
              <a:t>questa finalità può essere</a:t>
            </a:r>
          </a:p>
          <a:p>
            <a:pPr algn="ctr">
              <a:defRPr/>
            </a:pPr>
            <a:r>
              <a:rPr lang="it-IT" dirty="0">
                <a:solidFill>
                  <a:schemeClr val="bg1"/>
                </a:solidFill>
              </a:rPr>
              <a:t>soddisfatta con l’impegno da parte datoriale a “trasformare”</a:t>
            </a:r>
          </a:p>
          <a:p>
            <a:pPr algn="ctr">
              <a:defRPr/>
            </a:pPr>
            <a:r>
              <a:rPr lang="it-IT" dirty="0">
                <a:solidFill>
                  <a:schemeClr val="bg1"/>
                </a:solidFill>
              </a:rPr>
              <a:t>contratti “precari” – es. co.co.pro. - in contratti a tempo indeterminato, o anche in contratti di apprendistato;</a:t>
            </a:r>
          </a:p>
        </p:txBody>
      </p:sp>
      <p:sp>
        <p:nvSpPr>
          <p:cNvPr id="3" name="Freccia a destra 2"/>
          <p:cNvSpPr/>
          <p:nvPr/>
        </p:nvSpPr>
        <p:spPr>
          <a:xfrm>
            <a:off x="2555875" y="5243513"/>
            <a:ext cx="733425" cy="241300"/>
          </a:xfrm>
          <a:prstGeom prst="right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20842"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6" name="Segnaposto numero diapositiva 5"/>
          <p:cNvSpPr>
            <a:spLocks noGrp="1"/>
          </p:cNvSpPr>
          <p:nvPr>
            <p:ph type="sldNum" sz="quarter" idx="12"/>
          </p:nvPr>
        </p:nvSpPr>
        <p:spPr/>
        <p:txBody>
          <a:bodyPr/>
          <a:lstStyle/>
          <a:p>
            <a:pPr>
              <a:defRPr/>
            </a:pPr>
            <a:fld id="{A7878407-5DCB-4CB4-9E39-12E5BC52BBAF}" type="slidenum">
              <a:rPr lang="it-IT" smtClean="0">
                <a:solidFill>
                  <a:prstClr val="white">
                    <a:tint val="75000"/>
                  </a:prstClr>
                </a:solidFill>
              </a:rPr>
              <a:pPr>
                <a:defRPr/>
              </a:pPr>
              <a:t>99</a:t>
            </a:fld>
            <a:endParaRPr lang="it-IT">
              <a:solidFill>
                <a:prstClr val="white">
                  <a:tint val="75000"/>
                </a:prstClr>
              </a:solidFill>
            </a:endParaRPr>
          </a:p>
        </p:txBody>
      </p:sp>
      <p:pic>
        <p:nvPicPr>
          <p:cNvPr id="12186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sp>
        <p:nvSpPr>
          <p:cNvPr id="2" name="Rettangolo arrotondato 1"/>
          <p:cNvSpPr/>
          <p:nvPr/>
        </p:nvSpPr>
        <p:spPr>
          <a:xfrm>
            <a:off x="1504950" y="2133600"/>
            <a:ext cx="6596063" cy="1439863"/>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3. Introdurre “forme di partecipazione dei lavoratori” </a:t>
            </a:r>
          </a:p>
          <a:p>
            <a:pPr algn="ctr">
              <a:defRPr/>
            </a:pPr>
            <a:r>
              <a:rPr lang="it-IT" dirty="0">
                <a:solidFill>
                  <a:schemeClr val="bg1"/>
                </a:solidFill>
              </a:rPr>
              <a:t>questa finalità può essere soddisfatta ad esempio prevedendo l’impegno da parte datoriale a informare e/o consultare i lavoratori  prima di prendere determinate decisioni aziendali;</a:t>
            </a:r>
          </a:p>
        </p:txBody>
      </p:sp>
      <p:sp>
        <p:nvSpPr>
          <p:cNvPr id="3" name="Rettangolo arrotondato 2"/>
          <p:cNvSpPr/>
          <p:nvPr/>
        </p:nvSpPr>
        <p:spPr>
          <a:xfrm>
            <a:off x="1504950" y="4221163"/>
            <a:ext cx="6596063" cy="1439862"/>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4. Emersione del lavoro irregolare</a:t>
            </a:r>
          </a:p>
          <a:p>
            <a:pPr algn="ctr">
              <a:defRPr/>
            </a:pPr>
            <a:r>
              <a:rPr lang="it-IT" dirty="0">
                <a:solidFill>
                  <a:schemeClr val="bg1"/>
                </a:solidFill>
              </a:rPr>
              <a:t>occorre considerare però che l’art. 8 non sembra autorizzare la deroga alle</a:t>
            </a:r>
          </a:p>
          <a:p>
            <a:pPr algn="ctr">
              <a:defRPr/>
            </a:pPr>
            <a:r>
              <a:rPr lang="it-IT" dirty="0">
                <a:solidFill>
                  <a:schemeClr val="bg1"/>
                </a:solidFill>
              </a:rPr>
              <a:t>norme che prevedano sanzioni per il lavoro irregolare.</a:t>
            </a:r>
          </a:p>
        </p:txBody>
      </p:sp>
      <p:pic>
        <p:nvPicPr>
          <p:cNvPr id="121863" name="Immagine 7" descr="le-opportunità.png"/>
          <p:cNvPicPr>
            <a:picLocks noChangeAspect="1"/>
          </p:cNvPicPr>
          <p:nvPr/>
        </p:nvPicPr>
        <p:blipFill>
          <a:blip r:embed="rId4" cstate="print"/>
          <a:srcRect/>
          <a:stretch>
            <a:fillRect/>
          </a:stretch>
        </p:blipFill>
        <p:spPr bwMode="auto">
          <a:xfrm>
            <a:off x="1762125" y="506413"/>
            <a:ext cx="452437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5454</TotalTime>
  <Words>27691</Words>
  <Application>Microsoft Office PowerPoint</Application>
  <PresentationFormat>Presentazione su schermo (4:3)</PresentationFormat>
  <Paragraphs>2548</Paragraphs>
  <Slides>324</Slides>
  <Notes>1</Notes>
  <HiddenSlides>0</HiddenSlides>
  <MMClips>0</MMClips>
  <ScaleCrop>false</ScaleCrop>
  <HeadingPairs>
    <vt:vector size="4" baseType="variant">
      <vt:variant>
        <vt:lpstr>Tema</vt:lpstr>
      </vt:variant>
      <vt:variant>
        <vt:i4>3</vt:i4>
      </vt:variant>
      <vt:variant>
        <vt:lpstr>Titoli diapositive</vt:lpstr>
      </vt:variant>
      <vt:variant>
        <vt:i4>324</vt:i4>
      </vt:variant>
    </vt:vector>
  </HeadingPairs>
  <TitlesOfParts>
    <vt:vector size="327" baseType="lpstr">
      <vt:lpstr>Tema di Office</vt:lpstr>
      <vt:lpstr>Office Theme</vt:lpstr>
      <vt:lpstr>3_Tema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lpstr>Diapositiva 191</vt:lpstr>
      <vt:lpstr>Diapositiva 192</vt:lpstr>
      <vt:lpstr>Diapositiva 193</vt:lpstr>
      <vt:lpstr>Diapositiva 194</vt:lpstr>
      <vt:lpstr>Diapositiva 195</vt:lpstr>
      <vt:lpstr>Diapositiva 196</vt:lpstr>
      <vt:lpstr>Diapositiva 197</vt:lpstr>
      <vt:lpstr>Diapositiva 198</vt:lpstr>
      <vt:lpstr>Diapositiva 199</vt:lpstr>
      <vt:lpstr>Diapositiva 200</vt:lpstr>
      <vt:lpstr>Diapositiva 201</vt:lpstr>
      <vt:lpstr>Diapositiva 202</vt:lpstr>
      <vt:lpstr>Diapositiva 203</vt:lpstr>
      <vt:lpstr>Diapositiva 204</vt:lpstr>
      <vt:lpstr>Diapositiva 205</vt:lpstr>
      <vt:lpstr>Diapositiva 206</vt:lpstr>
      <vt:lpstr>Diapositiva 207</vt:lpstr>
      <vt:lpstr>Diapositiva 208</vt:lpstr>
      <vt:lpstr>Diapositiva 209</vt:lpstr>
      <vt:lpstr>Diapositiva 210</vt:lpstr>
      <vt:lpstr>Diapositiva 211</vt:lpstr>
      <vt:lpstr>Diapositiva 212</vt:lpstr>
      <vt:lpstr>Diapositiva 213</vt:lpstr>
      <vt:lpstr>Diapositiva 214</vt:lpstr>
      <vt:lpstr>Diapositiva 215</vt:lpstr>
      <vt:lpstr>Diapositiva 216</vt:lpstr>
      <vt:lpstr>Diapositiva 217</vt:lpstr>
      <vt:lpstr>Diapositiva 218</vt:lpstr>
      <vt:lpstr>Diapositiva 219</vt:lpstr>
      <vt:lpstr>Diapositiva 220</vt:lpstr>
      <vt:lpstr>Diapositiva 221</vt:lpstr>
      <vt:lpstr>Diapositiva 222</vt:lpstr>
      <vt:lpstr>Diapositiva 223</vt:lpstr>
      <vt:lpstr>Diapositiva 224</vt:lpstr>
      <vt:lpstr>Diapositiva 225</vt:lpstr>
      <vt:lpstr>Diapositiva 226</vt:lpstr>
      <vt:lpstr>Diapositiva 227</vt:lpstr>
      <vt:lpstr>Diapositiva 228</vt:lpstr>
      <vt:lpstr>Diapositiva 229</vt:lpstr>
      <vt:lpstr>Diapositiva 230</vt:lpstr>
      <vt:lpstr>Diapositiva 231</vt:lpstr>
      <vt:lpstr>Diapositiva 232</vt:lpstr>
      <vt:lpstr>Diapositiva 233</vt:lpstr>
      <vt:lpstr>Diapositiva 234</vt:lpstr>
      <vt:lpstr>Diapositiva 235</vt:lpstr>
      <vt:lpstr>Diapositiva 236</vt:lpstr>
      <vt:lpstr>Diapositiva 237</vt:lpstr>
      <vt:lpstr>Diapositiva 238</vt:lpstr>
      <vt:lpstr>Diapositiva 239</vt:lpstr>
      <vt:lpstr>Diapositiva 240</vt:lpstr>
      <vt:lpstr>Diapositiva 241</vt:lpstr>
      <vt:lpstr>Diapositiva 242</vt:lpstr>
      <vt:lpstr>Diapositiva 243</vt:lpstr>
      <vt:lpstr>Diapositiva 244</vt:lpstr>
      <vt:lpstr>Diapositiva 245</vt:lpstr>
      <vt:lpstr>Diapositiva 246</vt:lpstr>
      <vt:lpstr>Diapositiva 247</vt:lpstr>
      <vt:lpstr>Diapositiva 248</vt:lpstr>
      <vt:lpstr>Diapositiva 249</vt:lpstr>
      <vt:lpstr>Diapositiva 250</vt:lpstr>
      <vt:lpstr>Diapositiva 251</vt:lpstr>
      <vt:lpstr>Diapositiva 252</vt:lpstr>
      <vt:lpstr>Diapositiva 253</vt:lpstr>
      <vt:lpstr>Diapositiva 254</vt:lpstr>
      <vt:lpstr>Diapositiva 255</vt:lpstr>
      <vt:lpstr>Diapositiva 256</vt:lpstr>
      <vt:lpstr>Diapositiva 257</vt:lpstr>
      <vt:lpstr>Diapositiva 258</vt:lpstr>
      <vt:lpstr>Diapositiva 259</vt:lpstr>
      <vt:lpstr>Diapositiva 260</vt:lpstr>
      <vt:lpstr>Diapositiva 261</vt:lpstr>
      <vt:lpstr>Diapositiva 262</vt:lpstr>
      <vt:lpstr>Diapositiva 263</vt:lpstr>
      <vt:lpstr>Diapositiva 264</vt:lpstr>
      <vt:lpstr>Diapositiva 265</vt:lpstr>
      <vt:lpstr>Diapositiva 266</vt:lpstr>
      <vt:lpstr>Diapositiva 267</vt:lpstr>
      <vt:lpstr>Diapositiva 268</vt:lpstr>
      <vt:lpstr>Diapositiva 269</vt:lpstr>
      <vt:lpstr>Diapositiva 270</vt:lpstr>
      <vt:lpstr>Diapositiva 271</vt:lpstr>
      <vt:lpstr>Diapositiva 272</vt:lpstr>
      <vt:lpstr>Diapositiva 273</vt:lpstr>
      <vt:lpstr>Diapositiva 274</vt:lpstr>
      <vt:lpstr>Diapositiva 275</vt:lpstr>
      <vt:lpstr>Diapositiva 276</vt:lpstr>
      <vt:lpstr>Diapositiva 277</vt:lpstr>
      <vt:lpstr>Diapositiva 278</vt:lpstr>
      <vt:lpstr>Diapositiva 279</vt:lpstr>
      <vt:lpstr>Diapositiva 280</vt:lpstr>
      <vt:lpstr>Diapositiva 281</vt:lpstr>
      <vt:lpstr>Diapositiva 282</vt:lpstr>
      <vt:lpstr>Diapositiva 283</vt:lpstr>
      <vt:lpstr>Diapositiva 284</vt:lpstr>
      <vt:lpstr>Diapositiva 285</vt:lpstr>
      <vt:lpstr>Diapositiva 286</vt:lpstr>
      <vt:lpstr>Diapositiva 287</vt:lpstr>
      <vt:lpstr>Diapositiva 288</vt:lpstr>
      <vt:lpstr>Diapositiva 289</vt:lpstr>
      <vt:lpstr>Diapositiva 290</vt:lpstr>
      <vt:lpstr>Diapositiva 291</vt:lpstr>
      <vt:lpstr>Diapositiva 292</vt:lpstr>
      <vt:lpstr>Diapositiva 293</vt:lpstr>
      <vt:lpstr>Diapositiva 294</vt:lpstr>
      <vt:lpstr>Diapositiva 295</vt:lpstr>
      <vt:lpstr>Diapositiva 296</vt:lpstr>
      <vt:lpstr>Diapositiva 297</vt:lpstr>
      <vt:lpstr>Diapositiva 298</vt:lpstr>
      <vt:lpstr>Diapositiva 299</vt:lpstr>
      <vt:lpstr>Diapositiva 300</vt:lpstr>
      <vt:lpstr>Diapositiva 301</vt:lpstr>
      <vt:lpstr>Diapositiva 302</vt:lpstr>
      <vt:lpstr>Diapositiva 303</vt:lpstr>
      <vt:lpstr>Diapositiva 304</vt:lpstr>
      <vt:lpstr>Diapositiva 305</vt:lpstr>
      <vt:lpstr>Diapositiva 306</vt:lpstr>
      <vt:lpstr>Diapositiva 307</vt:lpstr>
      <vt:lpstr>Diapositiva 308</vt:lpstr>
      <vt:lpstr>Diapositiva 309</vt:lpstr>
      <vt:lpstr>Diapositiva 310</vt:lpstr>
      <vt:lpstr>Diapositiva 311</vt:lpstr>
      <vt:lpstr>Diapositiva 312</vt:lpstr>
      <vt:lpstr>Diapositiva 313</vt:lpstr>
      <vt:lpstr>Diapositiva 314</vt:lpstr>
      <vt:lpstr>Diapositiva 315</vt:lpstr>
      <vt:lpstr>Diapositiva 316</vt:lpstr>
      <vt:lpstr>Diapositiva 317</vt:lpstr>
      <vt:lpstr>Diapositiva 318</vt:lpstr>
      <vt:lpstr>Diapositiva 319</vt:lpstr>
      <vt:lpstr>Diapositiva 320</vt:lpstr>
      <vt:lpstr>Diapositiva 321</vt:lpstr>
      <vt:lpstr>Diapositiva 322</vt:lpstr>
      <vt:lpstr>Diapositiva 323</vt:lpstr>
      <vt:lpstr>Diapositiva 324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Gabriele Rollin</dc:creator>
  <cp:lastModifiedBy>Gennaro Nannola</cp:lastModifiedBy>
  <cp:revision>626</cp:revision>
  <cp:lastPrinted>2015-04-12T17:40:07Z</cp:lastPrinted>
  <dcterms:created xsi:type="dcterms:W3CDTF">2012-08-02T11:22:45Z</dcterms:created>
  <dcterms:modified xsi:type="dcterms:W3CDTF">2015-04-16T07:57:54Z</dcterms:modified>
</cp:coreProperties>
</file>